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3" r:id="rId12"/>
    <p:sldId id="264" r:id="rId13"/>
    <p:sldId id="265" r:id="rId14"/>
    <p:sldId id="269" r:id="rId15"/>
    <p:sldId id="279" r:id="rId16"/>
    <p:sldId id="270" r:id="rId17"/>
    <p:sldId id="271" r:id="rId18"/>
    <p:sldId id="272" r:id="rId19"/>
    <p:sldId id="273" r:id="rId20"/>
    <p:sldId id="274" r:id="rId21"/>
    <p:sldId id="278" r:id="rId22"/>
    <p:sldId id="276" r:id="rId23"/>
    <p:sldId id="277" r:id="rId24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8000"/>
    <a:srgbClr val="333300"/>
    <a:srgbClr val="FF0000"/>
    <a:srgbClr val="993300"/>
    <a:srgbClr val="FF3300"/>
    <a:srgbClr val="009900"/>
    <a:srgbClr val="66FF33"/>
    <a:srgbClr val="E4E28A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9" autoAdjust="0"/>
    <p:restoredTop sz="94728" autoAdjust="0"/>
  </p:normalViewPr>
  <p:slideViewPr>
    <p:cSldViewPr snapToGrid="0">
      <p:cViewPr varScale="1">
        <p:scale>
          <a:sx n="65" d="100"/>
          <a:sy n="65" d="100"/>
        </p:scale>
        <p:origin x="5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087BC7C-A62A-4AA7-9F18-72C86697E904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25BA813C-E96E-4420-AAE6-687E4E191D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>
                <a:extLst>
                  <a:ext uri="{FF2B5EF4-FFF2-40B4-BE49-F238E27FC236}">
                    <a16:creationId xmlns:a16="http://schemas.microsoft.com/office/drawing/2014/main" id="{7E320E3D-8E70-4AAB-8110-7CC6C3FFB12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FFDC9647-CFF0-4F82-B916-C858E91BD6A2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grpSp>
              <p:nvGrpSpPr>
                <p:cNvPr id="34" name="Group 6">
                  <a:extLst>
                    <a:ext uri="{FF2B5EF4-FFF2-40B4-BE49-F238E27FC236}">
                      <a16:creationId xmlns:a16="http://schemas.microsoft.com/office/drawing/2014/main" id="{7737B891-F55D-4E33-9BB0-4469C67AD44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>
                    <a:extLst>
                      <a:ext uri="{FF2B5EF4-FFF2-40B4-BE49-F238E27FC236}">
                        <a16:creationId xmlns:a16="http://schemas.microsoft.com/office/drawing/2014/main" id="{8D95DD67-987E-4CAD-A056-688148812B0F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36" name="Freeform 8">
                    <a:extLst>
                      <a:ext uri="{FF2B5EF4-FFF2-40B4-BE49-F238E27FC236}">
                        <a16:creationId xmlns:a16="http://schemas.microsoft.com/office/drawing/2014/main" id="{6B4C83DC-61C6-42C2-BF41-0DA90D7875DC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37" name="Freeform 9">
                    <a:extLst>
                      <a:ext uri="{FF2B5EF4-FFF2-40B4-BE49-F238E27FC236}">
                        <a16:creationId xmlns:a16="http://schemas.microsoft.com/office/drawing/2014/main" id="{9F61A980-07E5-4E33-83E8-63E72D4B7AC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grpSp>
                <p:nvGrpSpPr>
                  <p:cNvPr id="38" name="Group 10">
                    <a:extLst>
                      <a:ext uri="{FF2B5EF4-FFF2-40B4-BE49-F238E27FC236}">
                        <a16:creationId xmlns:a16="http://schemas.microsoft.com/office/drawing/2014/main" id="{E3B67DE8-6944-43DB-B60A-ED53A113F80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>
                      <a:extLst>
                        <a:ext uri="{FF2B5EF4-FFF2-40B4-BE49-F238E27FC236}">
                          <a16:creationId xmlns:a16="http://schemas.microsoft.com/office/drawing/2014/main" id="{EADBB006-42CE-49A0-A080-9EA0D1A2F6BD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>
                        <a:latin typeface="Arial" charset="0"/>
                      </a:endParaRPr>
                    </a:p>
                  </p:txBody>
                </p:sp>
                <p:grpSp>
                  <p:nvGrpSpPr>
                    <p:cNvPr id="40" name="Group 12">
                      <a:extLst>
                        <a:ext uri="{FF2B5EF4-FFF2-40B4-BE49-F238E27FC236}">
                          <a16:creationId xmlns:a16="http://schemas.microsoft.com/office/drawing/2014/main" id="{488A45B0-3FCE-4146-991F-BCCC2CF741BE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>
                        <a:extLst>
                          <a:ext uri="{FF2B5EF4-FFF2-40B4-BE49-F238E27FC236}">
                            <a16:creationId xmlns:a16="http://schemas.microsoft.com/office/drawing/2014/main" id="{E6936883-84D4-486A-8B13-4A9C052B0D82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it-IT">
                          <a:latin typeface="Arial" charset="0"/>
                        </a:endParaRPr>
                      </a:p>
                    </p:txBody>
                  </p:sp>
                  <p:grpSp>
                    <p:nvGrpSpPr>
                      <p:cNvPr id="42" name="Group 14">
                        <a:extLst>
                          <a:ext uri="{FF2B5EF4-FFF2-40B4-BE49-F238E27FC236}">
                            <a16:creationId xmlns:a16="http://schemas.microsoft.com/office/drawing/2014/main" id="{3AA1F399-ACDE-44BE-B86A-77C4D1D915F8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>
                          <a:extLst>
                            <a:ext uri="{FF2B5EF4-FFF2-40B4-BE49-F238E27FC236}">
                              <a16:creationId xmlns:a16="http://schemas.microsoft.com/office/drawing/2014/main" id="{D0B304FB-A91B-48C0-AD6B-9E78D285B0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44" name="Line 16">
                          <a:extLst>
                            <a:ext uri="{FF2B5EF4-FFF2-40B4-BE49-F238E27FC236}">
                              <a16:creationId xmlns:a16="http://schemas.microsoft.com/office/drawing/2014/main" id="{56085B4F-BB2C-45B0-B6FD-8A07C40891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45" name="Line 17">
                          <a:extLst>
                            <a:ext uri="{FF2B5EF4-FFF2-40B4-BE49-F238E27FC236}">
                              <a16:creationId xmlns:a16="http://schemas.microsoft.com/office/drawing/2014/main" id="{50D0D38A-E13B-4672-9613-DE29FA86750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46" name="Line 18">
                          <a:extLst>
                            <a:ext uri="{FF2B5EF4-FFF2-40B4-BE49-F238E27FC236}">
                              <a16:creationId xmlns:a16="http://schemas.microsoft.com/office/drawing/2014/main" id="{A65B23EE-E1EB-4770-BAC8-70A10BCD94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47" name="Line 19">
                          <a:extLst>
                            <a:ext uri="{FF2B5EF4-FFF2-40B4-BE49-F238E27FC236}">
                              <a16:creationId xmlns:a16="http://schemas.microsoft.com/office/drawing/2014/main" id="{08B58F3D-EB3F-4255-B58A-ABD82D287C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48" name="Line 20">
                          <a:extLst>
                            <a:ext uri="{FF2B5EF4-FFF2-40B4-BE49-F238E27FC236}">
                              <a16:creationId xmlns:a16="http://schemas.microsoft.com/office/drawing/2014/main" id="{54884441-8F92-4525-BA1C-B8DAA3CDD0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49" name="Line 21">
                          <a:extLst>
                            <a:ext uri="{FF2B5EF4-FFF2-40B4-BE49-F238E27FC236}">
                              <a16:creationId xmlns:a16="http://schemas.microsoft.com/office/drawing/2014/main" id="{A4C494FF-D2C4-4070-91CD-AB70F04B684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0" name="Line 22">
                          <a:extLst>
                            <a:ext uri="{FF2B5EF4-FFF2-40B4-BE49-F238E27FC236}">
                              <a16:creationId xmlns:a16="http://schemas.microsoft.com/office/drawing/2014/main" id="{50E57573-A987-49F3-8D78-0232910F2F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1" name="Line 23">
                          <a:extLst>
                            <a:ext uri="{FF2B5EF4-FFF2-40B4-BE49-F238E27FC236}">
                              <a16:creationId xmlns:a16="http://schemas.microsoft.com/office/drawing/2014/main" id="{6CC842FD-C88F-4A7D-865D-6B6A4D3811F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2" name="Line 24">
                          <a:extLst>
                            <a:ext uri="{FF2B5EF4-FFF2-40B4-BE49-F238E27FC236}">
                              <a16:creationId xmlns:a16="http://schemas.microsoft.com/office/drawing/2014/main" id="{DC651DEE-8C5A-4EDE-88D9-E7FF81B3C0C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3" name="Line 25">
                          <a:extLst>
                            <a:ext uri="{FF2B5EF4-FFF2-40B4-BE49-F238E27FC236}">
                              <a16:creationId xmlns:a16="http://schemas.microsoft.com/office/drawing/2014/main" id="{9E05D4A0-3D58-48E8-A8F2-0B410795B2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4" name="Line 26">
                          <a:extLst>
                            <a:ext uri="{FF2B5EF4-FFF2-40B4-BE49-F238E27FC236}">
                              <a16:creationId xmlns:a16="http://schemas.microsoft.com/office/drawing/2014/main" id="{8EB7DAA8-6FA7-428D-9747-62D284C062D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5" name="Line 27">
                          <a:extLst>
                            <a:ext uri="{FF2B5EF4-FFF2-40B4-BE49-F238E27FC236}">
                              <a16:creationId xmlns:a16="http://schemas.microsoft.com/office/drawing/2014/main" id="{B4F80FA4-5360-4421-8FE1-DB2ACC33ADE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6" name="Line 28">
                          <a:extLst>
                            <a:ext uri="{FF2B5EF4-FFF2-40B4-BE49-F238E27FC236}">
                              <a16:creationId xmlns:a16="http://schemas.microsoft.com/office/drawing/2014/main" id="{99E6151E-04EE-4871-9E60-522BCDDC405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7" name="Line 29">
                          <a:extLst>
                            <a:ext uri="{FF2B5EF4-FFF2-40B4-BE49-F238E27FC236}">
                              <a16:creationId xmlns:a16="http://schemas.microsoft.com/office/drawing/2014/main" id="{74C889D2-8C18-434D-AF18-9E995EFFEC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8" name="Line 30">
                          <a:extLst>
                            <a:ext uri="{FF2B5EF4-FFF2-40B4-BE49-F238E27FC236}">
                              <a16:creationId xmlns:a16="http://schemas.microsoft.com/office/drawing/2014/main" id="{6EDD3DDD-D352-4024-AC57-FF396A5CE3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59" name="Line 31">
                          <a:extLst>
                            <a:ext uri="{FF2B5EF4-FFF2-40B4-BE49-F238E27FC236}">
                              <a16:creationId xmlns:a16="http://schemas.microsoft.com/office/drawing/2014/main" id="{D1BE7A09-135E-4C2A-8E87-C389E0F8130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" name="Line 32">
                          <a:extLst>
                            <a:ext uri="{FF2B5EF4-FFF2-40B4-BE49-F238E27FC236}">
                              <a16:creationId xmlns:a16="http://schemas.microsoft.com/office/drawing/2014/main" id="{5B2A074E-3B84-4245-9156-6FECD282A5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1" name="Line 33">
                          <a:extLst>
                            <a:ext uri="{FF2B5EF4-FFF2-40B4-BE49-F238E27FC236}">
                              <a16:creationId xmlns:a16="http://schemas.microsoft.com/office/drawing/2014/main" id="{001BE278-D376-4210-A152-B238146ADB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2" name="Line 34">
                          <a:extLst>
                            <a:ext uri="{FF2B5EF4-FFF2-40B4-BE49-F238E27FC236}">
                              <a16:creationId xmlns:a16="http://schemas.microsoft.com/office/drawing/2014/main" id="{3B78FAB1-DB5F-45C7-9755-95BF03FABC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3" name="Line 35">
                          <a:extLst>
                            <a:ext uri="{FF2B5EF4-FFF2-40B4-BE49-F238E27FC236}">
                              <a16:creationId xmlns:a16="http://schemas.microsoft.com/office/drawing/2014/main" id="{E738492F-9E68-4E14-9060-FDA02BFEDF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4" name="Line 36">
                          <a:extLst>
                            <a:ext uri="{FF2B5EF4-FFF2-40B4-BE49-F238E27FC236}">
                              <a16:creationId xmlns:a16="http://schemas.microsoft.com/office/drawing/2014/main" id="{F494A513-61E0-4C84-ACAA-FCDA90F3871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5" name="Line 37">
                          <a:extLst>
                            <a:ext uri="{FF2B5EF4-FFF2-40B4-BE49-F238E27FC236}">
                              <a16:creationId xmlns:a16="http://schemas.microsoft.com/office/drawing/2014/main" id="{EE7B7F0B-4574-4D79-A9BF-DC096120ED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6" name="Line 38">
                          <a:extLst>
                            <a:ext uri="{FF2B5EF4-FFF2-40B4-BE49-F238E27FC236}">
                              <a16:creationId xmlns:a16="http://schemas.microsoft.com/office/drawing/2014/main" id="{E287FEE3-B467-403D-B2B8-6FD901148C4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7" name="Line 39">
                          <a:extLst>
                            <a:ext uri="{FF2B5EF4-FFF2-40B4-BE49-F238E27FC236}">
                              <a16:creationId xmlns:a16="http://schemas.microsoft.com/office/drawing/2014/main" id="{0B713534-DC3C-488D-B707-C74034F43C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8" name="Line 40">
                          <a:extLst>
                            <a:ext uri="{FF2B5EF4-FFF2-40B4-BE49-F238E27FC236}">
                              <a16:creationId xmlns:a16="http://schemas.microsoft.com/office/drawing/2014/main" id="{E85A0FC8-A3ED-40C2-9DE8-581DEDEE26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9" name="Line 41">
                          <a:extLst>
                            <a:ext uri="{FF2B5EF4-FFF2-40B4-BE49-F238E27FC236}">
                              <a16:creationId xmlns:a16="http://schemas.microsoft.com/office/drawing/2014/main" id="{0A8FC41F-2862-43E2-BB50-09BFBE27E4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0" name="Line 42">
                          <a:extLst>
                            <a:ext uri="{FF2B5EF4-FFF2-40B4-BE49-F238E27FC236}">
                              <a16:creationId xmlns:a16="http://schemas.microsoft.com/office/drawing/2014/main" id="{76602F54-7E64-47ED-89AC-1D13063421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1" name="Line 43">
                          <a:extLst>
                            <a:ext uri="{FF2B5EF4-FFF2-40B4-BE49-F238E27FC236}">
                              <a16:creationId xmlns:a16="http://schemas.microsoft.com/office/drawing/2014/main" id="{6F737BC8-49D4-4B5D-9B43-579071BDA7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2" name="Line 44">
                          <a:extLst>
                            <a:ext uri="{FF2B5EF4-FFF2-40B4-BE49-F238E27FC236}">
                              <a16:creationId xmlns:a16="http://schemas.microsoft.com/office/drawing/2014/main" id="{6940CB28-3855-48CD-BC48-32BAB005D4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3" name="Line 45">
                          <a:extLst>
                            <a:ext uri="{FF2B5EF4-FFF2-40B4-BE49-F238E27FC236}">
                              <a16:creationId xmlns:a16="http://schemas.microsoft.com/office/drawing/2014/main" id="{FB96B47E-8790-48F8-8D4F-53322A2C0D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4" name="Line 46">
                          <a:extLst>
                            <a:ext uri="{FF2B5EF4-FFF2-40B4-BE49-F238E27FC236}">
                              <a16:creationId xmlns:a16="http://schemas.microsoft.com/office/drawing/2014/main" id="{36D13EDB-2636-463A-BCCC-88068AB2ED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5" name="Line 47">
                          <a:extLst>
                            <a:ext uri="{FF2B5EF4-FFF2-40B4-BE49-F238E27FC236}">
                              <a16:creationId xmlns:a16="http://schemas.microsoft.com/office/drawing/2014/main" id="{85AEE513-7015-4FE8-B320-46D1602323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6" name="Line 48">
                          <a:extLst>
                            <a:ext uri="{FF2B5EF4-FFF2-40B4-BE49-F238E27FC236}">
                              <a16:creationId xmlns:a16="http://schemas.microsoft.com/office/drawing/2014/main" id="{659E4E2E-81F4-408C-8865-05AFDC2C50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7" name="Line 49">
                          <a:extLst>
                            <a:ext uri="{FF2B5EF4-FFF2-40B4-BE49-F238E27FC236}">
                              <a16:creationId xmlns:a16="http://schemas.microsoft.com/office/drawing/2014/main" id="{EBB0C383-8230-4DB7-AA5A-844027CD0A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78" name="Freeform 50">
                          <a:extLst>
                            <a:ext uri="{FF2B5EF4-FFF2-40B4-BE49-F238E27FC236}">
                              <a16:creationId xmlns:a16="http://schemas.microsoft.com/office/drawing/2014/main" id="{3B4FCA31-28C1-4639-9755-9258773B8E38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grpSp>
                      <p:nvGrpSpPr>
                        <p:cNvPr id="79" name="Group 51">
                          <a:extLst>
                            <a:ext uri="{FF2B5EF4-FFF2-40B4-BE49-F238E27FC236}">
                              <a16:creationId xmlns:a16="http://schemas.microsoft.com/office/drawing/2014/main" id="{6AA13CA6-0B40-41D9-9414-5338FD2B2320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>
                            <a:extLst>
                              <a:ext uri="{FF2B5EF4-FFF2-40B4-BE49-F238E27FC236}">
                                <a16:creationId xmlns:a16="http://schemas.microsoft.com/office/drawing/2014/main" id="{3D157B37-325D-4CCA-A13F-69156902094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5" y="287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17" name="Oval 53">
                            <a:extLst>
                              <a:ext uri="{FF2B5EF4-FFF2-40B4-BE49-F238E27FC236}">
                                <a16:creationId xmlns:a16="http://schemas.microsoft.com/office/drawing/2014/main" id="{6C643326-A6B3-4E6A-A688-2B8604FC33C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18" name="Oval 54">
                            <a:extLst>
                              <a:ext uri="{FF2B5EF4-FFF2-40B4-BE49-F238E27FC236}">
                                <a16:creationId xmlns:a16="http://schemas.microsoft.com/office/drawing/2014/main" id="{EDBDF8ED-226E-4921-9839-037FB39E196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19" name="Oval 55">
                            <a:extLst>
                              <a:ext uri="{FF2B5EF4-FFF2-40B4-BE49-F238E27FC236}">
                                <a16:creationId xmlns:a16="http://schemas.microsoft.com/office/drawing/2014/main" id="{0890DDB1-816F-40F9-A681-CD5F5C4DC35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0" name="Oval 56">
                            <a:extLst>
                              <a:ext uri="{FF2B5EF4-FFF2-40B4-BE49-F238E27FC236}">
                                <a16:creationId xmlns:a16="http://schemas.microsoft.com/office/drawing/2014/main" id="{25FDA5AF-A270-4C78-83D4-203E75B38C3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1" name="Oval 57">
                            <a:extLst>
                              <a:ext uri="{FF2B5EF4-FFF2-40B4-BE49-F238E27FC236}">
                                <a16:creationId xmlns:a16="http://schemas.microsoft.com/office/drawing/2014/main" id="{B2BAF373-D0E0-4C74-B8CB-01BFEFA2758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2" name="Oval 58">
                            <a:extLst>
                              <a:ext uri="{FF2B5EF4-FFF2-40B4-BE49-F238E27FC236}">
                                <a16:creationId xmlns:a16="http://schemas.microsoft.com/office/drawing/2014/main" id="{9372E596-9B26-46DB-995C-73F1B6FD48F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6" y="186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3" name="Oval 59">
                            <a:extLst>
                              <a:ext uri="{FF2B5EF4-FFF2-40B4-BE49-F238E27FC236}">
                                <a16:creationId xmlns:a16="http://schemas.microsoft.com/office/drawing/2014/main" id="{D24988A7-34F8-4653-AD06-056C5369B1D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4" name="Oval 60">
                            <a:extLst>
                              <a:ext uri="{FF2B5EF4-FFF2-40B4-BE49-F238E27FC236}">
                                <a16:creationId xmlns:a16="http://schemas.microsoft.com/office/drawing/2014/main" id="{B69DAABF-49A7-4CAF-83FC-3F5BD23C48D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5" name="Oval 61">
                            <a:extLst>
                              <a:ext uri="{FF2B5EF4-FFF2-40B4-BE49-F238E27FC236}">
                                <a16:creationId xmlns:a16="http://schemas.microsoft.com/office/drawing/2014/main" id="{C58453D2-996B-473A-9CF3-804049A98D8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4" y="135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6" name="Oval 62">
                            <a:extLst>
                              <a:ext uri="{FF2B5EF4-FFF2-40B4-BE49-F238E27FC236}">
                                <a16:creationId xmlns:a16="http://schemas.microsoft.com/office/drawing/2014/main" id="{9CF3B084-2997-409A-8023-C74F9090435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127" name="Oval 63">
                            <a:extLst>
                              <a:ext uri="{FF2B5EF4-FFF2-40B4-BE49-F238E27FC236}">
                                <a16:creationId xmlns:a16="http://schemas.microsoft.com/office/drawing/2014/main" id="{88CA1957-0F1E-407C-9038-50B341788A0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7" y="100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80" name="Line 64">
                          <a:extLst>
                            <a:ext uri="{FF2B5EF4-FFF2-40B4-BE49-F238E27FC236}">
                              <a16:creationId xmlns:a16="http://schemas.microsoft.com/office/drawing/2014/main" id="{BDBE5C65-5034-4453-B32F-54AC83A163C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1" name="Line 65">
                          <a:extLst>
                            <a:ext uri="{FF2B5EF4-FFF2-40B4-BE49-F238E27FC236}">
                              <a16:creationId xmlns:a16="http://schemas.microsoft.com/office/drawing/2014/main" id="{94F0270E-263D-4D15-8E6F-4B1D2D30F4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2" name="Line 66">
                          <a:extLst>
                            <a:ext uri="{FF2B5EF4-FFF2-40B4-BE49-F238E27FC236}">
                              <a16:creationId xmlns:a16="http://schemas.microsoft.com/office/drawing/2014/main" id="{E67E3433-1A44-4FD6-975C-0E4047BA54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3" name="Line 67">
                          <a:extLst>
                            <a:ext uri="{FF2B5EF4-FFF2-40B4-BE49-F238E27FC236}">
                              <a16:creationId xmlns:a16="http://schemas.microsoft.com/office/drawing/2014/main" id="{4656DB95-E22B-4E3A-BAB7-DF466E4826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4" name="Line 68">
                          <a:extLst>
                            <a:ext uri="{FF2B5EF4-FFF2-40B4-BE49-F238E27FC236}">
                              <a16:creationId xmlns:a16="http://schemas.microsoft.com/office/drawing/2014/main" id="{195D5233-BC2B-4ACE-AEF6-8D99EDD0F3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5" name="Line 69">
                          <a:extLst>
                            <a:ext uri="{FF2B5EF4-FFF2-40B4-BE49-F238E27FC236}">
                              <a16:creationId xmlns:a16="http://schemas.microsoft.com/office/drawing/2014/main" id="{7C261A9C-AB88-4284-861E-8BAFC6D895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6" name="Line 70">
                          <a:extLst>
                            <a:ext uri="{FF2B5EF4-FFF2-40B4-BE49-F238E27FC236}">
                              <a16:creationId xmlns:a16="http://schemas.microsoft.com/office/drawing/2014/main" id="{93F2FBDE-1CF4-48D1-A767-33EEAB5B7DE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7" name="Line 71">
                          <a:extLst>
                            <a:ext uri="{FF2B5EF4-FFF2-40B4-BE49-F238E27FC236}">
                              <a16:creationId xmlns:a16="http://schemas.microsoft.com/office/drawing/2014/main" id="{B909B655-5E06-4AC1-AEFE-EB3D6F2CFF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8" name="Line 72">
                          <a:extLst>
                            <a:ext uri="{FF2B5EF4-FFF2-40B4-BE49-F238E27FC236}">
                              <a16:creationId xmlns:a16="http://schemas.microsoft.com/office/drawing/2014/main" id="{07271F55-C16E-4744-8C47-099BF08225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89" name="Line 73">
                          <a:extLst>
                            <a:ext uri="{FF2B5EF4-FFF2-40B4-BE49-F238E27FC236}">
                              <a16:creationId xmlns:a16="http://schemas.microsoft.com/office/drawing/2014/main" id="{2D7D8E87-5241-485C-920F-F1A1E3298A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0" name="Line 74">
                          <a:extLst>
                            <a:ext uri="{FF2B5EF4-FFF2-40B4-BE49-F238E27FC236}">
                              <a16:creationId xmlns:a16="http://schemas.microsoft.com/office/drawing/2014/main" id="{5050F062-C75E-4EF6-A9FE-86A832C495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1" name="Line 75">
                          <a:extLst>
                            <a:ext uri="{FF2B5EF4-FFF2-40B4-BE49-F238E27FC236}">
                              <a16:creationId xmlns:a16="http://schemas.microsoft.com/office/drawing/2014/main" id="{3DFB3BAA-4E20-4258-8BE4-E80866A5BF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2" name="Line 76">
                          <a:extLst>
                            <a:ext uri="{FF2B5EF4-FFF2-40B4-BE49-F238E27FC236}">
                              <a16:creationId xmlns:a16="http://schemas.microsoft.com/office/drawing/2014/main" id="{CC6D330D-9B7F-40A6-B424-B2D2FA0740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3" name="Line 77">
                          <a:extLst>
                            <a:ext uri="{FF2B5EF4-FFF2-40B4-BE49-F238E27FC236}">
                              <a16:creationId xmlns:a16="http://schemas.microsoft.com/office/drawing/2014/main" id="{40F57FD2-0B3B-4582-9292-6D603C0387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4" name="Line 78">
                          <a:extLst>
                            <a:ext uri="{FF2B5EF4-FFF2-40B4-BE49-F238E27FC236}">
                              <a16:creationId xmlns:a16="http://schemas.microsoft.com/office/drawing/2014/main" id="{D9B5D945-864F-4457-917C-D889C3073C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5" name="Line 79">
                          <a:extLst>
                            <a:ext uri="{FF2B5EF4-FFF2-40B4-BE49-F238E27FC236}">
                              <a16:creationId xmlns:a16="http://schemas.microsoft.com/office/drawing/2014/main" id="{511556BA-7D49-4447-996B-5450C75901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6" name="Line 80">
                          <a:extLst>
                            <a:ext uri="{FF2B5EF4-FFF2-40B4-BE49-F238E27FC236}">
                              <a16:creationId xmlns:a16="http://schemas.microsoft.com/office/drawing/2014/main" id="{07257646-D9DA-423E-A3BA-72864606E3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7" name="Line 81">
                          <a:extLst>
                            <a:ext uri="{FF2B5EF4-FFF2-40B4-BE49-F238E27FC236}">
                              <a16:creationId xmlns:a16="http://schemas.microsoft.com/office/drawing/2014/main" id="{738BE21C-A837-43A6-B84B-7E97A31D7B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8" name="Line 82">
                          <a:extLst>
                            <a:ext uri="{FF2B5EF4-FFF2-40B4-BE49-F238E27FC236}">
                              <a16:creationId xmlns:a16="http://schemas.microsoft.com/office/drawing/2014/main" id="{4F8B67E3-1484-4123-B4FB-A47C379283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9" name="Line 83">
                          <a:extLst>
                            <a:ext uri="{FF2B5EF4-FFF2-40B4-BE49-F238E27FC236}">
                              <a16:creationId xmlns:a16="http://schemas.microsoft.com/office/drawing/2014/main" id="{C3397033-8EAC-407F-BF3A-0F654E2224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0" name="Line 84">
                          <a:extLst>
                            <a:ext uri="{FF2B5EF4-FFF2-40B4-BE49-F238E27FC236}">
                              <a16:creationId xmlns:a16="http://schemas.microsoft.com/office/drawing/2014/main" id="{D4CC9759-968B-4DB0-99BB-974C892F8C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1" name="Line 85">
                          <a:extLst>
                            <a:ext uri="{FF2B5EF4-FFF2-40B4-BE49-F238E27FC236}">
                              <a16:creationId xmlns:a16="http://schemas.microsoft.com/office/drawing/2014/main" id="{C1EBBE52-48EB-459D-84D6-8128FDC5DF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2" name="Line 86">
                          <a:extLst>
                            <a:ext uri="{FF2B5EF4-FFF2-40B4-BE49-F238E27FC236}">
                              <a16:creationId xmlns:a16="http://schemas.microsoft.com/office/drawing/2014/main" id="{7747E2E7-1CF4-4D60-AC9E-ACAFCC0B66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3" name="Line 87">
                          <a:extLst>
                            <a:ext uri="{FF2B5EF4-FFF2-40B4-BE49-F238E27FC236}">
                              <a16:creationId xmlns:a16="http://schemas.microsoft.com/office/drawing/2014/main" id="{267A64E4-8699-4108-AF1A-954557BB60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4" name="Line 88">
                          <a:extLst>
                            <a:ext uri="{FF2B5EF4-FFF2-40B4-BE49-F238E27FC236}">
                              <a16:creationId xmlns:a16="http://schemas.microsoft.com/office/drawing/2014/main" id="{785EA13A-C00E-49D0-B07E-65497202BD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5" name="Line 89">
                          <a:extLst>
                            <a:ext uri="{FF2B5EF4-FFF2-40B4-BE49-F238E27FC236}">
                              <a16:creationId xmlns:a16="http://schemas.microsoft.com/office/drawing/2014/main" id="{CB9D6094-BABA-4F13-B1D7-0C2CE1A334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6" name="Line 90">
                          <a:extLst>
                            <a:ext uri="{FF2B5EF4-FFF2-40B4-BE49-F238E27FC236}">
                              <a16:creationId xmlns:a16="http://schemas.microsoft.com/office/drawing/2014/main" id="{597E0629-43B1-4ECF-AF84-8D30E0CE34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7" name="Line 91">
                          <a:extLst>
                            <a:ext uri="{FF2B5EF4-FFF2-40B4-BE49-F238E27FC236}">
                              <a16:creationId xmlns:a16="http://schemas.microsoft.com/office/drawing/2014/main" id="{A63A770C-BE86-4CAB-B9F4-B947E4C30A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8" name="Line 92">
                          <a:extLst>
                            <a:ext uri="{FF2B5EF4-FFF2-40B4-BE49-F238E27FC236}">
                              <a16:creationId xmlns:a16="http://schemas.microsoft.com/office/drawing/2014/main" id="{F87B4FD0-52C5-4F9A-99CE-D22D1991FC8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09" name="Line 93">
                          <a:extLst>
                            <a:ext uri="{FF2B5EF4-FFF2-40B4-BE49-F238E27FC236}">
                              <a16:creationId xmlns:a16="http://schemas.microsoft.com/office/drawing/2014/main" id="{10CE7534-9CD3-45C1-B9C7-8C3229431C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0" name="Line 94">
                          <a:extLst>
                            <a:ext uri="{FF2B5EF4-FFF2-40B4-BE49-F238E27FC236}">
                              <a16:creationId xmlns:a16="http://schemas.microsoft.com/office/drawing/2014/main" id="{5A5EA7C5-E00E-47DE-8139-35B1A733EB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1" name="Line 95">
                          <a:extLst>
                            <a:ext uri="{FF2B5EF4-FFF2-40B4-BE49-F238E27FC236}">
                              <a16:creationId xmlns:a16="http://schemas.microsoft.com/office/drawing/2014/main" id="{2CFC1D2C-D936-4AA1-929B-51DF207FA9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2" name="Line 96">
                          <a:extLst>
                            <a:ext uri="{FF2B5EF4-FFF2-40B4-BE49-F238E27FC236}">
                              <a16:creationId xmlns:a16="http://schemas.microsoft.com/office/drawing/2014/main" id="{A92085EC-DA9D-4360-9EA8-947D923B02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3" name="Line 97">
                          <a:extLst>
                            <a:ext uri="{FF2B5EF4-FFF2-40B4-BE49-F238E27FC236}">
                              <a16:creationId xmlns:a16="http://schemas.microsoft.com/office/drawing/2014/main" id="{CB894C49-4674-4BB5-A87C-CD8E9E3CE76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4" name="Line 98">
                          <a:extLst>
                            <a:ext uri="{FF2B5EF4-FFF2-40B4-BE49-F238E27FC236}">
                              <a16:creationId xmlns:a16="http://schemas.microsoft.com/office/drawing/2014/main" id="{890E36C3-BCD6-42DC-89F1-D24B320E051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5" name="Line 99">
                          <a:extLst>
                            <a:ext uri="{FF2B5EF4-FFF2-40B4-BE49-F238E27FC236}">
                              <a16:creationId xmlns:a16="http://schemas.microsoft.com/office/drawing/2014/main" id="{A3C1E550-35BA-45BA-83F5-CF8521EA28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>
                <a:extLst>
                  <a:ext uri="{FF2B5EF4-FFF2-40B4-BE49-F238E27FC236}">
                    <a16:creationId xmlns:a16="http://schemas.microsoft.com/office/drawing/2014/main" id="{6E03A23E-BD50-42D7-A24F-645E7967125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>
                  <a:extLst>
                    <a:ext uri="{FF2B5EF4-FFF2-40B4-BE49-F238E27FC236}">
                      <a16:creationId xmlns:a16="http://schemas.microsoft.com/office/drawing/2014/main" id="{10DF71CD-EC92-4C84-8C35-1C33FC87071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22" name="Line 102">
                  <a:extLst>
                    <a:ext uri="{FF2B5EF4-FFF2-40B4-BE49-F238E27FC236}">
                      <a16:creationId xmlns:a16="http://schemas.microsoft.com/office/drawing/2014/main" id="{C00B35FD-0F38-453A-B6A1-891F85034AA8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grpSp>
              <p:nvGrpSpPr>
                <p:cNvPr id="23" name="Group 103">
                  <a:extLst>
                    <a:ext uri="{FF2B5EF4-FFF2-40B4-BE49-F238E27FC236}">
                      <a16:creationId xmlns:a16="http://schemas.microsoft.com/office/drawing/2014/main" id="{19D8E33E-C733-45CB-AC84-F865F51F533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>
                    <a:extLst>
                      <a:ext uri="{FF2B5EF4-FFF2-40B4-BE49-F238E27FC236}">
                        <a16:creationId xmlns:a16="http://schemas.microsoft.com/office/drawing/2014/main" id="{75579070-2724-41D0-9838-79CC82A83A6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25" name="Freeform 105">
                    <a:extLst>
                      <a:ext uri="{FF2B5EF4-FFF2-40B4-BE49-F238E27FC236}">
                        <a16:creationId xmlns:a16="http://schemas.microsoft.com/office/drawing/2014/main" id="{2FA55E04-5B58-4298-8C78-D098E0C79148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26" name="Line 106">
                    <a:extLst>
                      <a:ext uri="{FF2B5EF4-FFF2-40B4-BE49-F238E27FC236}">
                        <a16:creationId xmlns:a16="http://schemas.microsoft.com/office/drawing/2014/main" id="{90FC668A-39DC-4163-BFBF-2F7AF395843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27" name="Line 107">
                    <a:extLst>
                      <a:ext uri="{FF2B5EF4-FFF2-40B4-BE49-F238E27FC236}">
                        <a16:creationId xmlns:a16="http://schemas.microsoft.com/office/drawing/2014/main" id="{3FF59645-8C0F-400A-BEE5-917B0D80394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28" name="Line 108">
                    <a:extLst>
                      <a:ext uri="{FF2B5EF4-FFF2-40B4-BE49-F238E27FC236}">
                        <a16:creationId xmlns:a16="http://schemas.microsoft.com/office/drawing/2014/main" id="{99D2C5BC-549B-46E8-9F6D-9554E108747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29" name="Line 109">
                    <a:extLst>
                      <a:ext uri="{FF2B5EF4-FFF2-40B4-BE49-F238E27FC236}">
                        <a16:creationId xmlns:a16="http://schemas.microsoft.com/office/drawing/2014/main" id="{CFAE2A22-F212-48D4-A3D4-164BCC19A9C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30" name="Line 110">
                    <a:extLst>
                      <a:ext uri="{FF2B5EF4-FFF2-40B4-BE49-F238E27FC236}">
                        <a16:creationId xmlns:a16="http://schemas.microsoft.com/office/drawing/2014/main" id="{C8142DA3-7C9F-4A94-9325-32B2387EFF9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31" name="Line 111">
                    <a:extLst>
                      <a:ext uri="{FF2B5EF4-FFF2-40B4-BE49-F238E27FC236}">
                        <a16:creationId xmlns:a16="http://schemas.microsoft.com/office/drawing/2014/main" id="{AD028C52-C91E-4273-A107-327B5DA206F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32" name="Line 112">
                    <a:extLst>
                      <a:ext uri="{FF2B5EF4-FFF2-40B4-BE49-F238E27FC236}">
                        <a16:creationId xmlns:a16="http://schemas.microsoft.com/office/drawing/2014/main" id="{7ADA7248-2125-449A-9A92-0CFB7E7172F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</p:grpSp>
          </p:grpSp>
        </p:grpSp>
        <p:grpSp>
          <p:nvGrpSpPr>
            <p:cNvPr id="6" name="Group 113">
              <a:extLst>
                <a:ext uri="{FF2B5EF4-FFF2-40B4-BE49-F238E27FC236}">
                  <a16:creationId xmlns:a16="http://schemas.microsoft.com/office/drawing/2014/main" id="{041F55C2-DC4F-458C-B7D3-FB150176495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2"/>
              <a:ext cx="3325" cy="2952"/>
              <a:chOff x="16" y="1322"/>
              <a:chExt cx="3325" cy="2952"/>
            </a:xfrm>
          </p:grpSpPr>
          <p:sp>
            <p:nvSpPr>
              <p:cNvPr id="7" name="Freeform 114">
                <a:extLst>
                  <a:ext uri="{FF2B5EF4-FFF2-40B4-BE49-F238E27FC236}">
                    <a16:creationId xmlns:a16="http://schemas.microsoft.com/office/drawing/2014/main" id="{C5F776FC-3821-4DA2-8485-72C8ADA192F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8" name="Freeform 115">
                <a:extLst>
                  <a:ext uri="{FF2B5EF4-FFF2-40B4-BE49-F238E27FC236}">
                    <a16:creationId xmlns:a16="http://schemas.microsoft.com/office/drawing/2014/main" id="{5CCFE124-D482-40E3-9E89-D579A4D7963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9" name="Rectangle 116">
                <a:extLst>
                  <a:ext uri="{FF2B5EF4-FFF2-40B4-BE49-F238E27FC236}">
                    <a16:creationId xmlns:a16="http://schemas.microsoft.com/office/drawing/2014/main" id="{D19354E1-5BB6-4730-A5A1-0561BA51D64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10" name="Rectangle 117">
                <a:extLst>
                  <a:ext uri="{FF2B5EF4-FFF2-40B4-BE49-F238E27FC236}">
                    <a16:creationId xmlns:a16="http://schemas.microsoft.com/office/drawing/2014/main" id="{1574C1E9-B36A-4FB7-9334-CEAA9B64DD4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11" name="Rectangle 118">
                <a:extLst>
                  <a:ext uri="{FF2B5EF4-FFF2-40B4-BE49-F238E27FC236}">
                    <a16:creationId xmlns:a16="http://schemas.microsoft.com/office/drawing/2014/main" id="{B3DFE7D3-D2BB-4BA6-BB12-D7C0E04C2EC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12" name="Rectangle 119">
                <a:extLst>
                  <a:ext uri="{FF2B5EF4-FFF2-40B4-BE49-F238E27FC236}">
                    <a16:creationId xmlns:a16="http://schemas.microsoft.com/office/drawing/2014/main" id="{A95562FD-2D22-42DE-9BFA-B192821E6C3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grpSp>
            <p:nvGrpSpPr>
              <p:cNvPr id="13" name="Group 120">
                <a:extLst>
                  <a:ext uri="{FF2B5EF4-FFF2-40B4-BE49-F238E27FC236}">
                    <a16:creationId xmlns:a16="http://schemas.microsoft.com/office/drawing/2014/main" id="{07F85264-60D6-4A91-858D-47F8B8564C7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62" y="1322"/>
                <a:ext cx="261" cy="298"/>
                <a:chOff x="3042" y="1265"/>
                <a:chExt cx="367" cy="424"/>
              </a:xfrm>
            </p:grpSpPr>
            <p:sp>
              <p:nvSpPr>
                <p:cNvPr id="14" name="Oval 121">
                  <a:extLst>
                    <a:ext uri="{FF2B5EF4-FFF2-40B4-BE49-F238E27FC236}">
                      <a16:creationId xmlns:a16="http://schemas.microsoft.com/office/drawing/2014/main" id="{826BFD9B-970A-41DE-A4D0-D2E7C1D11C30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1" y="1468"/>
                  <a:ext cx="282" cy="16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15" name="Freeform 122">
                  <a:extLst>
                    <a:ext uri="{FF2B5EF4-FFF2-40B4-BE49-F238E27FC236}">
                      <a16:creationId xmlns:a16="http://schemas.microsoft.com/office/drawing/2014/main" id="{FCF7864B-3D57-4A5D-BDA6-403D00DBD11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5"/>
                  <a:ext cx="226" cy="222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16" name="Freeform 123">
                  <a:extLst>
                    <a:ext uri="{FF2B5EF4-FFF2-40B4-BE49-F238E27FC236}">
                      <a16:creationId xmlns:a16="http://schemas.microsoft.com/office/drawing/2014/main" id="{5A8E7DAE-05BA-4C50-B0D6-3428D7128AF2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5" y="1365"/>
                  <a:ext cx="162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17" name="Freeform 124">
                  <a:extLst>
                    <a:ext uri="{FF2B5EF4-FFF2-40B4-BE49-F238E27FC236}">
                      <a16:creationId xmlns:a16="http://schemas.microsoft.com/office/drawing/2014/main" id="{39F506DB-6A34-4439-BE98-DAF8B55D42B2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2" cy="198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18" name="Freeform 125">
                  <a:extLst>
                    <a:ext uri="{FF2B5EF4-FFF2-40B4-BE49-F238E27FC236}">
                      <a16:creationId xmlns:a16="http://schemas.microsoft.com/office/drawing/2014/main" id="{343E465C-56F6-4200-AEEB-5653F5D4770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</p:grpSp>
        </p:grpSp>
      </p:grpSp>
      <p:sp>
        <p:nvSpPr>
          <p:cNvPr id="61566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r>
              <a:rPr lang="fr-FR"/>
              <a:t>Fare clic per modificare lo stile del titolo</a:t>
            </a:r>
          </a:p>
        </p:txBody>
      </p:sp>
      <p:sp>
        <p:nvSpPr>
          <p:cNvPr id="61567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Fare clic per modificare lo stile del sottotitolo dello schema</a:t>
            </a:r>
          </a:p>
        </p:txBody>
      </p:sp>
      <p:sp>
        <p:nvSpPr>
          <p:cNvPr id="128" name="Rectangle 128">
            <a:extLst>
              <a:ext uri="{FF2B5EF4-FFF2-40B4-BE49-F238E27FC236}">
                <a16:creationId xmlns:a16="http://schemas.microsoft.com/office/drawing/2014/main" id="{55512F28-2D42-4C32-AEFA-9173F0EBDFA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9" name="Rectangle 129">
            <a:extLst>
              <a:ext uri="{FF2B5EF4-FFF2-40B4-BE49-F238E27FC236}">
                <a16:creationId xmlns:a16="http://schemas.microsoft.com/office/drawing/2014/main" id="{E1371A7D-4E0E-450F-9980-E4D012DFC1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0" name="Rectangle 130">
            <a:extLst>
              <a:ext uri="{FF2B5EF4-FFF2-40B4-BE49-F238E27FC236}">
                <a16:creationId xmlns:a16="http://schemas.microsoft.com/office/drawing/2014/main" id="{F380EAD4-BC52-4E34-BDD2-D80B23EF91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324ECA89-1E7F-4F09-960D-0CEF6244D1F1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5348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9C8DC52C-0078-4B0B-B3BE-45696824AD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1F463143-43CD-4757-988C-F7EB24297C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2A474FF8-BC10-4C20-AC1D-A83B477502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A94EE2-B961-4072-AEAA-0190D01B062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329478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7680EDF6-A156-4ED3-92A1-EA1BC01DED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36E10B7C-86AC-41A5-A2D5-FFDC6B798D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2BFACDDA-CE13-4891-B313-D73886B63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3B2CD-7358-4F1A-BC02-EA04FFB0CA1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9160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898B1AC6-D3D1-4530-A9EC-160B2D1A90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B901D631-9D2B-4F26-9C1D-4266280BF6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8E97DA8A-73D2-4CE3-818C-4914FF7B0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C78032-0EEA-4018-91D8-D4217862920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56177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6">
            <a:extLst>
              <a:ext uri="{FF2B5EF4-FFF2-40B4-BE49-F238E27FC236}">
                <a16:creationId xmlns:a16="http://schemas.microsoft.com/office/drawing/2014/main" id="{A369FC37-8AA3-492D-83EF-562E72DE5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27">
            <a:extLst>
              <a:ext uri="{FF2B5EF4-FFF2-40B4-BE49-F238E27FC236}">
                <a16:creationId xmlns:a16="http://schemas.microsoft.com/office/drawing/2014/main" id="{17F5FD54-EB17-453D-AF58-1D0021DD5C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128">
            <a:extLst>
              <a:ext uri="{FF2B5EF4-FFF2-40B4-BE49-F238E27FC236}">
                <a16:creationId xmlns:a16="http://schemas.microsoft.com/office/drawing/2014/main" id="{1E4ADA28-23F4-4A38-8EBC-0CCDD2B54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ED813-1381-477E-B422-575DA3C3688E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02684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126">
            <a:extLst>
              <a:ext uri="{FF2B5EF4-FFF2-40B4-BE49-F238E27FC236}">
                <a16:creationId xmlns:a16="http://schemas.microsoft.com/office/drawing/2014/main" id="{89797CF3-6B90-4F86-910A-DCC44C6B6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27">
            <a:extLst>
              <a:ext uri="{FF2B5EF4-FFF2-40B4-BE49-F238E27FC236}">
                <a16:creationId xmlns:a16="http://schemas.microsoft.com/office/drawing/2014/main" id="{3BB61A51-A355-40EB-A870-1148BE5B91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28">
            <a:extLst>
              <a:ext uri="{FF2B5EF4-FFF2-40B4-BE49-F238E27FC236}">
                <a16:creationId xmlns:a16="http://schemas.microsoft.com/office/drawing/2014/main" id="{03349E5B-1D4E-4AF2-9D92-25ACBB815A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8A057F-53DF-47A0-9A2A-8EA939E8690E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93089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>
            <a:extLst>
              <a:ext uri="{FF2B5EF4-FFF2-40B4-BE49-F238E27FC236}">
                <a16:creationId xmlns:a16="http://schemas.microsoft.com/office/drawing/2014/main" id="{33579421-2080-43EA-835C-CB61DD1E85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27">
            <a:extLst>
              <a:ext uri="{FF2B5EF4-FFF2-40B4-BE49-F238E27FC236}">
                <a16:creationId xmlns:a16="http://schemas.microsoft.com/office/drawing/2014/main" id="{E70CCB55-B12F-464C-BE1E-C4853E3046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28">
            <a:extLst>
              <a:ext uri="{FF2B5EF4-FFF2-40B4-BE49-F238E27FC236}">
                <a16:creationId xmlns:a16="http://schemas.microsoft.com/office/drawing/2014/main" id="{FE02F7A5-B817-4FBC-9808-D7F40A62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89058-09C2-4E77-9752-F50F04E7445C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00833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F89ECBD7-E908-4A94-B69F-3466D9AE2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BC99A80B-D521-4908-A7CE-E1B7939A2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FDFBB1D4-EE0C-4D4F-9909-2D6754731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39CCF2-3F35-449D-A226-0CA32A0B392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97706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1020F1F9-E19E-4582-921B-6BF6D50DED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5FDA2BF2-168D-4806-B2A9-DB43B468B3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EFB5F9F4-2D92-42AE-B5B1-46B970965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41A15-BCCD-4E49-B508-27015F800F23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18420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DF4CF126-FF82-4E5C-A7EF-3F290AFC1E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A3685E2C-5FF0-4660-9FBB-F77544B89B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3331F6DC-AF16-4006-A0FE-855E4DE99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DF996-9D44-48C6-B0AC-DCFE1C19764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2197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2878A3D8-6A69-441E-A32E-86E8F8E6E1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F88A1550-FE1B-492D-9DAB-FBC96197FA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E8F6CAA4-9D9D-444F-9013-A44844D688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0E9220-E434-4F50-B83F-28A4F95E0DF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677121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F00F5055-F7F2-4671-887D-CBEEA31F72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E10B2150-5E96-4974-8B28-23559B02E7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BB3025CB-184E-4B70-AFAF-48F2BAAD9B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DEAF7-A9BE-4D1A-BC10-E4554725D5A4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05285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A6F794FA-C108-4130-8261-26A394BC62C1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C28B87F6-7E26-4C5F-BD74-9780480EDB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>
                <a:extLst>
                  <a:ext uri="{FF2B5EF4-FFF2-40B4-BE49-F238E27FC236}">
                    <a16:creationId xmlns:a16="http://schemas.microsoft.com/office/drawing/2014/main" id="{280E5C6C-8AE8-45D1-8D8E-D8D965D623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0421" name="Freeform 5">
                  <a:extLst>
                    <a:ext uri="{FF2B5EF4-FFF2-40B4-BE49-F238E27FC236}">
                      <a16:creationId xmlns:a16="http://schemas.microsoft.com/office/drawing/2014/main" id="{9397ACD7-02F6-49F2-8EEC-BDB68FAF2A45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grpSp>
              <p:nvGrpSpPr>
                <p:cNvPr id="1061" name="Group 6">
                  <a:extLst>
                    <a:ext uri="{FF2B5EF4-FFF2-40B4-BE49-F238E27FC236}">
                      <a16:creationId xmlns:a16="http://schemas.microsoft.com/office/drawing/2014/main" id="{0BFB6BA9-64B6-4C06-BE0C-A53D98005C6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0423" name="Freeform 7">
                    <a:extLst>
                      <a:ext uri="{FF2B5EF4-FFF2-40B4-BE49-F238E27FC236}">
                        <a16:creationId xmlns:a16="http://schemas.microsoft.com/office/drawing/2014/main" id="{8CD5BBAE-667C-4A35-A0A4-C5A5D03C3B6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424" name="Freeform 8">
                    <a:extLst>
                      <a:ext uri="{FF2B5EF4-FFF2-40B4-BE49-F238E27FC236}">
                        <a16:creationId xmlns:a16="http://schemas.microsoft.com/office/drawing/2014/main" id="{F5BC5EE0-5EC5-41B5-B229-3A624AC30DD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425" name="Freeform 9">
                    <a:extLst>
                      <a:ext uri="{FF2B5EF4-FFF2-40B4-BE49-F238E27FC236}">
                        <a16:creationId xmlns:a16="http://schemas.microsoft.com/office/drawing/2014/main" id="{24F5EB68-C72D-4E60-A2C8-AFC6C8E9E84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grpSp>
                <p:nvGrpSpPr>
                  <p:cNvPr id="1065" name="Group 10">
                    <a:extLst>
                      <a:ext uri="{FF2B5EF4-FFF2-40B4-BE49-F238E27FC236}">
                        <a16:creationId xmlns:a16="http://schemas.microsoft.com/office/drawing/2014/main" id="{0E519F82-D6D8-42F5-80CB-38749D8B7AE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0427" name="Freeform 11">
                      <a:extLst>
                        <a:ext uri="{FF2B5EF4-FFF2-40B4-BE49-F238E27FC236}">
                          <a16:creationId xmlns:a16="http://schemas.microsoft.com/office/drawing/2014/main" id="{D9EA89C1-866E-4AFF-AD1B-9B2C1FA02C6F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>
                        <a:latin typeface="Arial" charset="0"/>
                      </a:endParaRPr>
                    </a:p>
                  </p:txBody>
                </p:sp>
                <p:grpSp>
                  <p:nvGrpSpPr>
                    <p:cNvPr id="1067" name="Group 12">
                      <a:extLst>
                        <a:ext uri="{FF2B5EF4-FFF2-40B4-BE49-F238E27FC236}">
                          <a16:creationId xmlns:a16="http://schemas.microsoft.com/office/drawing/2014/main" id="{D59BB13F-5014-4680-A7D6-A7CF3A4785B1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0429" name="Freeform 13">
                        <a:extLst>
                          <a:ext uri="{FF2B5EF4-FFF2-40B4-BE49-F238E27FC236}">
                            <a16:creationId xmlns:a16="http://schemas.microsoft.com/office/drawing/2014/main" id="{1000BFFF-E028-4385-B580-E5D6A8555EC0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it-IT">
                          <a:latin typeface="Arial" charset="0"/>
                        </a:endParaRPr>
                      </a:p>
                    </p:txBody>
                  </p:sp>
                  <p:grpSp>
                    <p:nvGrpSpPr>
                      <p:cNvPr id="1069" name="Group 14">
                        <a:extLst>
                          <a:ext uri="{FF2B5EF4-FFF2-40B4-BE49-F238E27FC236}">
                            <a16:creationId xmlns:a16="http://schemas.microsoft.com/office/drawing/2014/main" id="{AB522BCD-C40C-4AD1-9D04-649016156ECA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0431" name="Line 15">
                          <a:extLst>
                            <a:ext uri="{FF2B5EF4-FFF2-40B4-BE49-F238E27FC236}">
                              <a16:creationId xmlns:a16="http://schemas.microsoft.com/office/drawing/2014/main" id="{F691E7FE-D900-4783-9480-383FDAEED0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2" name="Line 16">
                          <a:extLst>
                            <a:ext uri="{FF2B5EF4-FFF2-40B4-BE49-F238E27FC236}">
                              <a16:creationId xmlns:a16="http://schemas.microsoft.com/office/drawing/2014/main" id="{8252DEA6-DA67-4E53-90E7-F28276B4A35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3" name="Line 17">
                          <a:extLst>
                            <a:ext uri="{FF2B5EF4-FFF2-40B4-BE49-F238E27FC236}">
                              <a16:creationId xmlns:a16="http://schemas.microsoft.com/office/drawing/2014/main" id="{DA4D2265-906D-445D-A849-B79CEC1FFA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4" name="Line 18">
                          <a:extLst>
                            <a:ext uri="{FF2B5EF4-FFF2-40B4-BE49-F238E27FC236}">
                              <a16:creationId xmlns:a16="http://schemas.microsoft.com/office/drawing/2014/main" id="{AA188B17-2DF0-42AE-996E-BA7AD61D86B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5" name="Line 19">
                          <a:extLst>
                            <a:ext uri="{FF2B5EF4-FFF2-40B4-BE49-F238E27FC236}">
                              <a16:creationId xmlns:a16="http://schemas.microsoft.com/office/drawing/2014/main" id="{9C9B85E2-BDD6-42E2-A358-8A1FA2E1C7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6" name="Line 20">
                          <a:extLst>
                            <a:ext uri="{FF2B5EF4-FFF2-40B4-BE49-F238E27FC236}">
                              <a16:creationId xmlns:a16="http://schemas.microsoft.com/office/drawing/2014/main" id="{7BD35B42-1C50-4FD6-90E0-0A5EF45D5D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7" name="Line 21">
                          <a:extLst>
                            <a:ext uri="{FF2B5EF4-FFF2-40B4-BE49-F238E27FC236}">
                              <a16:creationId xmlns:a16="http://schemas.microsoft.com/office/drawing/2014/main" id="{C0DCE0C8-3E83-4A4A-96CC-609D5148D6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8" name="Line 22">
                          <a:extLst>
                            <a:ext uri="{FF2B5EF4-FFF2-40B4-BE49-F238E27FC236}">
                              <a16:creationId xmlns:a16="http://schemas.microsoft.com/office/drawing/2014/main" id="{3272DDAA-2DDD-4211-AAC2-4E56EA7B4C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39" name="Line 23">
                          <a:extLst>
                            <a:ext uri="{FF2B5EF4-FFF2-40B4-BE49-F238E27FC236}">
                              <a16:creationId xmlns:a16="http://schemas.microsoft.com/office/drawing/2014/main" id="{AFA59B14-F153-44B6-86E4-C9D0BFCE6DA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0" name="Line 24">
                          <a:extLst>
                            <a:ext uri="{FF2B5EF4-FFF2-40B4-BE49-F238E27FC236}">
                              <a16:creationId xmlns:a16="http://schemas.microsoft.com/office/drawing/2014/main" id="{9D78B9F3-4AEC-4709-8F09-5D6B195F24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1" name="Line 25">
                          <a:extLst>
                            <a:ext uri="{FF2B5EF4-FFF2-40B4-BE49-F238E27FC236}">
                              <a16:creationId xmlns:a16="http://schemas.microsoft.com/office/drawing/2014/main" id="{C644EAAF-9EC0-4778-AA41-B400CC301E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2" name="Line 26">
                          <a:extLst>
                            <a:ext uri="{FF2B5EF4-FFF2-40B4-BE49-F238E27FC236}">
                              <a16:creationId xmlns:a16="http://schemas.microsoft.com/office/drawing/2014/main" id="{58AB2059-35D8-49F6-BA4F-89D6286D40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3" name="Line 27">
                          <a:extLst>
                            <a:ext uri="{FF2B5EF4-FFF2-40B4-BE49-F238E27FC236}">
                              <a16:creationId xmlns:a16="http://schemas.microsoft.com/office/drawing/2014/main" id="{3FD88822-161A-4B56-8C96-0CC0F02A86D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4" name="Line 28">
                          <a:extLst>
                            <a:ext uri="{FF2B5EF4-FFF2-40B4-BE49-F238E27FC236}">
                              <a16:creationId xmlns:a16="http://schemas.microsoft.com/office/drawing/2014/main" id="{C198C311-EE32-4092-A0B5-5F1FE49C78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5" name="Line 29">
                          <a:extLst>
                            <a:ext uri="{FF2B5EF4-FFF2-40B4-BE49-F238E27FC236}">
                              <a16:creationId xmlns:a16="http://schemas.microsoft.com/office/drawing/2014/main" id="{684A6E9C-4A08-4E42-9288-10211021A09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6" name="Line 30">
                          <a:extLst>
                            <a:ext uri="{FF2B5EF4-FFF2-40B4-BE49-F238E27FC236}">
                              <a16:creationId xmlns:a16="http://schemas.microsoft.com/office/drawing/2014/main" id="{C1928377-C46C-400D-A757-427013672E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7" name="Line 31">
                          <a:extLst>
                            <a:ext uri="{FF2B5EF4-FFF2-40B4-BE49-F238E27FC236}">
                              <a16:creationId xmlns:a16="http://schemas.microsoft.com/office/drawing/2014/main" id="{3299C6BE-E7A5-4F90-90FC-B8A8FAEB6F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8" name="Line 32">
                          <a:extLst>
                            <a:ext uri="{FF2B5EF4-FFF2-40B4-BE49-F238E27FC236}">
                              <a16:creationId xmlns:a16="http://schemas.microsoft.com/office/drawing/2014/main" id="{779AE0DA-A83A-422B-B19E-835D7B8CB4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49" name="Line 33">
                          <a:extLst>
                            <a:ext uri="{FF2B5EF4-FFF2-40B4-BE49-F238E27FC236}">
                              <a16:creationId xmlns:a16="http://schemas.microsoft.com/office/drawing/2014/main" id="{78C0B2AD-736E-4182-9FBF-64190B9A4BB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0" name="Line 34">
                          <a:extLst>
                            <a:ext uri="{FF2B5EF4-FFF2-40B4-BE49-F238E27FC236}">
                              <a16:creationId xmlns:a16="http://schemas.microsoft.com/office/drawing/2014/main" id="{91B718DA-0217-423B-A59C-292B02BA5E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1" name="Line 35">
                          <a:extLst>
                            <a:ext uri="{FF2B5EF4-FFF2-40B4-BE49-F238E27FC236}">
                              <a16:creationId xmlns:a16="http://schemas.microsoft.com/office/drawing/2014/main" id="{AC28888F-B0CA-4F4A-9520-83E5DAA7C1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2" name="Line 36">
                          <a:extLst>
                            <a:ext uri="{FF2B5EF4-FFF2-40B4-BE49-F238E27FC236}">
                              <a16:creationId xmlns:a16="http://schemas.microsoft.com/office/drawing/2014/main" id="{CFFFC18B-BACA-47BD-B3BB-69CC0543FFB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3" name="Line 37">
                          <a:extLst>
                            <a:ext uri="{FF2B5EF4-FFF2-40B4-BE49-F238E27FC236}">
                              <a16:creationId xmlns:a16="http://schemas.microsoft.com/office/drawing/2014/main" id="{8580FA18-B11E-44D0-9346-C9BF672264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4" name="Line 38">
                          <a:extLst>
                            <a:ext uri="{FF2B5EF4-FFF2-40B4-BE49-F238E27FC236}">
                              <a16:creationId xmlns:a16="http://schemas.microsoft.com/office/drawing/2014/main" id="{02FDCBFD-5032-4658-915F-9C1CFE646F4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5" name="Line 39">
                          <a:extLst>
                            <a:ext uri="{FF2B5EF4-FFF2-40B4-BE49-F238E27FC236}">
                              <a16:creationId xmlns:a16="http://schemas.microsoft.com/office/drawing/2014/main" id="{75114B67-6999-47E3-BE3C-6DB7385265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6" name="Line 40">
                          <a:extLst>
                            <a:ext uri="{FF2B5EF4-FFF2-40B4-BE49-F238E27FC236}">
                              <a16:creationId xmlns:a16="http://schemas.microsoft.com/office/drawing/2014/main" id="{458F9314-69A4-400D-A365-D35192FB3EA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7" name="Line 41">
                          <a:extLst>
                            <a:ext uri="{FF2B5EF4-FFF2-40B4-BE49-F238E27FC236}">
                              <a16:creationId xmlns:a16="http://schemas.microsoft.com/office/drawing/2014/main" id="{3E2E4729-AF53-45CB-9A94-15464521F74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8" name="Line 42">
                          <a:extLst>
                            <a:ext uri="{FF2B5EF4-FFF2-40B4-BE49-F238E27FC236}">
                              <a16:creationId xmlns:a16="http://schemas.microsoft.com/office/drawing/2014/main" id="{79B046BD-F9F5-4AE5-8816-A33E5E4239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59" name="Line 43">
                          <a:extLst>
                            <a:ext uri="{FF2B5EF4-FFF2-40B4-BE49-F238E27FC236}">
                              <a16:creationId xmlns:a16="http://schemas.microsoft.com/office/drawing/2014/main" id="{C4F17C4D-3E14-4E85-8535-B8CD0D1FF6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0" name="Line 44">
                          <a:extLst>
                            <a:ext uri="{FF2B5EF4-FFF2-40B4-BE49-F238E27FC236}">
                              <a16:creationId xmlns:a16="http://schemas.microsoft.com/office/drawing/2014/main" id="{ED54B3CF-1D3B-4FBC-89CA-CAF87745DB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1" name="Line 45">
                          <a:extLst>
                            <a:ext uri="{FF2B5EF4-FFF2-40B4-BE49-F238E27FC236}">
                              <a16:creationId xmlns:a16="http://schemas.microsoft.com/office/drawing/2014/main" id="{E2868ABA-0D74-413C-897A-9F617841E0B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2" name="Line 46">
                          <a:extLst>
                            <a:ext uri="{FF2B5EF4-FFF2-40B4-BE49-F238E27FC236}">
                              <a16:creationId xmlns:a16="http://schemas.microsoft.com/office/drawing/2014/main" id="{B6FC5E5F-B325-4A41-938F-794AA5ED84B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3" name="Line 47">
                          <a:extLst>
                            <a:ext uri="{FF2B5EF4-FFF2-40B4-BE49-F238E27FC236}">
                              <a16:creationId xmlns:a16="http://schemas.microsoft.com/office/drawing/2014/main" id="{C27420C8-A5B3-430D-83C1-0FF17A64BE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4" name="Line 48">
                          <a:extLst>
                            <a:ext uri="{FF2B5EF4-FFF2-40B4-BE49-F238E27FC236}">
                              <a16:creationId xmlns:a16="http://schemas.microsoft.com/office/drawing/2014/main" id="{0B17B3C2-295F-4B87-9C0F-08DE97E08B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5" name="Line 49">
                          <a:extLst>
                            <a:ext uri="{FF2B5EF4-FFF2-40B4-BE49-F238E27FC236}">
                              <a16:creationId xmlns:a16="http://schemas.microsoft.com/office/drawing/2014/main" id="{1AB4B9B5-732A-4938-A25E-16FC5EE7C6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66" name="Freeform 50">
                          <a:extLst>
                            <a:ext uri="{FF2B5EF4-FFF2-40B4-BE49-F238E27FC236}">
                              <a16:creationId xmlns:a16="http://schemas.microsoft.com/office/drawing/2014/main" id="{B85A0F13-114E-489B-9EC4-F5E936B26890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grpSp>
                      <p:nvGrpSpPr>
                        <p:cNvPr id="1106" name="Group 51">
                          <a:extLst>
                            <a:ext uri="{FF2B5EF4-FFF2-40B4-BE49-F238E27FC236}">
                              <a16:creationId xmlns:a16="http://schemas.microsoft.com/office/drawing/2014/main" id="{FA2C19F2-2BEA-4CEB-8B67-BBA5B348D085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0468" name="Oval 52">
                            <a:extLst>
                              <a:ext uri="{FF2B5EF4-FFF2-40B4-BE49-F238E27FC236}">
                                <a16:creationId xmlns:a16="http://schemas.microsoft.com/office/drawing/2014/main" id="{E513ACFF-500C-497C-8F4A-5CB307A1C3F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69" name="Oval 53">
                            <a:extLst>
                              <a:ext uri="{FF2B5EF4-FFF2-40B4-BE49-F238E27FC236}">
                                <a16:creationId xmlns:a16="http://schemas.microsoft.com/office/drawing/2014/main" id="{3AABEBE8-B7BB-4F2C-B375-B8CC548E1C1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0" name="Oval 54">
                            <a:extLst>
                              <a:ext uri="{FF2B5EF4-FFF2-40B4-BE49-F238E27FC236}">
                                <a16:creationId xmlns:a16="http://schemas.microsoft.com/office/drawing/2014/main" id="{D67C50B8-B1C7-48B7-A3EB-118F73BE11E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1" name="Oval 55">
                            <a:extLst>
                              <a:ext uri="{FF2B5EF4-FFF2-40B4-BE49-F238E27FC236}">
                                <a16:creationId xmlns:a16="http://schemas.microsoft.com/office/drawing/2014/main" id="{50535870-DCFE-43F8-AB33-A1EFA99763B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2" name="Oval 56">
                            <a:extLst>
                              <a:ext uri="{FF2B5EF4-FFF2-40B4-BE49-F238E27FC236}">
                                <a16:creationId xmlns:a16="http://schemas.microsoft.com/office/drawing/2014/main" id="{646EBDA4-1923-45B9-8177-0C85587F563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3" name="Oval 57">
                            <a:extLst>
                              <a:ext uri="{FF2B5EF4-FFF2-40B4-BE49-F238E27FC236}">
                                <a16:creationId xmlns:a16="http://schemas.microsoft.com/office/drawing/2014/main" id="{B68200C5-CAA6-4C03-8BA7-618A493EB84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4" name="Oval 58">
                            <a:extLst>
                              <a:ext uri="{FF2B5EF4-FFF2-40B4-BE49-F238E27FC236}">
                                <a16:creationId xmlns:a16="http://schemas.microsoft.com/office/drawing/2014/main" id="{142001A8-2671-4A20-B9FC-7B5FD4C081C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6" y="186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5" name="Oval 59">
                            <a:extLst>
                              <a:ext uri="{FF2B5EF4-FFF2-40B4-BE49-F238E27FC236}">
                                <a16:creationId xmlns:a16="http://schemas.microsoft.com/office/drawing/2014/main" id="{A6535815-5A41-470A-8838-A6EE90373BF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6" name="Oval 60">
                            <a:extLst>
                              <a:ext uri="{FF2B5EF4-FFF2-40B4-BE49-F238E27FC236}">
                                <a16:creationId xmlns:a16="http://schemas.microsoft.com/office/drawing/2014/main" id="{EF9A834D-AE52-478C-AA5D-224206629C5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9" y="153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7" name="Oval 61">
                            <a:extLst>
                              <a:ext uri="{FF2B5EF4-FFF2-40B4-BE49-F238E27FC236}">
                                <a16:creationId xmlns:a16="http://schemas.microsoft.com/office/drawing/2014/main" id="{A6389EE5-D588-4F54-8CB5-04AEE13EEB3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5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8" name="Oval 62">
                            <a:extLst>
                              <a:ext uri="{FF2B5EF4-FFF2-40B4-BE49-F238E27FC236}">
                                <a16:creationId xmlns:a16="http://schemas.microsoft.com/office/drawing/2014/main" id="{AC0A8F07-675C-457C-9953-61E191D1E75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60479" name="Oval 63">
                            <a:extLst>
                              <a:ext uri="{FF2B5EF4-FFF2-40B4-BE49-F238E27FC236}">
                                <a16:creationId xmlns:a16="http://schemas.microsoft.com/office/drawing/2014/main" id="{589F34E7-6FBE-44F3-BA77-55D17C8E175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7" y="100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it-IT">
                              <a:latin typeface="Arial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60480" name="Line 64">
                          <a:extLst>
                            <a:ext uri="{FF2B5EF4-FFF2-40B4-BE49-F238E27FC236}">
                              <a16:creationId xmlns:a16="http://schemas.microsoft.com/office/drawing/2014/main" id="{9D240EC5-076B-4783-8CA8-3A21D465BD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1" name="Line 65">
                          <a:extLst>
                            <a:ext uri="{FF2B5EF4-FFF2-40B4-BE49-F238E27FC236}">
                              <a16:creationId xmlns:a16="http://schemas.microsoft.com/office/drawing/2014/main" id="{14DF6269-95B4-4744-9931-1633DCDAEC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2" name="Line 66">
                          <a:extLst>
                            <a:ext uri="{FF2B5EF4-FFF2-40B4-BE49-F238E27FC236}">
                              <a16:creationId xmlns:a16="http://schemas.microsoft.com/office/drawing/2014/main" id="{5B656A05-087C-4718-81D3-86579AF2F8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3" name="Line 67">
                          <a:extLst>
                            <a:ext uri="{FF2B5EF4-FFF2-40B4-BE49-F238E27FC236}">
                              <a16:creationId xmlns:a16="http://schemas.microsoft.com/office/drawing/2014/main" id="{FEEFB309-1E2F-4339-B72A-85AFB63A42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4" name="Line 68">
                          <a:extLst>
                            <a:ext uri="{FF2B5EF4-FFF2-40B4-BE49-F238E27FC236}">
                              <a16:creationId xmlns:a16="http://schemas.microsoft.com/office/drawing/2014/main" id="{D7859EBF-42BE-466A-A75B-241BBADBBD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5" name="Line 69">
                          <a:extLst>
                            <a:ext uri="{FF2B5EF4-FFF2-40B4-BE49-F238E27FC236}">
                              <a16:creationId xmlns:a16="http://schemas.microsoft.com/office/drawing/2014/main" id="{7027B65C-5B34-4BC2-9CD4-9CA1D82D47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6" name="Line 70">
                          <a:extLst>
                            <a:ext uri="{FF2B5EF4-FFF2-40B4-BE49-F238E27FC236}">
                              <a16:creationId xmlns:a16="http://schemas.microsoft.com/office/drawing/2014/main" id="{4BC1A03F-EA89-4A74-85FC-922B8E1B07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7" name="Line 71">
                          <a:extLst>
                            <a:ext uri="{FF2B5EF4-FFF2-40B4-BE49-F238E27FC236}">
                              <a16:creationId xmlns:a16="http://schemas.microsoft.com/office/drawing/2014/main" id="{D9550D65-4157-4B91-B4E7-6E96DEA2C1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8" name="Line 72">
                          <a:extLst>
                            <a:ext uri="{FF2B5EF4-FFF2-40B4-BE49-F238E27FC236}">
                              <a16:creationId xmlns:a16="http://schemas.microsoft.com/office/drawing/2014/main" id="{1A37E68C-2F6C-41DA-A501-5B76ED5216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89" name="Line 73">
                          <a:extLst>
                            <a:ext uri="{FF2B5EF4-FFF2-40B4-BE49-F238E27FC236}">
                              <a16:creationId xmlns:a16="http://schemas.microsoft.com/office/drawing/2014/main" id="{DE7604C1-2330-4951-B942-8CA1FCCE2A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0" name="Line 74">
                          <a:extLst>
                            <a:ext uri="{FF2B5EF4-FFF2-40B4-BE49-F238E27FC236}">
                              <a16:creationId xmlns:a16="http://schemas.microsoft.com/office/drawing/2014/main" id="{7B9626CB-5ADE-4BFD-9AA7-FD64F2ADDA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1" name="Line 75">
                          <a:extLst>
                            <a:ext uri="{FF2B5EF4-FFF2-40B4-BE49-F238E27FC236}">
                              <a16:creationId xmlns:a16="http://schemas.microsoft.com/office/drawing/2014/main" id="{D877EBD0-B98D-44FC-918A-923415E1A8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2" name="Line 76">
                          <a:extLst>
                            <a:ext uri="{FF2B5EF4-FFF2-40B4-BE49-F238E27FC236}">
                              <a16:creationId xmlns:a16="http://schemas.microsoft.com/office/drawing/2014/main" id="{55852FF7-8F89-4427-9DAB-5F72918B5E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3" name="Line 77">
                          <a:extLst>
                            <a:ext uri="{FF2B5EF4-FFF2-40B4-BE49-F238E27FC236}">
                              <a16:creationId xmlns:a16="http://schemas.microsoft.com/office/drawing/2014/main" id="{378FEE88-B54E-4C34-AD51-81C6185D56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4" name="Line 78">
                          <a:extLst>
                            <a:ext uri="{FF2B5EF4-FFF2-40B4-BE49-F238E27FC236}">
                              <a16:creationId xmlns:a16="http://schemas.microsoft.com/office/drawing/2014/main" id="{9DF9CB6D-DD73-49DE-8E6E-4372EF7CD18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5" name="Line 79">
                          <a:extLst>
                            <a:ext uri="{FF2B5EF4-FFF2-40B4-BE49-F238E27FC236}">
                              <a16:creationId xmlns:a16="http://schemas.microsoft.com/office/drawing/2014/main" id="{631295C0-4AE7-4B23-B507-842A8FE88D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6" name="Line 80">
                          <a:extLst>
                            <a:ext uri="{FF2B5EF4-FFF2-40B4-BE49-F238E27FC236}">
                              <a16:creationId xmlns:a16="http://schemas.microsoft.com/office/drawing/2014/main" id="{7A98DF96-2882-48CA-908B-C13576643F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7" name="Line 81">
                          <a:extLst>
                            <a:ext uri="{FF2B5EF4-FFF2-40B4-BE49-F238E27FC236}">
                              <a16:creationId xmlns:a16="http://schemas.microsoft.com/office/drawing/2014/main" id="{58C73FD7-9182-4779-9EFA-1AE910B64BB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8" name="Line 82">
                          <a:extLst>
                            <a:ext uri="{FF2B5EF4-FFF2-40B4-BE49-F238E27FC236}">
                              <a16:creationId xmlns:a16="http://schemas.microsoft.com/office/drawing/2014/main" id="{3F93F094-B7ED-40D3-9528-4E98081028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499" name="Line 83">
                          <a:extLst>
                            <a:ext uri="{FF2B5EF4-FFF2-40B4-BE49-F238E27FC236}">
                              <a16:creationId xmlns:a16="http://schemas.microsoft.com/office/drawing/2014/main" id="{3D166F94-4BE4-4349-9858-ED8CD3DC47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0" name="Line 84">
                          <a:extLst>
                            <a:ext uri="{FF2B5EF4-FFF2-40B4-BE49-F238E27FC236}">
                              <a16:creationId xmlns:a16="http://schemas.microsoft.com/office/drawing/2014/main" id="{4E3E1550-3DF3-4703-89BF-1BFCCC08DC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1" name="Line 85">
                          <a:extLst>
                            <a:ext uri="{FF2B5EF4-FFF2-40B4-BE49-F238E27FC236}">
                              <a16:creationId xmlns:a16="http://schemas.microsoft.com/office/drawing/2014/main" id="{6B5EBFD9-A5D8-48F2-B246-B605DB65FA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2" name="Line 86">
                          <a:extLst>
                            <a:ext uri="{FF2B5EF4-FFF2-40B4-BE49-F238E27FC236}">
                              <a16:creationId xmlns:a16="http://schemas.microsoft.com/office/drawing/2014/main" id="{3C51DC0C-1721-4E28-BDAF-916B83685C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3" name="Line 87">
                          <a:extLst>
                            <a:ext uri="{FF2B5EF4-FFF2-40B4-BE49-F238E27FC236}">
                              <a16:creationId xmlns:a16="http://schemas.microsoft.com/office/drawing/2014/main" id="{6B219B23-FF72-4F52-8BC9-6F3EDDEE65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4" name="Line 88">
                          <a:extLst>
                            <a:ext uri="{FF2B5EF4-FFF2-40B4-BE49-F238E27FC236}">
                              <a16:creationId xmlns:a16="http://schemas.microsoft.com/office/drawing/2014/main" id="{2094F9FD-523C-427C-BB41-82D01D41F6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5" name="Line 89">
                          <a:extLst>
                            <a:ext uri="{FF2B5EF4-FFF2-40B4-BE49-F238E27FC236}">
                              <a16:creationId xmlns:a16="http://schemas.microsoft.com/office/drawing/2014/main" id="{7031EDF2-1B6A-42A4-9749-CABC9ACA06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6" name="Line 90">
                          <a:extLst>
                            <a:ext uri="{FF2B5EF4-FFF2-40B4-BE49-F238E27FC236}">
                              <a16:creationId xmlns:a16="http://schemas.microsoft.com/office/drawing/2014/main" id="{AB6EE5F7-4A84-49B2-9959-D0EAEEF9E7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7" name="Line 91">
                          <a:extLst>
                            <a:ext uri="{FF2B5EF4-FFF2-40B4-BE49-F238E27FC236}">
                              <a16:creationId xmlns:a16="http://schemas.microsoft.com/office/drawing/2014/main" id="{01927C27-082F-4E3A-9F43-BA4FECF4E4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8" name="Line 92">
                          <a:extLst>
                            <a:ext uri="{FF2B5EF4-FFF2-40B4-BE49-F238E27FC236}">
                              <a16:creationId xmlns:a16="http://schemas.microsoft.com/office/drawing/2014/main" id="{E1DBCEEB-956D-49B0-B437-33363157EC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09" name="Line 93">
                          <a:extLst>
                            <a:ext uri="{FF2B5EF4-FFF2-40B4-BE49-F238E27FC236}">
                              <a16:creationId xmlns:a16="http://schemas.microsoft.com/office/drawing/2014/main" id="{FC0E6F0A-F9E7-49F8-98E7-FB84776B65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10" name="Line 94">
                          <a:extLst>
                            <a:ext uri="{FF2B5EF4-FFF2-40B4-BE49-F238E27FC236}">
                              <a16:creationId xmlns:a16="http://schemas.microsoft.com/office/drawing/2014/main" id="{25E86D68-09CD-446B-90F9-C94B16DA78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11" name="Line 95">
                          <a:extLst>
                            <a:ext uri="{FF2B5EF4-FFF2-40B4-BE49-F238E27FC236}">
                              <a16:creationId xmlns:a16="http://schemas.microsoft.com/office/drawing/2014/main" id="{556B1812-EE28-4276-A9ED-265394EDF1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12" name="Line 96">
                          <a:extLst>
                            <a:ext uri="{FF2B5EF4-FFF2-40B4-BE49-F238E27FC236}">
                              <a16:creationId xmlns:a16="http://schemas.microsoft.com/office/drawing/2014/main" id="{1904C1A3-A2B7-45A9-901D-C0723D09BD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13" name="Line 97">
                          <a:extLst>
                            <a:ext uri="{FF2B5EF4-FFF2-40B4-BE49-F238E27FC236}">
                              <a16:creationId xmlns:a16="http://schemas.microsoft.com/office/drawing/2014/main" id="{8CAD8DDE-EDBC-43DB-B2C2-11B7DC9D349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14" name="Line 98">
                          <a:extLst>
                            <a:ext uri="{FF2B5EF4-FFF2-40B4-BE49-F238E27FC236}">
                              <a16:creationId xmlns:a16="http://schemas.microsoft.com/office/drawing/2014/main" id="{032511D9-0602-422F-923F-0CCD73B4D7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60515" name="Line 99">
                          <a:extLst>
                            <a:ext uri="{FF2B5EF4-FFF2-40B4-BE49-F238E27FC236}">
                              <a16:creationId xmlns:a16="http://schemas.microsoft.com/office/drawing/2014/main" id="{E7105272-D9CC-4D1D-AA5F-99F71D8527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it-IT">
                            <a:latin typeface="Arial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>
                <a:extLst>
                  <a:ext uri="{FF2B5EF4-FFF2-40B4-BE49-F238E27FC236}">
                    <a16:creationId xmlns:a16="http://schemas.microsoft.com/office/drawing/2014/main" id="{CFC523FC-A9FC-4C9C-9B30-9C3746FABB6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0517" name="Line 101">
                  <a:extLst>
                    <a:ext uri="{FF2B5EF4-FFF2-40B4-BE49-F238E27FC236}">
                      <a16:creationId xmlns:a16="http://schemas.microsoft.com/office/drawing/2014/main" id="{6A0B87F9-E1BA-456D-BF26-AF17B5B6326E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60518" name="Line 102">
                  <a:extLst>
                    <a:ext uri="{FF2B5EF4-FFF2-40B4-BE49-F238E27FC236}">
                      <a16:creationId xmlns:a16="http://schemas.microsoft.com/office/drawing/2014/main" id="{A001022F-2418-422F-9878-351A051CB66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grpSp>
              <p:nvGrpSpPr>
                <p:cNvPr id="1050" name="Group 103">
                  <a:extLst>
                    <a:ext uri="{FF2B5EF4-FFF2-40B4-BE49-F238E27FC236}">
                      <a16:creationId xmlns:a16="http://schemas.microsoft.com/office/drawing/2014/main" id="{99101563-EE47-4DCE-8E40-65977CDFACE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0520" name="Line 104">
                    <a:extLst>
                      <a:ext uri="{FF2B5EF4-FFF2-40B4-BE49-F238E27FC236}">
                        <a16:creationId xmlns:a16="http://schemas.microsoft.com/office/drawing/2014/main" id="{F0F224D6-EABB-47D3-85CD-631F509E51E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1" name="Freeform 105">
                    <a:extLst>
                      <a:ext uri="{FF2B5EF4-FFF2-40B4-BE49-F238E27FC236}">
                        <a16:creationId xmlns:a16="http://schemas.microsoft.com/office/drawing/2014/main" id="{BB63F94F-C9BE-46E2-A9B7-825F2AAA88F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2" name="Line 106">
                    <a:extLst>
                      <a:ext uri="{FF2B5EF4-FFF2-40B4-BE49-F238E27FC236}">
                        <a16:creationId xmlns:a16="http://schemas.microsoft.com/office/drawing/2014/main" id="{7A264CF6-4C6C-4CEB-B9EA-008EDA0EE0A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3" name="Line 107">
                    <a:extLst>
                      <a:ext uri="{FF2B5EF4-FFF2-40B4-BE49-F238E27FC236}">
                        <a16:creationId xmlns:a16="http://schemas.microsoft.com/office/drawing/2014/main" id="{B7C12986-F132-4DF8-A8DF-8E0E4BF9543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4" name="Line 108">
                    <a:extLst>
                      <a:ext uri="{FF2B5EF4-FFF2-40B4-BE49-F238E27FC236}">
                        <a16:creationId xmlns:a16="http://schemas.microsoft.com/office/drawing/2014/main" id="{3A3398E2-9304-42E8-AAEA-1E2E498393A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5" name="Line 109">
                    <a:extLst>
                      <a:ext uri="{FF2B5EF4-FFF2-40B4-BE49-F238E27FC236}">
                        <a16:creationId xmlns:a16="http://schemas.microsoft.com/office/drawing/2014/main" id="{B84EB09E-7E33-40C5-B15A-F2E18282C28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6" name="Line 110">
                    <a:extLst>
                      <a:ext uri="{FF2B5EF4-FFF2-40B4-BE49-F238E27FC236}">
                        <a16:creationId xmlns:a16="http://schemas.microsoft.com/office/drawing/2014/main" id="{E44D4DBF-6D41-4730-B3A4-0C95AFD3430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7" name="Line 111">
                    <a:extLst>
                      <a:ext uri="{FF2B5EF4-FFF2-40B4-BE49-F238E27FC236}">
                        <a16:creationId xmlns:a16="http://schemas.microsoft.com/office/drawing/2014/main" id="{BE1D420A-C944-4753-9057-9ACFD847756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  <p:sp>
                <p:nvSpPr>
                  <p:cNvPr id="60528" name="Line 112">
                    <a:extLst>
                      <a:ext uri="{FF2B5EF4-FFF2-40B4-BE49-F238E27FC236}">
                        <a16:creationId xmlns:a16="http://schemas.microsoft.com/office/drawing/2014/main" id="{B7B4BD5E-6C9D-41F3-9A90-BB95993FDD9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it-IT">
                      <a:latin typeface="Arial" charset="0"/>
                    </a:endParaRPr>
                  </a:p>
                </p:txBody>
              </p:sp>
            </p:grpSp>
          </p:grpSp>
        </p:grpSp>
        <p:grpSp>
          <p:nvGrpSpPr>
            <p:cNvPr id="1033" name="Group 113">
              <a:extLst>
                <a:ext uri="{FF2B5EF4-FFF2-40B4-BE49-F238E27FC236}">
                  <a16:creationId xmlns:a16="http://schemas.microsoft.com/office/drawing/2014/main" id="{4E1303DA-AC4D-4778-A9DC-FC1F2DD60C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0530" name="Freeform 114">
                <a:extLst>
                  <a:ext uri="{FF2B5EF4-FFF2-40B4-BE49-F238E27FC236}">
                    <a16:creationId xmlns:a16="http://schemas.microsoft.com/office/drawing/2014/main" id="{B155A8A2-6574-462B-8030-63E3A4EFA3E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60531" name="Freeform 115">
                <a:extLst>
                  <a:ext uri="{FF2B5EF4-FFF2-40B4-BE49-F238E27FC236}">
                    <a16:creationId xmlns:a16="http://schemas.microsoft.com/office/drawing/2014/main" id="{E5DF449D-BF1D-4AF4-B9F7-AB21B7E6729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60532" name="Rectangle 116">
                <a:extLst>
                  <a:ext uri="{FF2B5EF4-FFF2-40B4-BE49-F238E27FC236}">
                    <a16:creationId xmlns:a16="http://schemas.microsoft.com/office/drawing/2014/main" id="{CF2BD7F7-97B7-4B0E-86C6-B8633C4A833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60533" name="Rectangle 117">
                <a:extLst>
                  <a:ext uri="{FF2B5EF4-FFF2-40B4-BE49-F238E27FC236}">
                    <a16:creationId xmlns:a16="http://schemas.microsoft.com/office/drawing/2014/main" id="{ADFE7D14-6CA8-496A-968B-1BDA09D7650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60534" name="Rectangle 118">
                <a:extLst>
                  <a:ext uri="{FF2B5EF4-FFF2-40B4-BE49-F238E27FC236}">
                    <a16:creationId xmlns:a16="http://schemas.microsoft.com/office/drawing/2014/main" id="{A124D38A-82D5-4006-A06A-DA1E431E539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sp>
            <p:nvSpPr>
              <p:cNvPr id="60535" name="Rectangle 119">
                <a:extLst>
                  <a:ext uri="{FF2B5EF4-FFF2-40B4-BE49-F238E27FC236}">
                    <a16:creationId xmlns:a16="http://schemas.microsoft.com/office/drawing/2014/main" id="{BE3D605B-BE9B-4B74-AAA8-29DBAEEB92C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it-IT">
                  <a:latin typeface="Arial" charset="0"/>
                </a:endParaRPr>
              </a:p>
            </p:txBody>
          </p:sp>
          <p:grpSp>
            <p:nvGrpSpPr>
              <p:cNvPr id="1040" name="Group 120">
                <a:extLst>
                  <a:ext uri="{FF2B5EF4-FFF2-40B4-BE49-F238E27FC236}">
                    <a16:creationId xmlns:a16="http://schemas.microsoft.com/office/drawing/2014/main" id="{353D5604-9E64-4739-8EF4-F247094976A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0537" name="Oval 121">
                  <a:extLst>
                    <a:ext uri="{FF2B5EF4-FFF2-40B4-BE49-F238E27FC236}">
                      <a16:creationId xmlns:a16="http://schemas.microsoft.com/office/drawing/2014/main" id="{FF0894A3-55B7-4608-B2C7-8E214C328C25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60538" name="Freeform 122">
                  <a:extLst>
                    <a:ext uri="{FF2B5EF4-FFF2-40B4-BE49-F238E27FC236}">
                      <a16:creationId xmlns:a16="http://schemas.microsoft.com/office/drawing/2014/main" id="{21331CA8-7E94-49B4-8BD6-71453922B465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60539" name="Freeform 123">
                  <a:extLst>
                    <a:ext uri="{FF2B5EF4-FFF2-40B4-BE49-F238E27FC236}">
                      <a16:creationId xmlns:a16="http://schemas.microsoft.com/office/drawing/2014/main" id="{AE207914-E14A-48AF-A863-037AE249063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60540" name="Freeform 124">
                  <a:extLst>
                    <a:ext uri="{FF2B5EF4-FFF2-40B4-BE49-F238E27FC236}">
                      <a16:creationId xmlns:a16="http://schemas.microsoft.com/office/drawing/2014/main" id="{14DBBEEE-1969-4F60-89E9-D5BBEA27BB6E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  <p:sp>
              <p:nvSpPr>
                <p:cNvPr id="60541" name="Freeform 125">
                  <a:extLst>
                    <a:ext uri="{FF2B5EF4-FFF2-40B4-BE49-F238E27FC236}">
                      <a16:creationId xmlns:a16="http://schemas.microsoft.com/office/drawing/2014/main" id="{FD5224AC-1986-4ED9-93E5-2E8041021C4C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t-IT">
                    <a:latin typeface="Arial" charset="0"/>
                  </a:endParaRPr>
                </a:p>
              </p:txBody>
            </p:sp>
          </p:grpSp>
        </p:grpSp>
      </p:grpSp>
      <p:sp>
        <p:nvSpPr>
          <p:cNvPr id="60542" name="Rectangle 126">
            <a:extLst>
              <a:ext uri="{FF2B5EF4-FFF2-40B4-BE49-F238E27FC236}">
                <a16:creationId xmlns:a16="http://schemas.microsoft.com/office/drawing/2014/main" id="{B12509B4-E87A-42B1-9CF7-D547F1D877D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0543" name="Rectangle 127">
            <a:extLst>
              <a:ext uri="{FF2B5EF4-FFF2-40B4-BE49-F238E27FC236}">
                <a16:creationId xmlns:a16="http://schemas.microsoft.com/office/drawing/2014/main" id="{4F78717A-5188-48FE-A739-110258066A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0544" name="Rectangle 128">
            <a:extLst>
              <a:ext uri="{FF2B5EF4-FFF2-40B4-BE49-F238E27FC236}">
                <a16:creationId xmlns:a16="http://schemas.microsoft.com/office/drawing/2014/main" id="{C5F09EAF-EE02-4029-B75D-32C928EADC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</a:lstStyle>
          <a:p>
            <a:fld id="{2D6EE0FB-3414-4BAA-A338-31680C358117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60545" name="Rectangle 129">
            <a:extLst>
              <a:ext uri="{FF2B5EF4-FFF2-40B4-BE49-F238E27FC236}">
                <a16:creationId xmlns:a16="http://schemas.microsoft.com/office/drawing/2014/main" id="{88CB7FF2-4154-467E-8C09-B33F68731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Fare clic per modificare gli stili del testo dello schema</a:t>
            </a:r>
          </a:p>
          <a:p>
            <a:pPr lvl="1"/>
            <a:r>
              <a:rPr lang="fr-FR"/>
              <a:t>Secondo livello</a:t>
            </a:r>
          </a:p>
          <a:p>
            <a:pPr lvl="2"/>
            <a:r>
              <a:rPr lang="fr-FR"/>
              <a:t>Terzo livello</a:t>
            </a:r>
          </a:p>
          <a:p>
            <a:pPr lvl="3"/>
            <a:r>
              <a:rPr lang="fr-FR"/>
              <a:t>Quarto livello</a:t>
            </a:r>
          </a:p>
          <a:p>
            <a:pPr lvl="4"/>
            <a:r>
              <a:rPr lang="fr-FR"/>
              <a:t>Quinto livello</a:t>
            </a:r>
          </a:p>
        </p:txBody>
      </p:sp>
      <p:sp>
        <p:nvSpPr>
          <p:cNvPr id="60546" name="Rectangle 130">
            <a:extLst>
              <a:ext uri="{FF2B5EF4-FFF2-40B4-BE49-F238E27FC236}">
                <a16:creationId xmlns:a16="http://schemas.microsoft.com/office/drawing/2014/main" id="{D8F0EB7E-0072-4A70-8BD4-41A133A3E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9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FE28546-2284-4B3A-A583-250BCB87875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>
                <a:solidFill>
                  <a:srgbClr val="FF9900"/>
                </a:solidFill>
              </a:rPr>
              <a:t>FISICA DEI SEMICONDUTTORI</a:t>
            </a:r>
            <a:endParaRPr lang="fr-FR" dirty="0">
              <a:solidFill>
                <a:srgbClr val="FF9900"/>
              </a:solidFill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E875B835-4785-4927-A441-44C76E835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A452F092-20D3-4B5D-85CC-486104B56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L’atomo isolato: livelli di energia</a:t>
            </a:r>
            <a:endParaRPr lang="fr-FR">
              <a:solidFill>
                <a:srgbClr val="FF9900"/>
              </a:solidFill>
            </a:endParaRPr>
          </a:p>
        </p:txBody>
      </p:sp>
      <p:pic>
        <p:nvPicPr>
          <p:cNvPr id="4099" name="Picture 4">
            <a:extLst>
              <a:ext uri="{FF2B5EF4-FFF2-40B4-BE49-F238E27FC236}">
                <a16:creationId xmlns:a16="http://schemas.microsoft.com/office/drawing/2014/main" id="{EC2A7DF6-2E30-4057-882F-BCF365534E5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58988"/>
            <a:ext cx="4038600" cy="3613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8" name="Rectangle 6">
            <a:extLst>
              <a:ext uri="{FF2B5EF4-FFF2-40B4-BE49-F238E27FC236}">
                <a16:creationId xmlns:a16="http://schemas.microsoft.com/office/drawing/2014/main" id="{D3DB16A0-25AD-4AB1-9EC7-B39A42A52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412875"/>
            <a:ext cx="38306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L’elettrone ruota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su un’orbita stabile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ad una velocità tale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da equilibrare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l’attrazione nucleare</a:t>
            </a:r>
            <a:r>
              <a:rPr lang="fr-FR" altLang="it-IT" b="1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64520" name="Rectangle 8">
            <a:extLst>
              <a:ext uri="{FF2B5EF4-FFF2-40B4-BE49-F238E27FC236}">
                <a16:creationId xmlns:a16="http://schemas.microsoft.com/office/drawing/2014/main" id="{4CB03C0E-0565-455D-A41F-62407A29C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8975" y="3532188"/>
            <a:ext cx="41052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Gli elettroni non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possono mai occupare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orbite intermedie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(se l’atomo è isolato)</a:t>
            </a:r>
            <a:r>
              <a:rPr lang="fr-FR" altLang="it-IT" b="1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64522" name="Rectangle 10">
            <a:extLst>
              <a:ext uri="{FF2B5EF4-FFF2-40B4-BE49-F238E27FC236}">
                <a16:creationId xmlns:a16="http://schemas.microsoft.com/office/drawing/2014/main" id="{D81D25CE-220D-4E05-8A13-5C0AC1487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388" y="5189538"/>
            <a:ext cx="46466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L’elettrone può irradiare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o assorbire energia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soltanto nella transizione </a:t>
            </a:r>
          </a:p>
          <a:p>
            <a:pPr algn="l" eaLnBrk="1" hangingPunct="1"/>
            <a:r>
              <a:rPr lang="it-IT" altLang="it-IT" b="1">
                <a:latin typeface="Verdana" panose="020B0604030504040204" pitchFamily="34" charset="0"/>
              </a:rPr>
              <a:t>da un’orbita ad un’altra</a:t>
            </a:r>
            <a:r>
              <a:rPr lang="fr-FR" altLang="it-IT" b="1">
                <a:latin typeface="Verdana" panose="020B0604030504040204" pitchFamily="34" charset="0"/>
              </a:rPr>
              <a:t> </a:t>
            </a:r>
          </a:p>
        </p:txBody>
      </p:sp>
      <p:pic>
        <p:nvPicPr>
          <p:cNvPr id="64523" name="Picture 11">
            <a:extLst>
              <a:ext uri="{FF2B5EF4-FFF2-40B4-BE49-F238E27FC236}">
                <a16:creationId xmlns:a16="http://schemas.microsoft.com/office/drawing/2014/main" id="{D8EAD91F-5545-4640-A48C-7221BB7107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600200"/>
            <a:ext cx="3762375" cy="453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25" name="Oval 13">
            <a:extLst>
              <a:ext uri="{FF2B5EF4-FFF2-40B4-BE49-F238E27FC236}">
                <a16:creationId xmlns:a16="http://schemas.microsoft.com/office/drawing/2014/main" id="{71182B6F-799F-47BC-99DD-8DD49217B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789363"/>
            <a:ext cx="144462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64526" name="Line 14">
            <a:extLst>
              <a:ext uri="{FF2B5EF4-FFF2-40B4-BE49-F238E27FC236}">
                <a16:creationId xmlns:a16="http://schemas.microsoft.com/office/drawing/2014/main" id="{EC0E228D-0942-4103-A60C-4EC3980506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9750" y="3573463"/>
            <a:ext cx="431800" cy="2873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4528" name="Text Box 16">
            <a:extLst>
              <a:ext uri="{FF2B5EF4-FFF2-40B4-BE49-F238E27FC236}">
                <a16:creationId xmlns:a16="http://schemas.microsoft.com/office/drawing/2014/main" id="{02AC6364-5F23-48C5-939C-30650B75D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628775"/>
            <a:ext cx="20939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sz="1800" b="1">
                <a:latin typeface="Verdana" panose="020B0604030504040204" pitchFamily="34" charset="0"/>
              </a:rPr>
              <a:t>atomo eccitato</a:t>
            </a:r>
            <a:endParaRPr lang="fr-FR" altLang="it-IT" sz="1800" b="1">
              <a:latin typeface="Verdana" panose="020B0604030504040204" pitchFamily="34" charset="0"/>
            </a:endParaRPr>
          </a:p>
        </p:txBody>
      </p:sp>
      <p:sp>
        <p:nvSpPr>
          <p:cNvPr id="64529" name="Oval 17">
            <a:extLst>
              <a:ext uri="{FF2B5EF4-FFF2-40B4-BE49-F238E27FC236}">
                <a16:creationId xmlns:a16="http://schemas.microsoft.com/office/drawing/2014/main" id="{3DD68D3E-50D1-41E4-A3AF-445871F09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138" y="3933825"/>
            <a:ext cx="144462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2.96296E-6 L -0.04705 -0.10486 " pathEditMode="relative" ptsTypes="AA">
                                      <p:cBhvr>
                                        <p:cTn id="41" dur="20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645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05 -0.10486 L 0.00017 0.0002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525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3.33333E-6 -0.1259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/>
      <p:bldP spid="64518" grpId="1"/>
      <p:bldP spid="64520" grpId="0"/>
      <p:bldP spid="64520" grpId="1"/>
      <p:bldP spid="64522" grpId="0"/>
      <p:bldP spid="64522" grpId="1"/>
      <p:bldP spid="64525" grpId="0" animBg="1"/>
      <p:bldP spid="64525" grpId="1" animBg="1"/>
      <p:bldP spid="64528" grpId="0"/>
      <p:bldP spid="64528" grpId="1"/>
      <p:bldP spid="64529" grpId="0" animBg="1"/>
      <p:bldP spid="6452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7B8902D7-974F-41D2-9DB8-A7A87F082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4000">
                <a:solidFill>
                  <a:srgbClr val="FF9900"/>
                </a:solidFill>
              </a:rPr>
              <a:t>L’atomo in un cristallo: </a:t>
            </a:r>
            <a:br>
              <a:rPr lang="it-IT" sz="4000">
                <a:solidFill>
                  <a:srgbClr val="FF9900"/>
                </a:solidFill>
              </a:rPr>
            </a:br>
            <a:r>
              <a:rPr lang="it-IT" sz="4000">
                <a:solidFill>
                  <a:srgbClr val="FF9900"/>
                </a:solidFill>
              </a:rPr>
              <a:t>bande di energia</a:t>
            </a:r>
            <a:endParaRPr lang="fr-FR" sz="4000">
              <a:solidFill>
                <a:srgbClr val="FF9900"/>
              </a:solidFill>
            </a:endParaRPr>
          </a:p>
        </p:txBody>
      </p:sp>
      <p:pic>
        <p:nvPicPr>
          <p:cNvPr id="5123" name="Picture 4">
            <a:extLst>
              <a:ext uri="{FF2B5EF4-FFF2-40B4-BE49-F238E27FC236}">
                <a16:creationId xmlns:a16="http://schemas.microsoft.com/office/drawing/2014/main" id="{09CD95A6-24AD-4821-8643-3A967484A3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775" y="2636838"/>
            <a:ext cx="3198813" cy="3341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6">
            <a:extLst>
              <a:ext uri="{FF2B5EF4-FFF2-40B4-BE49-F238E27FC236}">
                <a16:creationId xmlns:a16="http://schemas.microsoft.com/office/drawing/2014/main" id="{91EF070F-D7C2-4946-B1C2-7584A7156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179638"/>
            <a:ext cx="272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>
                <a:latin typeface="Arial Unicode MS" pitchFamily="34" charset="-128"/>
              </a:rPr>
              <a:t>ATOMI DI</a:t>
            </a:r>
            <a:r>
              <a:rPr lang="it-IT" altLang="it-IT" b="1">
                <a:latin typeface="Verdana" panose="020B0604030504040204" pitchFamily="34" charset="0"/>
              </a:rPr>
              <a:t> </a:t>
            </a:r>
            <a:r>
              <a:rPr lang="it-IT" altLang="it-IT" b="1">
                <a:latin typeface="Arial Unicode MS" pitchFamily="34" charset="-128"/>
              </a:rPr>
              <a:t>SILICIO</a:t>
            </a:r>
            <a:endParaRPr lang="fr-FR" altLang="it-IT" b="1">
              <a:latin typeface="Arial Unicode MS" pitchFamily="34" charset="-128"/>
            </a:endParaRPr>
          </a:p>
        </p:txBody>
      </p:sp>
      <p:sp>
        <p:nvSpPr>
          <p:cNvPr id="5125" name="Text Box 7">
            <a:extLst>
              <a:ext uri="{FF2B5EF4-FFF2-40B4-BE49-F238E27FC236}">
                <a16:creationId xmlns:a16="http://schemas.microsoft.com/office/drawing/2014/main" id="{EA16356A-A5B8-4071-AB6B-02FE2587E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5013325"/>
            <a:ext cx="1641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>
                <a:latin typeface="Arial Unicode MS" pitchFamily="34" charset="-128"/>
              </a:rPr>
              <a:t>ATOMI DI</a:t>
            </a:r>
            <a:r>
              <a:rPr lang="it-IT" altLang="it-IT" b="1">
                <a:latin typeface="Verdana" panose="020B0604030504040204" pitchFamily="34" charset="0"/>
              </a:rPr>
              <a:t> </a:t>
            </a:r>
          </a:p>
          <a:p>
            <a:pPr algn="l" eaLnBrk="1" hangingPunct="1"/>
            <a:r>
              <a:rPr lang="it-IT" altLang="it-IT" b="1">
                <a:latin typeface="Arial Unicode MS" pitchFamily="34" charset="-128"/>
              </a:rPr>
              <a:t>SILICIO</a:t>
            </a:r>
            <a:endParaRPr lang="fr-FR" altLang="it-IT" b="1">
              <a:latin typeface="Arial Unicode MS" pitchFamily="34" charset="-128"/>
            </a:endParaRPr>
          </a:p>
        </p:txBody>
      </p:sp>
      <p:sp>
        <p:nvSpPr>
          <p:cNvPr id="5126" name="Rectangle 8">
            <a:extLst>
              <a:ext uri="{FF2B5EF4-FFF2-40B4-BE49-F238E27FC236}">
                <a16:creationId xmlns:a16="http://schemas.microsoft.com/office/drawing/2014/main" id="{54908DAA-1DE4-4D4B-8AAF-A286292E3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3213100"/>
            <a:ext cx="21717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4 elettroni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sull’orbita di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valenza</a:t>
            </a:r>
            <a:r>
              <a:rPr lang="fr-FR" altLang="it-IT" b="1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67593" name="Rectangle 9">
            <a:extLst>
              <a:ext uri="{FF2B5EF4-FFF2-40B4-BE49-F238E27FC236}">
                <a16:creationId xmlns:a16="http://schemas.microsoft.com/office/drawing/2014/main" id="{CB06837B-7796-4BB9-8D96-1D366AD2E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2470150"/>
            <a:ext cx="242411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per essere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chimicamente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stabile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dovrebbe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averne 8</a:t>
            </a:r>
            <a:endParaRPr lang="it-IT" altLang="it-IT" b="1">
              <a:latin typeface="Verdana" panose="020B0604030504040204" pitchFamily="34" charset="0"/>
            </a:endParaRPr>
          </a:p>
        </p:txBody>
      </p:sp>
      <p:sp>
        <p:nvSpPr>
          <p:cNvPr id="67594" name="AutoShape 10">
            <a:extLst>
              <a:ext uri="{FF2B5EF4-FFF2-40B4-BE49-F238E27FC236}">
                <a16:creationId xmlns:a16="http://schemas.microsoft.com/office/drawing/2014/main" id="{E0B7172E-43E3-4507-BFA6-8DDE2EDECE8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1369" y="4544219"/>
            <a:ext cx="863600" cy="792162"/>
          </a:xfrm>
          <a:custGeom>
            <a:avLst/>
            <a:gdLst>
              <a:gd name="T0" fmla="*/ 647700 w 21600"/>
              <a:gd name="T1" fmla="*/ 0 h 21600"/>
              <a:gd name="T2" fmla="*/ 0 w 21600"/>
              <a:gd name="T3" fmla="*/ 396081 h 21600"/>
              <a:gd name="T4" fmla="*/ 647700 w 21600"/>
              <a:gd name="T5" fmla="*/ 792162 h 21600"/>
              <a:gd name="T6" fmla="*/ 863600 w 21600"/>
              <a:gd name="T7" fmla="*/ 39608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 algn="ctr">
            <a:solidFill>
              <a:srgbClr val="00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5129" name="AutoShape 11">
            <a:extLst>
              <a:ext uri="{FF2B5EF4-FFF2-40B4-BE49-F238E27FC236}">
                <a16:creationId xmlns:a16="http://schemas.microsoft.com/office/drawing/2014/main" id="{3127781C-14F6-4AB4-A478-5C04795C7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868863"/>
            <a:ext cx="1079500" cy="647700"/>
          </a:xfrm>
          <a:custGeom>
            <a:avLst/>
            <a:gdLst>
              <a:gd name="T0" fmla="*/ 809625 w 21600"/>
              <a:gd name="T1" fmla="*/ 0 h 21600"/>
              <a:gd name="T2" fmla="*/ 0 w 21600"/>
              <a:gd name="T3" fmla="*/ 323850 h 21600"/>
              <a:gd name="T4" fmla="*/ 809625 w 21600"/>
              <a:gd name="T5" fmla="*/ 647700 h 21600"/>
              <a:gd name="T6" fmla="*/ 1079500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7596" name="WordArt 12">
            <a:extLst>
              <a:ext uri="{FF2B5EF4-FFF2-40B4-BE49-F238E27FC236}">
                <a16:creationId xmlns:a16="http://schemas.microsoft.com/office/drawing/2014/main" id="{1D430C00-CCDA-4819-A686-FE33B5682C1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0825" y="5516563"/>
            <a:ext cx="206533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it-IT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E4E28A"/>
                </a:solidFill>
                <a:latin typeface="Arial Black" panose="020B0A04020102020204" pitchFamily="34" charset="0"/>
              </a:rPr>
              <a:t>cristallo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>
            <a:extLst>
              <a:ext uri="{FF2B5EF4-FFF2-40B4-BE49-F238E27FC236}">
                <a16:creationId xmlns:a16="http://schemas.microsoft.com/office/drawing/2014/main" id="{1D4F8FA9-FF66-42A5-A3C0-CFA85BFC3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4000">
                <a:solidFill>
                  <a:srgbClr val="FF9900"/>
                </a:solidFill>
              </a:rPr>
              <a:t>L’atomo in un cristallo: </a:t>
            </a:r>
            <a:br>
              <a:rPr lang="it-IT" sz="4000">
                <a:solidFill>
                  <a:srgbClr val="FF9900"/>
                </a:solidFill>
              </a:rPr>
            </a:br>
            <a:r>
              <a:rPr lang="it-IT" sz="4000">
                <a:solidFill>
                  <a:srgbClr val="FF9900"/>
                </a:solidFill>
              </a:rPr>
              <a:t>bande di energia</a:t>
            </a:r>
            <a:endParaRPr lang="fr-FR" sz="4000">
              <a:solidFill>
                <a:srgbClr val="FF9900"/>
              </a:solidFill>
            </a:endParaRP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CA4F94BE-6149-462E-A4EB-B604840A539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8147050" cy="4530725"/>
          </a:xfrm>
        </p:spPr>
        <p:txBody>
          <a:bodyPr/>
          <a:lstStyle/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None/>
              <a:defRPr/>
            </a:pPr>
            <a:r>
              <a:rPr lang="it-IT" sz="2400">
                <a:solidFill>
                  <a:srgbClr val="009900"/>
                </a:solidFill>
              </a:rPr>
              <a:t>	Quando si costituisce un sistema formato da due atomi identici, per ogni livello energetico dell'atomo isolato si vengono a creare due livelli del sistema complessivo, le cui energie sono prossime a quelle del livello dell'atomo isolato; la separazione fra le energie dei due livelli cresce con il diminuire della distanza fra i due atomi (analogia: circuito LC)</a:t>
            </a:r>
            <a:endParaRPr lang="fr-FR" sz="2400">
              <a:solidFill>
                <a:srgbClr val="009900"/>
              </a:solidFill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8839B973-46F8-4528-A8CE-F96EDC0B304A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5373688"/>
            <a:ext cx="5400675" cy="144462"/>
            <a:chOff x="703" y="3793"/>
            <a:chExt cx="3674" cy="91"/>
          </a:xfrm>
        </p:grpSpPr>
        <p:sp>
          <p:nvSpPr>
            <p:cNvPr id="6156" name="Line 5">
              <a:extLst>
                <a:ext uri="{FF2B5EF4-FFF2-40B4-BE49-F238E27FC236}">
                  <a16:creationId xmlns:a16="http://schemas.microsoft.com/office/drawing/2014/main" id="{431509DB-F2D7-4280-A22D-88E48799C3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3" y="3838"/>
              <a:ext cx="2676" cy="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7" name="Line 7">
              <a:extLst>
                <a:ext uri="{FF2B5EF4-FFF2-40B4-BE49-F238E27FC236}">
                  <a16:creationId xmlns:a16="http://schemas.microsoft.com/office/drawing/2014/main" id="{64CA5C65-095F-4076-9FD2-71071F1CC8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3793"/>
              <a:ext cx="862" cy="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8" name="Line 8">
              <a:extLst>
                <a:ext uri="{FF2B5EF4-FFF2-40B4-BE49-F238E27FC236}">
                  <a16:creationId xmlns:a16="http://schemas.microsoft.com/office/drawing/2014/main" id="{FEB8E99B-891A-4D1D-88CB-CE926E4E7A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3884"/>
              <a:ext cx="862" cy="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9" name="Line 9">
              <a:extLst>
                <a:ext uri="{FF2B5EF4-FFF2-40B4-BE49-F238E27FC236}">
                  <a16:creationId xmlns:a16="http://schemas.microsoft.com/office/drawing/2014/main" id="{A3F45A5F-E345-47C6-9552-4869EDF38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3793"/>
              <a:ext cx="136" cy="45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60" name="Line 11">
              <a:extLst>
                <a:ext uri="{FF2B5EF4-FFF2-40B4-BE49-F238E27FC236}">
                  <a16:creationId xmlns:a16="http://schemas.microsoft.com/office/drawing/2014/main" id="{803D4311-9E33-45CA-8C63-E06EFC666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3838"/>
              <a:ext cx="136" cy="46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6149" name="Oval 13">
            <a:extLst>
              <a:ext uri="{FF2B5EF4-FFF2-40B4-BE49-F238E27FC236}">
                <a16:creationId xmlns:a16="http://schemas.microsoft.com/office/drawing/2014/main" id="{352DCCB9-19B0-40C5-94CB-D34C65DB0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5734050"/>
            <a:ext cx="144462" cy="142875"/>
          </a:xfrm>
          <a:prstGeom prst="ellipse">
            <a:avLst/>
          </a:prstGeom>
          <a:solidFill>
            <a:srgbClr val="FF6600"/>
          </a:solidFill>
          <a:ln w="19050" algn="ctr">
            <a:solidFill>
              <a:srgbClr val="FF66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69646" name="Oval 14">
            <a:extLst>
              <a:ext uri="{FF2B5EF4-FFF2-40B4-BE49-F238E27FC236}">
                <a16:creationId xmlns:a16="http://schemas.microsoft.com/office/drawing/2014/main" id="{10102059-43CD-4E70-AC66-0659880A3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5734050"/>
            <a:ext cx="144463" cy="142875"/>
          </a:xfrm>
          <a:prstGeom prst="ellipse">
            <a:avLst/>
          </a:prstGeom>
          <a:solidFill>
            <a:srgbClr val="FF6600"/>
          </a:solidFill>
          <a:ln w="19050" algn="ctr">
            <a:solidFill>
              <a:srgbClr val="FF66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6151" name="Line 15">
            <a:extLst>
              <a:ext uri="{FF2B5EF4-FFF2-40B4-BE49-F238E27FC236}">
                <a16:creationId xmlns:a16="http://schemas.microsoft.com/office/drawing/2014/main" id="{CA6A27D4-F7B4-47FC-93F3-A9E06880F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47813" y="5445125"/>
            <a:ext cx="576262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69659" name="Picture 27">
            <a:extLst>
              <a:ext uri="{FF2B5EF4-FFF2-40B4-BE49-F238E27FC236}">
                <a16:creationId xmlns:a16="http://schemas.microsoft.com/office/drawing/2014/main" id="{2052C934-D697-44C9-9E6C-FC8CC017361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975" y="1916113"/>
            <a:ext cx="4038600" cy="2711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60" name="Text Box 28">
            <a:extLst>
              <a:ext uri="{FF2B5EF4-FFF2-40B4-BE49-F238E27FC236}">
                <a16:creationId xmlns:a16="http://schemas.microsoft.com/office/drawing/2014/main" id="{D1F6BCD0-CCE8-4B54-AC24-A05AE8D97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492375"/>
            <a:ext cx="936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 b="1" i="1">
                <a:solidFill>
                  <a:srgbClr val="FF0000"/>
                </a:solidFill>
                <a:latin typeface="Verdana" panose="020B0604030504040204" pitchFamily="34" charset="0"/>
              </a:rPr>
              <a:t>vuota</a:t>
            </a:r>
            <a:endParaRPr lang="fr-FR" altLang="it-IT" sz="1600" b="1" i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9661" name="Line 29">
            <a:extLst>
              <a:ext uri="{FF2B5EF4-FFF2-40B4-BE49-F238E27FC236}">
                <a16:creationId xmlns:a16="http://schemas.microsoft.com/office/drawing/2014/main" id="{D4826EC0-B91E-45A2-9796-A0721E3725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2828925"/>
            <a:ext cx="0" cy="360363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9662" name="Text Box 30">
            <a:extLst>
              <a:ext uri="{FF2B5EF4-FFF2-40B4-BE49-F238E27FC236}">
                <a16:creationId xmlns:a16="http://schemas.microsoft.com/office/drawing/2014/main" id="{503EFE6D-7447-4273-8758-6110381CF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5" y="2813050"/>
            <a:ext cx="606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 b="1" i="1">
                <a:solidFill>
                  <a:srgbClr val="009900"/>
                </a:solidFill>
                <a:latin typeface="Verdana" panose="020B0604030504040204" pitchFamily="34" charset="0"/>
              </a:rPr>
              <a:t>gap</a:t>
            </a:r>
            <a:endParaRPr lang="fr-FR" altLang="it-IT" sz="1600" b="1" i="1">
              <a:solidFill>
                <a:srgbClr val="0099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21148E-6 L 0.48038 3.21148E-6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696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tmFilter="0, 0; .2, .5; .8, .5; 1, 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autoRev="1" fill="hold"/>
                                        <p:tgtEl>
                                          <p:spTgt spid="696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  <p:bldP spid="69646" grpId="0" animBg="1"/>
      <p:bldP spid="69660" grpId="0"/>
      <p:bldP spid="69660" grpId="1"/>
      <p:bldP spid="696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5FDD7278-2091-411F-9E46-3A3F637CBEFB}"/>
              </a:ext>
            </a:extLst>
          </p:cNvPr>
          <p:cNvGrpSpPr>
            <a:grpSpLocks/>
          </p:cNvGrpSpPr>
          <p:nvPr/>
        </p:nvGrpSpPr>
        <p:grpSpPr bwMode="auto">
          <a:xfrm>
            <a:off x="3362325" y="2454275"/>
            <a:ext cx="1738313" cy="2171700"/>
            <a:chOff x="1701" y="5291"/>
            <a:chExt cx="2736" cy="3420"/>
          </a:xfrm>
        </p:grpSpPr>
        <p:sp>
          <p:nvSpPr>
            <p:cNvPr id="7197" name="Rectangle 5" descr="Diagonali chiare verso l'alto">
              <a:extLst>
                <a:ext uri="{FF2B5EF4-FFF2-40B4-BE49-F238E27FC236}">
                  <a16:creationId xmlns:a16="http://schemas.microsoft.com/office/drawing/2014/main" id="{E0174D0A-4D55-4BB9-BC2B-6171A587E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" y="6944"/>
              <a:ext cx="1608" cy="1368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198" name="Line 6">
              <a:extLst>
                <a:ext uri="{FF2B5EF4-FFF2-40B4-BE49-F238E27FC236}">
                  <a16:creationId xmlns:a16="http://schemas.microsoft.com/office/drawing/2014/main" id="{CD89420A-7D56-45F3-A14B-18A5E08ED5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2" y="5348"/>
              <a:ext cx="0" cy="29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99" name="Line 7">
              <a:extLst>
                <a:ext uri="{FF2B5EF4-FFF2-40B4-BE49-F238E27FC236}">
                  <a16:creationId xmlns:a16="http://schemas.microsoft.com/office/drawing/2014/main" id="{E721131A-4D32-4625-8DE7-0D8FF4C0D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2" y="6944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200" name="Text Box 8">
              <a:extLst>
                <a:ext uri="{FF2B5EF4-FFF2-40B4-BE49-F238E27FC236}">
                  <a16:creationId xmlns:a16="http://schemas.microsoft.com/office/drawing/2014/main" id="{152F01E9-C7C6-44F6-81CA-3F763A6A5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8" y="6773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V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201" name="Text Box 9">
              <a:extLst>
                <a:ext uri="{FF2B5EF4-FFF2-40B4-BE49-F238E27FC236}">
                  <a16:creationId xmlns:a16="http://schemas.microsoft.com/office/drawing/2014/main" id="{934CFB72-3575-4E8B-A2D1-8DDA8A3E7A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8" y="7184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C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202" name="Text Box 10">
              <a:extLst>
                <a:ext uri="{FF2B5EF4-FFF2-40B4-BE49-F238E27FC236}">
                  <a16:creationId xmlns:a16="http://schemas.microsoft.com/office/drawing/2014/main" id="{DDBE2F83-C0D9-4203-9C88-3B8CE1F13C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529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203" name="Text Box 11">
              <a:extLst>
                <a:ext uri="{FF2B5EF4-FFF2-40B4-BE49-F238E27FC236}">
                  <a16:creationId xmlns:a16="http://schemas.microsoft.com/office/drawing/2014/main" id="{A0A45A78-A3A5-4DC0-ADFF-FD7247BC02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838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x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204" name="Line 12">
              <a:extLst>
                <a:ext uri="{FF2B5EF4-FFF2-40B4-BE49-F238E27FC236}">
                  <a16:creationId xmlns:a16="http://schemas.microsoft.com/office/drawing/2014/main" id="{E1E8E38F-D80D-4CFC-B064-A72E20B1B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2" y="8312"/>
              <a:ext cx="20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205" name="Line 13">
              <a:extLst>
                <a:ext uri="{FF2B5EF4-FFF2-40B4-BE49-F238E27FC236}">
                  <a16:creationId xmlns:a16="http://schemas.microsoft.com/office/drawing/2014/main" id="{7141E5F9-C9E2-4CBC-BFB9-FC0F1FCB2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2" y="7355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5790" name="Rectangle 14">
            <a:extLst>
              <a:ext uri="{FF2B5EF4-FFF2-40B4-BE49-F238E27FC236}">
                <a16:creationId xmlns:a16="http://schemas.microsoft.com/office/drawing/2014/main" id="{A244392E-1AF4-49C3-9DE5-72A099CAA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4000">
                <a:solidFill>
                  <a:srgbClr val="FF9900"/>
                </a:solidFill>
              </a:rPr>
              <a:t>L’atomo in un cristallo: </a:t>
            </a:r>
            <a:br>
              <a:rPr lang="it-IT" sz="4000">
                <a:solidFill>
                  <a:srgbClr val="FF9900"/>
                </a:solidFill>
              </a:rPr>
            </a:br>
            <a:r>
              <a:rPr lang="it-IT" sz="4000">
                <a:solidFill>
                  <a:srgbClr val="FF9900"/>
                </a:solidFill>
              </a:rPr>
              <a:t>bande di energia</a:t>
            </a:r>
            <a:endParaRPr lang="fr-FR" sz="4000">
              <a:solidFill>
                <a:srgbClr val="FF9900"/>
              </a:solidFill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7B719EA5-693A-4E0A-BFC9-2A13D7BAF1EB}"/>
              </a:ext>
            </a:extLst>
          </p:cNvPr>
          <p:cNvGrpSpPr>
            <a:grpSpLocks/>
          </p:cNvGrpSpPr>
          <p:nvPr/>
        </p:nvGrpSpPr>
        <p:grpSpPr bwMode="auto">
          <a:xfrm>
            <a:off x="3360738" y="2459038"/>
            <a:ext cx="1730375" cy="2171700"/>
            <a:chOff x="4836" y="5291"/>
            <a:chExt cx="2724" cy="3420"/>
          </a:xfrm>
        </p:grpSpPr>
        <p:sp>
          <p:nvSpPr>
            <p:cNvPr id="7188" name="Rectangle 16" descr="Diagonali chiare verso l'alto">
              <a:extLst>
                <a:ext uri="{FF2B5EF4-FFF2-40B4-BE49-F238E27FC236}">
                  <a16:creationId xmlns:a16="http://schemas.microsoft.com/office/drawing/2014/main" id="{DE67F84E-136C-4FE3-984C-120CAAFB8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7" y="7970"/>
              <a:ext cx="1608" cy="342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189" name="Line 17">
              <a:extLst>
                <a:ext uri="{FF2B5EF4-FFF2-40B4-BE49-F238E27FC236}">
                  <a16:creationId xmlns:a16="http://schemas.microsoft.com/office/drawing/2014/main" id="{300AED9B-BD50-4C6F-BECB-454168BEED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7" y="5348"/>
              <a:ext cx="0" cy="29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90" name="Line 18">
              <a:extLst>
                <a:ext uri="{FF2B5EF4-FFF2-40B4-BE49-F238E27FC236}">
                  <a16:creationId xmlns:a16="http://schemas.microsoft.com/office/drawing/2014/main" id="{2579AA44-1E29-4A37-B065-21259DCF0B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7" y="5930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91" name="Text Box 19">
              <a:extLst>
                <a:ext uri="{FF2B5EF4-FFF2-40B4-BE49-F238E27FC236}">
                  <a16:creationId xmlns:a16="http://schemas.microsoft.com/office/drawing/2014/main" id="{359E2086-80EC-4580-8A50-42186F29AF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" y="5759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C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192" name="Text Box 20">
              <a:extLst>
                <a:ext uri="{FF2B5EF4-FFF2-40B4-BE49-F238E27FC236}">
                  <a16:creationId xmlns:a16="http://schemas.microsoft.com/office/drawing/2014/main" id="{C03D3F2C-7AE5-4048-887D-734FE45F50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" y="781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V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193" name="Text Box 21">
              <a:extLst>
                <a:ext uri="{FF2B5EF4-FFF2-40B4-BE49-F238E27FC236}">
                  <a16:creationId xmlns:a16="http://schemas.microsoft.com/office/drawing/2014/main" id="{21E92F48-3E75-47C7-8CB6-9AC28D3C0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6" y="529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194" name="Line 22">
              <a:extLst>
                <a:ext uri="{FF2B5EF4-FFF2-40B4-BE49-F238E27FC236}">
                  <a16:creationId xmlns:a16="http://schemas.microsoft.com/office/drawing/2014/main" id="{3D4CE185-F9F5-40EF-96A2-6E74E2FDB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7" y="8312"/>
              <a:ext cx="20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95" name="Line 23">
              <a:extLst>
                <a:ext uri="{FF2B5EF4-FFF2-40B4-BE49-F238E27FC236}">
                  <a16:creationId xmlns:a16="http://schemas.microsoft.com/office/drawing/2014/main" id="{526D5EC0-3782-4B5D-BE62-C2822C24DE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7" y="7970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96" name="Text Box 24">
              <a:extLst>
                <a:ext uri="{FF2B5EF4-FFF2-40B4-BE49-F238E27FC236}">
                  <a16:creationId xmlns:a16="http://schemas.microsoft.com/office/drawing/2014/main" id="{CC4F65D6-ECBD-406D-9202-7F4100C39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9" y="838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x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</p:grpSp>
      <p:grpSp>
        <p:nvGrpSpPr>
          <p:cNvPr id="4" name="Group 25">
            <a:extLst>
              <a:ext uri="{FF2B5EF4-FFF2-40B4-BE49-F238E27FC236}">
                <a16:creationId xmlns:a16="http://schemas.microsoft.com/office/drawing/2014/main" id="{46A370D3-C377-4B89-8458-ABD69172F691}"/>
              </a:ext>
            </a:extLst>
          </p:cNvPr>
          <p:cNvGrpSpPr>
            <a:grpSpLocks/>
          </p:cNvGrpSpPr>
          <p:nvPr/>
        </p:nvGrpSpPr>
        <p:grpSpPr bwMode="auto">
          <a:xfrm>
            <a:off x="3370263" y="2454275"/>
            <a:ext cx="1728787" cy="2171700"/>
            <a:chOff x="8154" y="5291"/>
            <a:chExt cx="2724" cy="3420"/>
          </a:xfrm>
        </p:grpSpPr>
        <p:sp>
          <p:nvSpPr>
            <p:cNvPr id="7179" name="Text Box 26">
              <a:extLst>
                <a:ext uri="{FF2B5EF4-FFF2-40B4-BE49-F238E27FC236}">
                  <a16:creationId xmlns:a16="http://schemas.microsoft.com/office/drawing/2014/main" id="{C2039234-D74A-4E59-81BC-E9962A0D8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4" y="529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180" name="Rectangle 27" descr="Diagonali chiare verso l'alto">
              <a:extLst>
                <a:ext uri="{FF2B5EF4-FFF2-40B4-BE49-F238E27FC236}">
                  <a16:creationId xmlns:a16="http://schemas.microsoft.com/office/drawing/2014/main" id="{1CF67F7D-639C-44C7-8523-D32101712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3" y="7457"/>
              <a:ext cx="1608" cy="85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181" name="Line 28">
              <a:extLst>
                <a:ext uri="{FF2B5EF4-FFF2-40B4-BE49-F238E27FC236}">
                  <a16:creationId xmlns:a16="http://schemas.microsoft.com/office/drawing/2014/main" id="{50A11074-F1C4-44E9-AC36-F1AE59F73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5348"/>
              <a:ext cx="0" cy="29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82" name="Line 29">
              <a:extLst>
                <a:ext uri="{FF2B5EF4-FFF2-40B4-BE49-F238E27FC236}">
                  <a16:creationId xmlns:a16="http://schemas.microsoft.com/office/drawing/2014/main" id="{6E2CCF35-BB2A-4026-90E8-1A63A114D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6944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83" name="Text Box 30">
              <a:extLst>
                <a:ext uri="{FF2B5EF4-FFF2-40B4-BE49-F238E27FC236}">
                  <a16:creationId xmlns:a16="http://schemas.microsoft.com/office/drawing/2014/main" id="{A3ED60A0-B170-4629-95D9-42E57403D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9" y="6773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C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184" name="Text Box 31">
              <a:extLst>
                <a:ext uri="{FF2B5EF4-FFF2-40B4-BE49-F238E27FC236}">
                  <a16:creationId xmlns:a16="http://schemas.microsoft.com/office/drawing/2014/main" id="{9DC04509-1C76-475C-8D59-6301565C3E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9" y="7286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V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7185" name="Line 32">
              <a:extLst>
                <a:ext uri="{FF2B5EF4-FFF2-40B4-BE49-F238E27FC236}">
                  <a16:creationId xmlns:a16="http://schemas.microsoft.com/office/drawing/2014/main" id="{0357892A-0DF0-4D4F-9BFE-80715B957F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8312"/>
              <a:ext cx="20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86" name="Line 33">
              <a:extLst>
                <a:ext uri="{FF2B5EF4-FFF2-40B4-BE49-F238E27FC236}">
                  <a16:creationId xmlns:a16="http://schemas.microsoft.com/office/drawing/2014/main" id="{21BA38E0-5493-47AD-92F6-532CF71B3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7457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87" name="Text Box 34">
              <a:extLst>
                <a:ext uri="{FF2B5EF4-FFF2-40B4-BE49-F238E27FC236}">
                  <a16:creationId xmlns:a16="http://schemas.microsoft.com/office/drawing/2014/main" id="{368307D6-581B-46AC-A4A7-C7F429B68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77" y="838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x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</p:grpSp>
      <p:sp>
        <p:nvSpPr>
          <p:cNvPr id="75811" name="Text Box 35">
            <a:extLst>
              <a:ext uri="{FF2B5EF4-FFF2-40B4-BE49-F238E27FC236}">
                <a16:creationId xmlns:a16="http://schemas.microsoft.com/office/drawing/2014/main" id="{BF80DFB8-CE26-40CE-BE52-5BB4976EE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4630738"/>
            <a:ext cx="1597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chemeClr val="hlink"/>
                </a:solidFill>
                <a:latin typeface="Verdana" panose="020B0604030504040204" pitchFamily="34" charset="0"/>
              </a:rPr>
              <a:t>conduttore</a:t>
            </a:r>
            <a:endParaRPr lang="fr-FR" altLang="it-IT" sz="1800" b="1" i="1">
              <a:solidFill>
                <a:schemeClr val="hlink"/>
              </a:solidFill>
              <a:latin typeface="Verdana" panose="020B0604030504040204" pitchFamily="34" charset="0"/>
            </a:endParaRPr>
          </a:p>
        </p:txBody>
      </p:sp>
      <p:sp>
        <p:nvSpPr>
          <p:cNvPr id="75812" name="Text Box 36">
            <a:extLst>
              <a:ext uri="{FF2B5EF4-FFF2-40B4-BE49-F238E27FC236}">
                <a16:creationId xmlns:a16="http://schemas.microsoft.com/office/drawing/2014/main" id="{B51237CC-243A-44C0-91E3-1F3E75583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238" y="4630738"/>
            <a:ext cx="12049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66FF33"/>
                </a:solidFill>
                <a:latin typeface="Verdana" panose="020B0604030504040204" pitchFamily="34" charset="0"/>
              </a:rPr>
              <a:t>isolante</a:t>
            </a:r>
            <a:endParaRPr lang="fr-FR" altLang="it-IT" sz="1800" b="1" i="1">
              <a:solidFill>
                <a:srgbClr val="66FF33"/>
              </a:solidFill>
              <a:latin typeface="Verdana" panose="020B0604030504040204" pitchFamily="34" charset="0"/>
            </a:endParaRPr>
          </a:p>
        </p:txBody>
      </p:sp>
      <p:sp>
        <p:nvSpPr>
          <p:cNvPr id="75813" name="Text Box 37">
            <a:extLst>
              <a:ext uri="{FF2B5EF4-FFF2-40B4-BE49-F238E27FC236}">
                <a16:creationId xmlns:a16="http://schemas.microsoft.com/office/drawing/2014/main" id="{AB9DBFE2-1BD4-4773-817E-AF499BAE9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963" y="4638675"/>
            <a:ext cx="2203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FF0000"/>
                </a:solidFill>
                <a:latin typeface="Verdana" panose="020B0604030504040204" pitchFamily="34" charset="0"/>
              </a:rPr>
              <a:t>semiconduttore</a:t>
            </a:r>
            <a:endParaRPr lang="fr-FR" altLang="it-IT" sz="1800" b="1" i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75814" name="Rectangle 38">
            <a:extLst>
              <a:ext uri="{FF2B5EF4-FFF2-40B4-BE49-F238E27FC236}">
                <a16:creationId xmlns:a16="http://schemas.microsoft.com/office/drawing/2014/main" id="{11EF1120-6831-43FD-9FC3-3861FFF96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3538" y="5184775"/>
            <a:ext cx="311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solidFill>
                  <a:srgbClr val="FF0000"/>
                </a:solidFill>
                <a:latin typeface="Verdana" panose="020B0604030504040204" pitchFamily="34" charset="0"/>
              </a:rPr>
              <a:t>E</a:t>
            </a:r>
            <a:r>
              <a:rPr lang="it-IT" altLang="it-IT" b="1" i="1" baseline="-25000">
                <a:solidFill>
                  <a:srgbClr val="FF0000"/>
                </a:solidFill>
                <a:latin typeface="Verdana" panose="020B0604030504040204" pitchFamily="34" charset="0"/>
              </a:rPr>
              <a:t>C</a:t>
            </a:r>
            <a:r>
              <a:rPr lang="it-IT" altLang="it-IT" b="1" i="1">
                <a:solidFill>
                  <a:srgbClr val="FF0000"/>
                </a:solidFill>
                <a:latin typeface="Verdana" panose="020B0604030504040204" pitchFamily="34" charset="0"/>
              </a:rPr>
              <a:t> - E</a:t>
            </a:r>
            <a:r>
              <a:rPr lang="it-IT" altLang="it-IT" b="1" i="1" baseline="-25000">
                <a:solidFill>
                  <a:srgbClr val="FF0000"/>
                </a:solidFill>
                <a:latin typeface="Verdana" panose="020B0604030504040204" pitchFamily="34" charset="0"/>
              </a:rPr>
              <a:t>V</a:t>
            </a:r>
            <a:r>
              <a:rPr lang="it-IT" altLang="it-IT" b="1" i="1">
                <a:solidFill>
                  <a:srgbClr val="FF0000"/>
                </a:solidFill>
                <a:latin typeface="Verdana" panose="020B0604030504040204" pitchFamily="34" charset="0"/>
              </a:rPr>
              <a:t> ≈ 1 eV</a:t>
            </a:r>
            <a:r>
              <a:rPr lang="fr-FR" altLang="it-IT" b="1" i="1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75815" name="Rectangle 39">
            <a:extLst>
              <a:ext uri="{FF2B5EF4-FFF2-40B4-BE49-F238E27FC236}">
                <a16:creationId xmlns:a16="http://schemas.microsoft.com/office/drawing/2014/main" id="{C67960F6-F0AD-4431-B10B-6C3B97678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5822950"/>
            <a:ext cx="56927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>
                <a:latin typeface="Verdana" panose="020B0604030504040204" pitchFamily="34" charset="0"/>
              </a:rPr>
              <a:t>1 eV = 1,6x10</a:t>
            </a:r>
            <a:r>
              <a:rPr lang="it-IT" altLang="it-IT" sz="1400" baseline="30000">
                <a:latin typeface="Verdana" panose="020B0604030504040204" pitchFamily="34" charset="0"/>
              </a:rPr>
              <a:t>-19</a:t>
            </a:r>
            <a:r>
              <a:rPr lang="it-IT" altLang="it-IT" sz="1400">
                <a:latin typeface="Verdana" panose="020B0604030504040204" pitchFamily="34" charset="0"/>
              </a:rPr>
              <a:t> Joule </a:t>
            </a:r>
          </a:p>
          <a:p>
            <a:pPr eaLnBrk="1" hangingPunct="1"/>
            <a:r>
              <a:rPr lang="it-IT" altLang="it-IT" sz="1400">
                <a:latin typeface="Verdana" panose="020B0604030504040204" pitchFamily="34" charset="0"/>
              </a:rPr>
              <a:t>è l'energia che un elettrone acquista attraversando una zona </a:t>
            </a:r>
          </a:p>
          <a:p>
            <a:pPr eaLnBrk="1" hangingPunct="1"/>
            <a:r>
              <a:rPr lang="it-IT" altLang="it-IT" sz="1400">
                <a:latin typeface="Verdana" panose="020B0604030504040204" pitchFamily="34" charset="0"/>
              </a:rPr>
              <a:t>con una differenza di potenziale accelerante di 1 Volt</a:t>
            </a:r>
            <a:endParaRPr lang="fr-FR" altLang="it-IT" sz="1400" b="1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292E-6 L -0.30573 2.9292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758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9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04581E-6 L -0.29982 1.04581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292E-6 L 0.3375 2.9292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758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311E-6 L 0.34532 -4.8311E-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5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75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11" grpId="0"/>
      <p:bldP spid="75811" grpId="1"/>
      <p:bldP spid="75812" grpId="0"/>
      <p:bldP spid="75812" grpId="1"/>
      <p:bldP spid="75813" grpId="0"/>
      <p:bldP spid="75814" grpId="0"/>
      <p:bldP spid="758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15A47ED3-BC0F-4922-9DB2-9D22EC411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Semiconduttori intrinseci</a:t>
            </a:r>
            <a:endParaRPr lang="fr-FR">
              <a:solidFill>
                <a:srgbClr val="FF9900"/>
              </a:solidFill>
            </a:endParaRPr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id="{7276D5E9-A495-463B-91D0-13C079C2D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963" y="1417638"/>
            <a:ext cx="8712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it-IT" altLang="it-IT">
                <a:latin typeface="Verdana" panose="020B0604030504040204" pitchFamily="34" charset="0"/>
              </a:rPr>
              <a:t> Allo zero assoluto, l’agitazione termica degli elettroni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è nulla, pertanto gli elettroni non possono muoversi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all’interno del cristallo</a:t>
            </a:r>
            <a:r>
              <a:rPr lang="fr-FR" altLang="it-IT" b="1" i="1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id="{0D7C56A7-7BEE-46D5-9FA5-E455C3763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" y="2747963"/>
            <a:ext cx="8177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it-IT" altLang="it-IT">
                <a:latin typeface="Verdana" panose="020B0604030504040204" pitchFamily="34" charset="0"/>
              </a:rPr>
              <a:t> Se la temperatura è maggiore dello zero assoluto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l'agitazione termica degli atomi può allora produrre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la rottura di qualche legame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76806" name="Rectangle 6">
            <a:extLst>
              <a:ext uri="{FF2B5EF4-FFF2-40B4-BE49-F238E27FC236}">
                <a16:creationId xmlns:a16="http://schemas.microsoft.com/office/drawing/2014/main" id="{9E663ADD-4518-44A5-809F-2CC67A84C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88" y="4659313"/>
            <a:ext cx="820261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it-IT" altLang="it-IT">
                <a:latin typeface="Verdana" panose="020B0604030504040204" pitchFamily="34" charset="0"/>
              </a:rPr>
              <a:t> Dal punto di vista energetico, ciò corrisponde alla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cessione di una quantità di energia pari o maggiore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della banda interdetta </a:t>
            </a:r>
            <a:r>
              <a:rPr lang="it-IT" altLang="it-IT" i="1">
                <a:latin typeface="Verdana" panose="020B0604030504040204" pitchFamily="34" charset="0"/>
              </a:rPr>
              <a:t>E</a:t>
            </a:r>
            <a:r>
              <a:rPr lang="it-IT" altLang="it-IT" i="1" baseline="-25000">
                <a:latin typeface="Verdana" panose="020B0604030504040204" pitchFamily="34" charset="0"/>
              </a:rPr>
              <a:t>G</a:t>
            </a:r>
            <a:r>
              <a:rPr lang="it-IT" altLang="it-IT" i="1">
                <a:latin typeface="Verdana" panose="020B0604030504040204" pitchFamily="34" charset="0"/>
              </a:rPr>
              <a:t> </a:t>
            </a:r>
            <a:r>
              <a:rPr lang="it-IT" altLang="it-IT">
                <a:latin typeface="Verdana" panose="020B0604030504040204" pitchFamily="34" charset="0"/>
              </a:rPr>
              <a:t>a qualche elettrone che si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trovi nella banda di valenza che, così, "salta" nella </a:t>
            </a:r>
          </a:p>
          <a:p>
            <a:pPr algn="l" eaLnBrk="1" hangingPunct="1"/>
            <a:r>
              <a:rPr lang="it-IT" altLang="it-IT">
                <a:latin typeface="Verdana" panose="020B0604030504040204" pitchFamily="34" charset="0"/>
              </a:rPr>
              <a:t>banda di conduzione.</a:t>
            </a:r>
            <a:r>
              <a:rPr lang="fr-FR" altLang="it-IT" b="1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76807" name="AutoShape 7">
            <a:extLst>
              <a:ext uri="{FF2B5EF4-FFF2-40B4-BE49-F238E27FC236}">
                <a16:creationId xmlns:a16="http://schemas.microsoft.com/office/drawing/2014/main" id="{5339EF43-4AAE-4753-8D0A-46B061FD6BD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56038" y="4010025"/>
            <a:ext cx="709612" cy="636588"/>
          </a:xfrm>
          <a:custGeom>
            <a:avLst/>
            <a:gdLst>
              <a:gd name="T0" fmla="*/ 532209 w 21600"/>
              <a:gd name="T1" fmla="*/ 0 h 21600"/>
              <a:gd name="T2" fmla="*/ 0 w 21600"/>
              <a:gd name="T3" fmla="*/ 318294 h 21600"/>
              <a:gd name="T4" fmla="*/ 532209 w 21600"/>
              <a:gd name="T5" fmla="*/ 636588 h 21600"/>
              <a:gd name="T6" fmla="*/ 709612 w 21600"/>
              <a:gd name="T7" fmla="*/ 31829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9050" algn="ctr">
            <a:solidFill>
              <a:srgbClr val="00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id="{65649143-1228-46D9-B32E-B8CDF56CEA7F}"/>
              </a:ext>
            </a:extLst>
          </p:cNvPr>
          <p:cNvGrpSpPr>
            <a:grpSpLocks/>
          </p:cNvGrpSpPr>
          <p:nvPr/>
        </p:nvGrpSpPr>
        <p:grpSpPr bwMode="auto">
          <a:xfrm>
            <a:off x="2898775" y="1525588"/>
            <a:ext cx="2760663" cy="2698750"/>
            <a:chOff x="8154" y="5291"/>
            <a:chExt cx="2724" cy="3420"/>
          </a:xfrm>
        </p:grpSpPr>
        <p:sp>
          <p:nvSpPr>
            <p:cNvPr id="8201" name="Text Box 29">
              <a:extLst>
                <a:ext uri="{FF2B5EF4-FFF2-40B4-BE49-F238E27FC236}">
                  <a16:creationId xmlns:a16="http://schemas.microsoft.com/office/drawing/2014/main" id="{6B15AB86-3C76-4449-8E39-4A8585C5CC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4" y="529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8202" name="Rectangle 30" descr="Diagonali chiare verso l'alto">
              <a:extLst>
                <a:ext uri="{FF2B5EF4-FFF2-40B4-BE49-F238E27FC236}">
                  <a16:creationId xmlns:a16="http://schemas.microsoft.com/office/drawing/2014/main" id="{7AC97318-2AFA-4688-8EDF-AFB274E0C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3" y="7457"/>
              <a:ext cx="1608" cy="85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203" name="Line 31">
              <a:extLst>
                <a:ext uri="{FF2B5EF4-FFF2-40B4-BE49-F238E27FC236}">
                  <a16:creationId xmlns:a16="http://schemas.microsoft.com/office/drawing/2014/main" id="{8DB7C477-CC18-4710-84DE-CD2B9D4317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5348"/>
              <a:ext cx="0" cy="29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04" name="Line 32">
              <a:extLst>
                <a:ext uri="{FF2B5EF4-FFF2-40B4-BE49-F238E27FC236}">
                  <a16:creationId xmlns:a16="http://schemas.microsoft.com/office/drawing/2014/main" id="{22E64181-9BAE-466C-A474-7F232D4297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6944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05" name="Text Box 33">
              <a:extLst>
                <a:ext uri="{FF2B5EF4-FFF2-40B4-BE49-F238E27FC236}">
                  <a16:creationId xmlns:a16="http://schemas.microsoft.com/office/drawing/2014/main" id="{7CEFB388-2A7B-46E2-9F16-11EBC6145E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9" y="6773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C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8206" name="Text Box 34">
              <a:extLst>
                <a:ext uri="{FF2B5EF4-FFF2-40B4-BE49-F238E27FC236}">
                  <a16:creationId xmlns:a16="http://schemas.microsoft.com/office/drawing/2014/main" id="{EF666D22-97B8-447F-86ED-16A8B52BB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9" y="7286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V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  <p:sp>
          <p:nvSpPr>
            <p:cNvPr id="8207" name="Line 35">
              <a:extLst>
                <a:ext uri="{FF2B5EF4-FFF2-40B4-BE49-F238E27FC236}">
                  <a16:creationId xmlns:a16="http://schemas.microsoft.com/office/drawing/2014/main" id="{E9E5D7E0-1745-4981-A513-84D1BE75B5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8312"/>
              <a:ext cx="20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08" name="Line 36">
              <a:extLst>
                <a:ext uri="{FF2B5EF4-FFF2-40B4-BE49-F238E27FC236}">
                  <a16:creationId xmlns:a16="http://schemas.microsoft.com/office/drawing/2014/main" id="{225E23F6-BFE1-4C73-81C1-C890C1E337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" y="7457"/>
              <a:ext cx="18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09" name="Text Box 37">
              <a:extLst>
                <a:ext uri="{FF2B5EF4-FFF2-40B4-BE49-F238E27FC236}">
                  <a16:creationId xmlns:a16="http://schemas.microsoft.com/office/drawing/2014/main" id="{DDCD8E9A-E763-48AF-B20E-AA5F932E21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77" y="838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x</a:t>
              </a:r>
              <a:endParaRPr lang="fr-FR" altLang="it-IT" b="1">
                <a:latin typeface="Verdana" panose="020B0604030504040204" pitchFamily="34" charset="0"/>
              </a:endParaRPr>
            </a:p>
          </p:txBody>
        </p:sp>
      </p:grpSp>
      <p:sp>
        <p:nvSpPr>
          <p:cNvPr id="76838" name="Oval 38">
            <a:extLst>
              <a:ext uri="{FF2B5EF4-FFF2-40B4-BE49-F238E27FC236}">
                <a16:creationId xmlns:a16="http://schemas.microsoft.com/office/drawing/2014/main" id="{D2AD46E3-7BF4-458C-97BE-BBAED2B1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450" y="3249613"/>
            <a:ext cx="95250" cy="101600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9" dur="2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20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5" dur="2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69783E-6 L -2.77778E-6 -0.0800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6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/>
      <p:bldP spid="76805" grpId="0"/>
      <p:bldP spid="76805" grpId="1"/>
      <p:bldP spid="76806" grpId="0"/>
      <p:bldP spid="76838" grpId="0" animBg="1"/>
      <p:bldP spid="7683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>
            <a:extLst>
              <a:ext uri="{FF2B5EF4-FFF2-40B4-BE49-F238E27FC236}">
                <a16:creationId xmlns:a16="http://schemas.microsoft.com/office/drawing/2014/main" id="{6891B7FC-9C2A-4A47-9533-1850EB4BC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4000">
                <a:solidFill>
                  <a:srgbClr val="FF9900"/>
                </a:solidFill>
              </a:rPr>
              <a:t>Semiconduttori intrinseci: lacune</a:t>
            </a:r>
            <a:endParaRPr lang="fr-FR" sz="4000">
              <a:solidFill>
                <a:srgbClr val="FF9900"/>
              </a:solidFill>
            </a:endParaRPr>
          </a:p>
        </p:txBody>
      </p:sp>
      <p:grpSp>
        <p:nvGrpSpPr>
          <p:cNvPr id="2" name="Group 116">
            <a:extLst>
              <a:ext uri="{FF2B5EF4-FFF2-40B4-BE49-F238E27FC236}">
                <a16:creationId xmlns:a16="http://schemas.microsoft.com/office/drawing/2014/main" id="{2E9061BD-05E1-4BC2-90C7-7665217D6F4F}"/>
              </a:ext>
            </a:extLst>
          </p:cNvPr>
          <p:cNvGrpSpPr>
            <a:grpSpLocks/>
          </p:cNvGrpSpPr>
          <p:nvPr/>
        </p:nvGrpSpPr>
        <p:grpSpPr bwMode="auto">
          <a:xfrm>
            <a:off x="3360738" y="2820988"/>
            <a:ext cx="447675" cy="120650"/>
            <a:chOff x="2117" y="1777"/>
            <a:chExt cx="282" cy="76"/>
          </a:xfrm>
        </p:grpSpPr>
        <p:sp>
          <p:nvSpPr>
            <p:cNvPr id="9329" name="Freeform 18">
              <a:extLst>
                <a:ext uri="{FF2B5EF4-FFF2-40B4-BE49-F238E27FC236}">
                  <a16:creationId xmlns:a16="http://schemas.microsoft.com/office/drawing/2014/main" id="{4F3AD392-F74B-46C8-9C2F-6101E9300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" y="1777"/>
              <a:ext cx="240" cy="71"/>
            </a:xfrm>
            <a:custGeom>
              <a:avLst/>
              <a:gdLst>
                <a:gd name="T0" fmla="*/ 4 w 481"/>
                <a:gd name="T1" fmla="*/ 83 h 142"/>
                <a:gd name="T2" fmla="*/ 8 w 481"/>
                <a:gd name="T3" fmla="*/ 85 h 142"/>
                <a:gd name="T4" fmla="*/ 12 w 481"/>
                <a:gd name="T5" fmla="*/ 88 h 142"/>
                <a:gd name="T6" fmla="*/ 18 w 481"/>
                <a:gd name="T7" fmla="*/ 90 h 142"/>
                <a:gd name="T8" fmla="*/ 22 w 481"/>
                <a:gd name="T9" fmla="*/ 92 h 142"/>
                <a:gd name="T10" fmla="*/ 25 w 481"/>
                <a:gd name="T11" fmla="*/ 96 h 142"/>
                <a:gd name="T12" fmla="*/ 31 w 481"/>
                <a:gd name="T13" fmla="*/ 98 h 142"/>
                <a:gd name="T14" fmla="*/ 35 w 481"/>
                <a:gd name="T15" fmla="*/ 100 h 142"/>
                <a:gd name="T16" fmla="*/ 41 w 481"/>
                <a:gd name="T17" fmla="*/ 104 h 142"/>
                <a:gd name="T18" fmla="*/ 47 w 481"/>
                <a:gd name="T19" fmla="*/ 106 h 142"/>
                <a:gd name="T20" fmla="*/ 52 w 481"/>
                <a:gd name="T21" fmla="*/ 110 h 142"/>
                <a:gd name="T22" fmla="*/ 58 w 481"/>
                <a:gd name="T23" fmla="*/ 111 h 142"/>
                <a:gd name="T24" fmla="*/ 64 w 481"/>
                <a:gd name="T25" fmla="*/ 113 h 142"/>
                <a:gd name="T26" fmla="*/ 68 w 481"/>
                <a:gd name="T27" fmla="*/ 115 h 142"/>
                <a:gd name="T28" fmla="*/ 73 w 481"/>
                <a:gd name="T29" fmla="*/ 119 h 142"/>
                <a:gd name="T30" fmla="*/ 79 w 481"/>
                <a:gd name="T31" fmla="*/ 121 h 142"/>
                <a:gd name="T32" fmla="*/ 85 w 481"/>
                <a:gd name="T33" fmla="*/ 121 h 142"/>
                <a:gd name="T34" fmla="*/ 91 w 481"/>
                <a:gd name="T35" fmla="*/ 123 h 142"/>
                <a:gd name="T36" fmla="*/ 96 w 481"/>
                <a:gd name="T37" fmla="*/ 125 h 142"/>
                <a:gd name="T38" fmla="*/ 102 w 481"/>
                <a:gd name="T39" fmla="*/ 127 h 142"/>
                <a:gd name="T40" fmla="*/ 108 w 481"/>
                <a:gd name="T41" fmla="*/ 129 h 142"/>
                <a:gd name="T42" fmla="*/ 116 w 481"/>
                <a:gd name="T43" fmla="*/ 131 h 142"/>
                <a:gd name="T44" fmla="*/ 123 w 481"/>
                <a:gd name="T45" fmla="*/ 133 h 142"/>
                <a:gd name="T46" fmla="*/ 133 w 481"/>
                <a:gd name="T47" fmla="*/ 135 h 142"/>
                <a:gd name="T48" fmla="*/ 144 w 481"/>
                <a:gd name="T49" fmla="*/ 136 h 142"/>
                <a:gd name="T50" fmla="*/ 158 w 481"/>
                <a:gd name="T51" fmla="*/ 138 h 142"/>
                <a:gd name="T52" fmla="*/ 179 w 481"/>
                <a:gd name="T53" fmla="*/ 140 h 142"/>
                <a:gd name="T54" fmla="*/ 242 w 481"/>
                <a:gd name="T55" fmla="*/ 138 h 142"/>
                <a:gd name="T56" fmla="*/ 267 w 481"/>
                <a:gd name="T57" fmla="*/ 135 h 142"/>
                <a:gd name="T58" fmla="*/ 287 w 481"/>
                <a:gd name="T59" fmla="*/ 131 h 142"/>
                <a:gd name="T60" fmla="*/ 302 w 481"/>
                <a:gd name="T61" fmla="*/ 125 h 142"/>
                <a:gd name="T62" fmla="*/ 315 w 481"/>
                <a:gd name="T63" fmla="*/ 121 h 142"/>
                <a:gd name="T64" fmla="*/ 327 w 481"/>
                <a:gd name="T65" fmla="*/ 117 h 142"/>
                <a:gd name="T66" fmla="*/ 337 w 481"/>
                <a:gd name="T67" fmla="*/ 113 h 142"/>
                <a:gd name="T68" fmla="*/ 346 w 481"/>
                <a:gd name="T69" fmla="*/ 108 h 142"/>
                <a:gd name="T70" fmla="*/ 356 w 481"/>
                <a:gd name="T71" fmla="*/ 104 h 142"/>
                <a:gd name="T72" fmla="*/ 363 w 481"/>
                <a:gd name="T73" fmla="*/ 100 h 142"/>
                <a:gd name="T74" fmla="*/ 371 w 481"/>
                <a:gd name="T75" fmla="*/ 96 h 142"/>
                <a:gd name="T76" fmla="*/ 379 w 481"/>
                <a:gd name="T77" fmla="*/ 90 h 142"/>
                <a:gd name="T78" fmla="*/ 387 w 481"/>
                <a:gd name="T79" fmla="*/ 87 h 142"/>
                <a:gd name="T80" fmla="*/ 392 w 481"/>
                <a:gd name="T81" fmla="*/ 83 h 142"/>
                <a:gd name="T82" fmla="*/ 398 w 481"/>
                <a:gd name="T83" fmla="*/ 79 h 142"/>
                <a:gd name="T84" fmla="*/ 406 w 481"/>
                <a:gd name="T85" fmla="*/ 73 h 142"/>
                <a:gd name="T86" fmla="*/ 411 w 481"/>
                <a:gd name="T87" fmla="*/ 69 h 142"/>
                <a:gd name="T88" fmla="*/ 417 w 481"/>
                <a:gd name="T89" fmla="*/ 65 h 142"/>
                <a:gd name="T90" fmla="*/ 421 w 481"/>
                <a:gd name="T91" fmla="*/ 62 h 142"/>
                <a:gd name="T92" fmla="*/ 427 w 481"/>
                <a:gd name="T93" fmla="*/ 56 h 142"/>
                <a:gd name="T94" fmla="*/ 433 w 481"/>
                <a:gd name="T95" fmla="*/ 52 h 142"/>
                <a:gd name="T96" fmla="*/ 436 w 481"/>
                <a:gd name="T97" fmla="*/ 48 h 142"/>
                <a:gd name="T98" fmla="*/ 442 w 481"/>
                <a:gd name="T99" fmla="*/ 42 h 142"/>
                <a:gd name="T100" fmla="*/ 448 w 481"/>
                <a:gd name="T101" fmla="*/ 38 h 142"/>
                <a:gd name="T102" fmla="*/ 452 w 481"/>
                <a:gd name="T103" fmla="*/ 33 h 142"/>
                <a:gd name="T104" fmla="*/ 458 w 481"/>
                <a:gd name="T105" fmla="*/ 27 h 142"/>
                <a:gd name="T106" fmla="*/ 461 w 481"/>
                <a:gd name="T107" fmla="*/ 21 h 142"/>
                <a:gd name="T108" fmla="*/ 465 w 481"/>
                <a:gd name="T109" fmla="*/ 17 h 142"/>
                <a:gd name="T110" fmla="*/ 471 w 481"/>
                <a:gd name="T111" fmla="*/ 12 h 142"/>
                <a:gd name="T112" fmla="*/ 475 w 481"/>
                <a:gd name="T113" fmla="*/ 8 h 142"/>
                <a:gd name="T114" fmla="*/ 479 w 481"/>
                <a:gd name="T115" fmla="*/ 2 h 1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81"/>
                <a:gd name="T175" fmla="*/ 0 h 142"/>
                <a:gd name="T176" fmla="*/ 481 w 481"/>
                <a:gd name="T177" fmla="*/ 142 h 1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81" h="142">
                  <a:moveTo>
                    <a:pt x="0" y="81"/>
                  </a:moveTo>
                  <a:lnTo>
                    <a:pt x="2" y="81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10" y="87"/>
                  </a:lnTo>
                  <a:lnTo>
                    <a:pt x="12" y="87"/>
                  </a:lnTo>
                  <a:lnTo>
                    <a:pt x="12" y="88"/>
                  </a:lnTo>
                  <a:lnTo>
                    <a:pt x="14" y="88"/>
                  </a:lnTo>
                  <a:lnTo>
                    <a:pt x="16" y="90"/>
                  </a:lnTo>
                  <a:lnTo>
                    <a:pt x="18" y="90"/>
                  </a:lnTo>
                  <a:lnTo>
                    <a:pt x="18" y="92"/>
                  </a:lnTo>
                  <a:lnTo>
                    <a:pt x="20" y="92"/>
                  </a:lnTo>
                  <a:lnTo>
                    <a:pt x="22" y="92"/>
                  </a:lnTo>
                  <a:lnTo>
                    <a:pt x="22" y="94"/>
                  </a:lnTo>
                  <a:lnTo>
                    <a:pt x="23" y="94"/>
                  </a:lnTo>
                  <a:lnTo>
                    <a:pt x="25" y="96"/>
                  </a:lnTo>
                  <a:lnTo>
                    <a:pt x="27" y="96"/>
                  </a:lnTo>
                  <a:lnTo>
                    <a:pt x="29" y="98"/>
                  </a:lnTo>
                  <a:lnTo>
                    <a:pt x="31" y="98"/>
                  </a:lnTo>
                  <a:lnTo>
                    <a:pt x="31" y="100"/>
                  </a:lnTo>
                  <a:lnTo>
                    <a:pt x="33" y="100"/>
                  </a:lnTo>
                  <a:lnTo>
                    <a:pt x="35" y="100"/>
                  </a:lnTo>
                  <a:lnTo>
                    <a:pt x="37" y="102"/>
                  </a:lnTo>
                  <a:lnTo>
                    <a:pt x="39" y="102"/>
                  </a:lnTo>
                  <a:lnTo>
                    <a:pt x="41" y="104"/>
                  </a:lnTo>
                  <a:lnTo>
                    <a:pt x="43" y="104"/>
                  </a:lnTo>
                  <a:lnTo>
                    <a:pt x="45" y="106"/>
                  </a:lnTo>
                  <a:lnTo>
                    <a:pt x="47" y="106"/>
                  </a:lnTo>
                  <a:lnTo>
                    <a:pt x="48" y="108"/>
                  </a:lnTo>
                  <a:lnTo>
                    <a:pt x="50" y="108"/>
                  </a:lnTo>
                  <a:lnTo>
                    <a:pt x="52" y="110"/>
                  </a:lnTo>
                  <a:lnTo>
                    <a:pt x="54" y="110"/>
                  </a:lnTo>
                  <a:lnTo>
                    <a:pt x="56" y="111"/>
                  </a:lnTo>
                  <a:lnTo>
                    <a:pt x="58" y="111"/>
                  </a:lnTo>
                  <a:lnTo>
                    <a:pt x="60" y="113"/>
                  </a:lnTo>
                  <a:lnTo>
                    <a:pt x="62" y="113"/>
                  </a:lnTo>
                  <a:lnTo>
                    <a:pt x="64" y="113"/>
                  </a:lnTo>
                  <a:lnTo>
                    <a:pt x="64" y="115"/>
                  </a:lnTo>
                  <a:lnTo>
                    <a:pt x="66" y="115"/>
                  </a:lnTo>
                  <a:lnTo>
                    <a:pt x="68" y="115"/>
                  </a:lnTo>
                  <a:lnTo>
                    <a:pt x="70" y="117"/>
                  </a:lnTo>
                  <a:lnTo>
                    <a:pt x="72" y="117"/>
                  </a:lnTo>
                  <a:lnTo>
                    <a:pt x="73" y="119"/>
                  </a:lnTo>
                  <a:lnTo>
                    <a:pt x="75" y="119"/>
                  </a:lnTo>
                  <a:lnTo>
                    <a:pt x="77" y="119"/>
                  </a:lnTo>
                  <a:lnTo>
                    <a:pt x="79" y="121"/>
                  </a:lnTo>
                  <a:lnTo>
                    <a:pt x="81" y="121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7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3" y="125"/>
                  </a:lnTo>
                  <a:lnTo>
                    <a:pt x="95" y="125"/>
                  </a:lnTo>
                  <a:lnTo>
                    <a:pt x="96" y="125"/>
                  </a:lnTo>
                  <a:lnTo>
                    <a:pt x="98" y="127"/>
                  </a:lnTo>
                  <a:lnTo>
                    <a:pt x="100" y="127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6" y="129"/>
                  </a:lnTo>
                  <a:lnTo>
                    <a:pt x="108" y="129"/>
                  </a:lnTo>
                  <a:lnTo>
                    <a:pt x="112" y="131"/>
                  </a:lnTo>
                  <a:lnTo>
                    <a:pt x="114" y="131"/>
                  </a:lnTo>
                  <a:lnTo>
                    <a:pt x="116" y="131"/>
                  </a:lnTo>
                  <a:lnTo>
                    <a:pt x="120" y="133"/>
                  </a:lnTo>
                  <a:lnTo>
                    <a:pt x="121" y="133"/>
                  </a:lnTo>
                  <a:lnTo>
                    <a:pt x="123" y="133"/>
                  </a:lnTo>
                  <a:lnTo>
                    <a:pt x="127" y="135"/>
                  </a:lnTo>
                  <a:lnTo>
                    <a:pt x="131" y="135"/>
                  </a:lnTo>
                  <a:lnTo>
                    <a:pt x="133" y="135"/>
                  </a:lnTo>
                  <a:lnTo>
                    <a:pt x="137" y="136"/>
                  </a:lnTo>
                  <a:lnTo>
                    <a:pt x="141" y="136"/>
                  </a:lnTo>
                  <a:lnTo>
                    <a:pt x="144" y="136"/>
                  </a:lnTo>
                  <a:lnTo>
                    <a:pt x="148" y="138"/>
                  </a:lnTo>
                  <a:lnTo>
                    <a:pt x="152" y="138"/>
                  </a:lnTo>
                  <a:lnTo>
                    <a:pt x="158" y="138"/>
                  </a:lnTo>
                  <a:lnTo>
                    <a:pt x="164" y="140"/>
                  </a:lnTo>
                  <a:lnTo>
                    <a:pt x="169" y="140"/>
                  </a:lnTo>
                  <a:lnTo>
                    <a:pt x="179" y="140"/>
                  </a:lnTo>
                  <a:lnTo>
                    <a:pt x="198" y="142"/>
                  </a:lnTo>
                  <a:lnTo>
                    <a:pt x="229" y="140"/>
                  </a:lnTo>
                  <a:lnTo>
                    <a:pt x="242" y="138"/>
                  </a:lnTo>
                  <a:lnTo>
                    <a:pt x="252" y="136"/>
                  </a:lnTo>
                  <a:lnTo>
                    <a:pt x="262" y="136"/>
                  </a:lnTo>
                  <a:lnTo>
                    <a:pt x="267" y="135"/>
                  </a:lnTo>
                  <a:lnTo>
                    <a:pt x="275" y="133"/>
                  </a:lnTo>
                  <a:lnTo>
                    <a:pt x="281" y="131"/>
                  </a:lnTo>
                  <a:lnTo>
                    <a:pt x="287" y="131"/>
                  </a:lnTo>
                  <a:lnTo>
                    <a:pt x="292" y="129"/>
                  </a:lnTo>
                  <a:lnTo>
                    <a:pt x="296" y="127"/>
                  </a:lnTo>
                  <a:lnTo>
                    <a:pt x="302" y="125"/>
                  </a:lnTo>
                  <a:lnTo>
                    <a:pt x="306" y="125"/>
                  </a:lnTo>
                  <a:lnTo>
                    <a:pt x="312" y="123"/>
                  </a:lnTo>
                  <a:lnTo>
                    <a:pt x="315" y="121"/>
                  </a:lnTo>
                  <a:lnTo>
                    <a:pt x="319" y="119"/>
                  </a:lnTo>
                  <a:lnTo>
                    <a:pt x="323" y="119"/>
                  </a:lnTo>
                  <a:lnTo>
                    <a:pt x="327" y="117"/>
                  </a:lnTo>
                  <a:lnTo>
                    <a:pt x="331" y="115"/>
                  </a:lnTo>
                  <a:lnTo>
                    <a:pt x="333" y="113"/>
                  </a:lnTo>
                  <a:lnTo>
                    <a:pt x="337" y="113"/>
                  </a:lnTo>
                  <a:lnTo>
                    <a:pt x="340" y="111"/>
                  </a:lnTo>
                  <a:lnTo>
                    <a:pt x="344" y="110"/>
                  </a:lnTo>
                  <a:lnTo>
                    <a:pt x="346" y="108"/>
                  </a:lnTo>
                  <a:lnTo>
                    <a:pt x="350" y="108"/>
                  </a:lnTo>
                  <a:lnTo>
                    <a:pt x="352" y="106"/>
                  </a:lnTo>
                  <a:lnTo>
                    <a:pt x="356" y="104"/>
                  </a:lnTo>
                  <a:lnTo>
                    <a:pt x="358" y="102"/>
                  </a:lnTo>
                  <a:lnTo>
                    <a:pt x="362" y="102"/>
                  </a:lnTo>
                  <a:lnTo>
                    <a:pt x="363" y="100"/>
                  </a:lnTo>
                  <a:lnTo>
                    <a:pt x="367" y="98"/>
                  </a:lnTo>
                  <a:lnTo>
                    <a:pt x="369" y="96"/>
                  </a:lnTo>
                  <a:lnTo>
                    <a:pt x="371" y="96"/>
                  </a:lnTo>
                  <a:lnTo>
                    <a:pt x="375" y="94"/>
                  </a:lnTo>
                  <a:lnTo>
                    <a:pt x="377" y="92"/>
                  </a:lnTo>
                  <a:lnTo>
                    <a:pt x="379" y="90"/>
                  </a:lnTo>
                  <a:lnTo>
                    <a:pt x="381" y="90"/>
                  </a:lnTo>
                  <a:lnTo>
                    <a:pt x="385" y="88"/>
                  </a:lnTo>
                  <a:lnTo>
                    <a:pt x="387" y="87"/>
                  </a:lnTo>
                  <a:lnTo>
                    <a:pt x="388" y="85"/>
                  </a:lnTo>
                  <a:lnTo>
                    <a:pt x="390" y="85"/>
                  </a:lnTo>
                  <a:lnTo>
                    <a:pt x="392" y="83"/>
                  </a:lnTo>
                  <a:lnTo>
                    <a:pt x="394" y="81"/>
                  </a:lnTo>
                  <a:lnTo>
                    <a:pt x="396" y="79"/>
                  </a:lnTo>
                  <a:lnTo>
                    <a:pt x="398" y="79"/>
                  </a:lnTo>
                  <a:lnTo>
                    <a:pt x="402" y="77"/>
                  </a:lnTo>
                  <a:lnTo>
                    <a:pt x="404" y="75"/>
                  </a:lnTo>
                  <a:lnTo>
                    <a:pt x="406" y="73"/>
                  </a:lnTo>
                  <a:lnTo>
                    <a:pt x="408" y="73"/>
                  </a:lnTo>
                  <a:lnTo>
                    <a:pt x="410" y="71"/>
                  </a:lnTo>
                  <a:lnTo>
                    <a:pt x="411" y="69"/>
                  </a:lnTo>
                  <a:lnTo>
                    <a:pt x="413" y="67"/>
                  </a:lnTo>
                  <a:lnTo>
                    <a:pt x="415" y="67"/>
                  </a:lnTo>
                  <a:lnTo>
                    <a:pt x="417" y="65"/>
                  </a:lnTo>
                  <a:lnTo>
                    <a:pt x="417" y="63"/>
                  </a:lnTo>
                  <a:lnTo>
                    <a:pt x="419" y="62"/>
                  </a:lnTo>
                  <a:lnTo>
                    <a:pt x="421" y="62"/>
                  </a:lnTo>
                  <a:lnTo>
                    <a:pt x="423" y="60"/>
                  </a:lnTo>
                  <a:lnTo>
                    <a:pt x="425" y="58"/>
                  </a:lnTo>
                  <a:lnTo>
                    <a:pt x="427" y="56"/>
                  </a:lnTo>
                  <a:lnTo>
                    <a:pt x="429" y="56"/>
                  </a:lnTo>
                  <a:lnTo>
                    <a:pt x="431" y="54"/>
                  </a:lnTo>
                  <a:lnTo>
                    <a:pt x="433" y="52"/>
                  </a:lnTo>
                  <a:lnTo>
                    <a:pt x="433" y="50"/>
                  </a:lnTo>
                  <a:lnTo>
                    <a:pt x="435" y="50"/>
                  </a:lnTo>
                  <a:lnTo>
                    <a:pt x="436" y="48"/>
                  </a:lnTo>
                  <a:lnTo>
                    <a:pt x="438" y="46"/>
                  </a:lnTo>
                  <a:lnTo>
                    <a:pt x="440" y="44"/>
                  </a:lnTo>
                  <a:lnTo>
                    <a:pt x="442" y="42"/>
                  </a:lnTo>
                  <a:lnTo>
                    <a:pt x="444" y="40"/>
                  </a:lnTo>
                  <a:lnTo>
                    <a:pt x="446" y="38"/>
                  </a:lnTo>
                  <a:lnTo>
                    <a:pt x="448" y="38"/>
                  </a:lnTo>
                  <a:lnTo>
                    <a:pt x="448" y="37"/>
                  </a:lnTo>
                  <a:lnTo>
                    <a:pt x="450" y="35"/>
                  </a:lnTo>
                  <a:lnTo>
                    <a:pt x="452" y="33"/>
                  </a:lnTo>
                  <a:lnTo>
                    <a:pt x="454" y="31"/>
                  </a:lnTo>
                  <a:lnTo>
                    <a:pt x="456" y="29"/>
                  </a:lnTo>
                  <a:lnTo>
                    <a:pt x="458" y="27"/>
                  </a:lnTo>
                  <a:lnTo>
                    <a:pt x="460" y="25"/>
                  </a:lnTo>
                  <a:lnTo>
                    <a:pt x="461" y="23"/>
                  </a:lnTo>
                  <a:lnTo>
                    <a:pt x="461" y="21"/>
                  </a:lnTo>
                  <a:lnTo>
                    <a:pt x="463" y="21"/>
                  </a:lnTo>
                  <a:lnTo>
                    <a:pt x="465" y="19"/>
                  </a:lnTo>
                  <a:lnTo>
                    <a:pt x="465" y="17"/>
                  </a:lnTo>
                  <a:lnTo>
                    <a:pt x="467" y="15"/>
                  </a:lnTo>
                  <a:lnTo>
                    <a:pt x="469" y="14"/>
                  </a:lnTo>
                  <a:lnTo>
                    <a:pt x="471" y="12"/>
                  </a:lnTo>
                  <a:lnTo>
                    <a:pt x="471" y="10"/>
                  </a:lnTo>
                  <a:lnTo>
                    <a:pt x="473" y="10"/>
                  </a:lnTo>
                  <a:lnTo>
                    <a:pt x="475" y="8"/>
                  </a:lnTo>
                  <a:lnTo>
                    <a:pt x="475" y="6"/>
                  </a:lnTo>
                  <a:lnTo>
                    <a:pt x="477" y="4"/>
                  </a:lnTo>
                  <a:lnTo>
                    <a:pt x="479" y="2"/>
                  </a:lnTo>
                  <a:lnTo>
                    <a:pt x="479" y="0"/>
                  </a:lnTo>
                  <a:lnTo>
                    <a:pt x="48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30" name="Freeform 19">
              <a:extLst>
                <a:ext uri="{FF2B5EF4-FFF2-40B4-BE49-F238E27FC236}">
                  <a16:creationId xmlns:a16="http://schemas.microsoft.com/office/drawing/2014/main" id="{06DD25DD-BA35-4126-BF40-03460EE1B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" y="1777"/>
              <a:ext cx="79" cy="76"/>
            </a:xfrm>
            <a:custGeom>
              <a:avLst/>
              <a:gdLst>
                <a:gd name="T0" fmla="*/ 0 w 157"/>
                <a:gd name="T1" fmla="*/ 0 h 152"/>
                <a:gd name="T2" fmla="*/ 157 w 157"/>
                <a:gd name="T3" fmla="*/ 67 h 152"/>
                <a:gd name="T4" fmla="*/ 79 w 157"/>
                <a:gd name="T5" fmla="*/ 152 h 152"/>
                <a:gd name="T6" fmla="*/ 0 w 157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52"/>
                <a:gd name="T14" fmla="*/ 157 w 157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52">
                  <a:moveTo>
                    <a:pt x="0" y="0"/>
                  </a:moveTo>
                  <a:lnTo>
                    <a:pt x="157" y="67"/>
                  </a:lnTo>
                  <a:lnTo>
                    <a:pt x="79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31" name="Freeform 20">
              <a:extLst>
                <a:ext uri="{FF2B5EF4-FFF2-40B4-BE49-F238E27FC236}">
                  <a16:creationId xmlns:a16="http://schemas.microsoft.com/office/drawing/2014/main" id="{25909A88-3FEE-4B6D-B7EC-53BB1084A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" y="1777"/>
              <a:ext cx="79" cy="76"/>
            </a:xfrm>
            <a:custGeom>
              <a:avLst/>
              <a:gdLst>
                <a:gd name="T0" fmla="*/ 0 w 157"/>
                <a:gd name="T1" fmla="*/ 0 h 152"/>
                <a:gd name="T2" fmla="*/ 157 w 157"/>
                <a:gd name="T3" fmla="*/ 67 h 152"/>
                <a:gd name="T4" fmla="*/ 79 w 157"/>
                <a:gd name="T5" fmla="*/ 152 h 152"/>
                <a:gd name="T6" fmla="*/ 0 w 157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52"/>
                <a:gd name="T14" fmla="*/ 157 w 157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52">
                  <a:moveTo>
                    <a:pt x="0" y="0"/>
                  </a:moveTo>
                  <a:lnTo>
                    <a:pt x="157" y="67"/>
                  </a:lnTo>
                  <a:lnTo>
                    <a:pt x="79" y="1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9220" name="Rectangle 73">
            <a:extLst>
              <a:ext uri="{FF2B5EF4-FFF2-40B4-BE49-F238E27FC236}">
                <a16:creationId xmlns:a16="http://schemas.microsoft.com/office/drawing/2014/main" id="{A7168840-2CBB-4CF5-9CEE-AA1EE1693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763" y="2728913"/>
            <a:ext cx="57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it-IT" sz="9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grpSp>
        <p:nvGrpSpPr>
          <p:cNvPr id="9221" name="Group 115">
            <a:extLst>
              <a:ext uri="{FF2B5EF4-FFF2-40B4-BE49-F238E27FC236}">
                <a16:creationId xmlns:a16="http://schemas.microsoft.com/office/drawing/2014/main" id="{2F68AB46-B77D-46AD-ADE5-10FBFF388134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2620963"/>
            <a:ext cx="2563812" cy="196850"/>
            <a:chOff x="2071" y="1651"/>
            <a:chExt cx="1615" cy="124"/>
          </a:xfrm>
        </p:grpSpPr>
        <p:sp>
          <p:nvSpPr>
            <p:cNvPr id="9313" name="Freeform 9">
              <a:extLst>
                <a:ext uri="{FF2B5EF4-FFF2-40B4-BE49-F238E27FC236}">
                  <a16:creationId xmlns:a16="http://schemas.microsoft.com/office/drawing/2014/main" id="{33310D4F-940F-4DA2-8FEC-B6CD859DF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1651"/>
              <a:ext cx="92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70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70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70"/>
                  </a:lnTo>
                  <a:lnTo>
                    <a:pt x="184" y="8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314" name="Freeform 10">
              <a:extLst>
                <a:ext uri="{FF2B5EF4-FFF2-40B4-BE49-F238E27FC236}">
                  <a16:creationId xmlns:a16="http://schemas.microsoft.com/office/drawing/2014/main" id="{FA319469-753D-4021-B870-BA5B4DA2A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1656"/>
              <a:ext cx="92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7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9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8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8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7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15" name="Freeform 11">
              <a:extLst>
                <a:ext uri="{FF2B5EF4-FFF2-40B4-BE49-F238E27FC236}">
                  <a16:creationId xmlns:a16="http://schemas.microsoft.com/office/drawing/2014/main" id="{D39A5FFD-5BE9-48E2-9F2D-5151F01EF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1656"/>
              <a:ext cx="92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7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9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8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8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7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16" name="Freeform 12">
              <a:extLst>
                <a:ext uri="{FF2B5EF4-FFF2-40B4-BE49-F238E27FC236}">
                  <a16:creationId xmlns:a16="http://schemas.microsoft.com/office/drawing/2014/main" id="{01243021-2259-41AD-9CE3-2ACF6D23E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1662"/>
              <a:ext cx="92" cy="87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6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6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70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6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6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70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6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6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70"/>
                  </a:lnTo>
                  <a:lnTo>
                    <a:pt x="185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17" name="Freeform 13">
              <a:extLst>
                <a:ext uri="{FF2B5EF4-FFF2-40B4-BE49-F238E27FC236}">
                  <a16:creationId xmlns:a16="http://schemas.microsoft.com/office/drawing/2014/main" id="{5EA52780-2691-418A-931B-A2F46EA31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1662"/>
              <a:ext cx="92" cy="87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6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6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70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6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6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70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6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6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70"/>
                  </a:lnTo>
                  <a:lnTo>
                    <a:pt x="185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18" name="Freeform 14">
              <a:extLst>
                <a:ext uri="{FF2B5EF4-FFF2-40B4-BE49-F238E27FC236}">
                  <a16:creationId xmlns:a16="http://schemas.microsoft.com/office/drawing/2014/main" id="{3A30992E-7324-4BB0-A76F-076B411A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668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5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5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5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19" name="Freeform 15">
              <a:extLst>
                <a:ext uri="{FF2B5EF4-FFF2-40B4-BE49-F238E27FC236}">
                  <a16:creationId xmlns:a16="http://schemas.microsoft.com/office/drawing/2014/main" id="{2437A4C3-86A2-4293-94B1-203879541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668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5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5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5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20" name="Freeform 16">
              <a:extLst>
                <a:ext uri="{FF2B5EF4-FFF2-40B4-BE49-F238E27FC236}">
                  <a16:creationId xmlns:a16="http://schemas.microsoft.com/office/drawing/2014/main" id="{D06BDB99-4D53-456E-BBD7-2EAECCF4D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1674"/>
              <a:ext cx="93" cy="86"/>
            </a:xfrm>
            <a:custGeom>
              <a:avLst/>
              <a:gdLst>
                <a:gd name="T0" fmla="*/ 184 w 184"/>
                <a:gd name="T1" fmla="*/ 86 h 172"/>
                <a:gd name="T2" fmla="*/ 182 w 184"/>
                <a:gd name="T3" fmla="*/ 103 h 172"/>
                <a:gd name="T4" fmla="*/ 176 w 184"/>
                <a:gd name="T5" fmla="*/ 121 h 172"/>
                <a:gd name="T6" fmla="*/ 169 w 184"/>
                <a:gd name="T7" fmla="*/ 134 h 172"/>
                <a:gd name="T8" fmla="*/ 157 w 184"/>
                <a:gd name="T9" fmla="*/ 147 h 172"/>
                <a:gd name="T10" fmla="*/ 144 w 184"/>
                <a:gd name="T11" fmla="*/ 157 h 172"/>
                <a:gd name="T12" fmla="*/ 128 w 184"/>
                <a:gd name="T13" fmla="*/ 165 h 172"/>
                <a:gd name="T14" fmla="*/ 111 w 184"/>
                <a:gd name="T15" fmla="*/ 170 h 172"/>
                <a:gd name="T16" fmla="*/ 92 w 184"/>
                <a:gd name="T17" fmla="*/ 172 h 172"/>
                <a:gd name="T18" fmla="*/ 73 w 184"/>
                <a:gd name="T19" fmla="*/ 170 h 172"/>
                <a:gd name="T20" fmla="*/ 55 w 184"/>
                <a:gd name="T21" fmla="*/ 165 h 172"/>
                <a:gd name="T22" fmla="*/ 40 w 184"/>
                <a:gd name="T23" fmla="*/ 157 h 172"/>
                <a:gd name="T24" fmla="*/ 27 w 184"/>
                <a:gd name="T25" fmla="*/ 147 h 172"/>
                <a:gd name="T26" fmla="*/ 15 w 184"/>
                <a:gd name="T27" fmla="*/ 134 h 172"/>
                <a:gd name="T28" fmla="*/ 7 w 184"/>
                <a:gd name="T29" fmla="*/ 121 h 172"/>
                <a:gd name="T30" fmla="*/ 2 w 184"/>
                <a:gd name="T31" fmla="*/ 103 h 172"/>
                <a:gd name="T32" fmla="*/ 0 w 184"/>
                <a:gd name="T33" fmla="*/ 86 h 172"/>
                <a:gd name="T34" fmla="*/ 2 w 184"/>
                <a:gd name="T35" fmla="*/ 69 h 172"/>
                <a:gd name="T36" fmla="*/ 7 w 184"/>
                <a:gd name="T37" fmla="*/ 53 h 172"/>
                <a:gd name="T38" fmla="*/ 15 w 184"/>
                <a:gd name="T39" fmla="*/ 38 h 172"/>
                <a:gd name="T40" fmla="*/ 27 w 184"/>
                <a:gd name="T41" fmla="*/ 24 h 172"/>
                <a:gd name="T42" fmla="*/ 40 w 184"/>
                <a:gd name="T43" fmla="*/ 15 h 172"/>
                <a:gd name="T44" fmla="*/ 55 w 184"/>
                <a:gd name="T45" fmla="*/ 7 h 172"/>
                <a:gd name="T46" fmla="*/ 73 w 184"/>
                <a:gd name="T47" fmla="*/ 1 h 172"/>
                <a:gd name="T48" fmla="*/ 92 w 184"/>
                <a:gd name="T49" fmla="*/ 0 h 172"/>
                <a:gd name="T50" fmla="*/ 111 w 184"/>
                <a:gd name="T51" fmla="*/ 1 h 172"/>
                <a:gd name="T52" fmla="*/ 128 w 184"/>
                <a:gd name="T53" fmla="*/ 7 h 172"/>
                <a:gd name="T54" fmla="*/ 144 w 184"/>
                <a:gd name="T55" fmla="*/ 15 h 172"/>
                <a:gd name="T56" fmla="*/ 157 w 184"/>
                <a:gd name="T57" fmla="*/ 24 h 172"/>
                <a:gd name="T58" fmla="*/ 169 w 184"/>
                <a:gd name="T59" fmla="*/ 38 h 172"/>
                <a:gd name="T60" fmla="*/ 176 w 184"/>
                <a:gd name="T61" fmla="*/ 53 h 172"/>
                <a:gd name="T62" fmla="*/ 182 w 184"/>
                <a:gd name="T63" fmla="*/ 69 h 172"/>
                <a:gd name="T64" fmla="*/ 184 w 184"/>
                <a:gd name="T65" fmla="*/ 86 h 1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2"/>
                <a:gd name="T101" fmla="*/ 184 w 184"/>
                <a:gd name="T102" fmla="*/ 172 h 1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2">
                  <a:moveTo>
                    <a:pt x="184" y="86"/>
                  </a:moveTo>
                  <a:lnTo>
                    <a:pt x="182" y="103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7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0"/>
                  </a:lnTo>
                  <a:lnTo>
                    <a:pt x="92" y="172"/>
                  </a:lnTo>
                  <a:lnTo>
                    <a:pt x="73" y="170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7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3"/>
                  </a:lnTo>
                  <a:lnTo>
                    <a:pt x="15" y="38"/>
                  </a:lnTo>
                  <a:lnTo>
                    <a:pt x="27" y="24"/>
                  </a:lnTo>
                  <a:lnTo>
                    <a:pt x="40" y="15"/>
                  </a:lnTo>
                  <a:lnTo>
                    <a:pt x="55" y="7"/>
                  </a:lnTo>
                  <a:lnTo>
                    <a:pt x="73" y="1"/>
                  </a:lnTo>
                  <a:lnTo>
                    <a:pt x="92" y="0"/>
                  </a:lnTo>
                  <a:lnTo>
                    <a:pt x="111" y="1"/>
                  </a:lnTo>
                  <a:lnTo>
                    <a:pt x="128" y="7"/>
                  </a:lnTo>
                  <a:lnTo>
                    <a:pt x="144" y="15"/>
                  </a:lnTo>
                  <a:lnTo>
                    <a:pt x="157" y="24"/>
                  </a:lnTo>
                  <a:lnTo>
                    <a:pt x="169" y="38"/>
                  </a:lnTo>
                  <a:lnTo>
                    <a:pt x="176" y="53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21" name="Freeform 17">
              <a:extLst>
                <a:ext uri="{FF2B5EF4-FFF2-40B4-BE49-F238E27FC236}">
                  <a16:creationId xmlns:a16="http://schemas.microsoft.com/office/drawing/2014/main" id="{7F33B5F0-5A21-4E39-B7D9-8D6C7E9E8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1674"/>
              <a:ext cx="93" cy="86"/>
            </a:xfrm>
            <a:custGeom>
              <a:avLst/>
              <a:gdLst>
                <a:gd name="T0" fmla="*/ 184 w 184"/>
                <a:gd name="T1" fmla="*/ 86 h 172"/>
                <a:gd name="T2" fmla="*/ 182 w 184"/>
                <a:gd name="T3" fmla="*/ 103 h 172"/>
                <a:gd name="T4" fmla="*/ 176 w 184"/>
                <a:gd name="T5" fmla="*/ 121 h 172"/>
                <a:gd name="T6" fmla="*/ 169 w 184"/>
                <a:gd name="T7" fmla="*/ 134 h 172"/>
                <a:gd name="T8" fmla="*/ 157 w 184"/>
                <a:gd name="T9" fmla="*/ 147 h 172"/>
                <a:gd name="T10" fmla="*/ 144 w 184"/>
                <a:gd name="T11" fmla="*/ 157 h 172"/>
                <a:gd name="T12" fmla="*/ 128 w 184"/>
                <a:gd name="T13" fmla="*/ 165 h 172"/>
                <a:gd name="T14" fmla="*/ 111 w 184"/>
                <a:gd name="T15" fmla="*/ 170 h 172"/>
                <a:gd name="T16" fmla="*/ 92 w 184"/>
                <a:gd name="T17" fmla="*/ 172 h 172"/>
                <a:gd name="T18" fmla="*/ 73 w 184"/>
                <a:gd name="T19" fmla="*/ 170 h 172"/>
                <a:gd name="T20" fmla="*/ 55 w 184"/>
                <a:gd name="T21" fmla="*/ 165 h 172"/>
                <a:gd name="T22" fmla="*/ 40 w 184"/>
                <a:gd name="T23" fmla="*/ 157 h 172"/>
                <a:gd name="T24" fmla="*/ 27 w 184"/>
                <a:gd name="T25" fmla="*/ 147 h 172"/>
                <a:gd name="T26" fmla="*/ 15 w 184"/>
                <a:gd name="T27" fmla="*/ 134 h 172"/>
                <a:gd name="T28" fmla="*/ 7 w 184"/>
                <a:gd name="T29" fmla="*/ 121 h 172"/>
                <a:gd name="T30" fmla="*/ 2 w 184"/>
                <a:gd name="T31" fmla="*/ 103 h 172"/>
                <a:gd name="T32" fmla="*/ 0 w 184"/>
                <a:gd name="T33" fmla="*/ 86 h 172"/>
                <a:gd name="T34" fmla="*/ 2 w 184"/>
                <a:gd name="T35" fmla="*/ 69 h 172"/>
                <a:gd name="T36" fmla="*/ 7 w 184"/>
                <a:gd name="T37" fmla="*/ 53 h 172"/>
                <a:gd name="T38" fmla="*/ 15 w 184"/>
                <a:gd name="T39" fmla="*/ 38 h 172"/>
                <a:gd name="T40" fmla="*/ 27 w 184"/>
                <a:gd name="T41" fmla="*/ 24 h 172"/>
                <a:gd name="T42" fmla="*/ 40 w 184"/>
                <a:gd name="T43" fmla="*/ 15 h 172"/>
                <a:gd name="T44" fmla="*/ 55 w 184"/>
                <a:gd name="T45" fmla="*/ 7 h 172"/>
                <a:gd name="T46" fmla="*/ 73 w 184"/>
                <a:gd name="T47" fmla="*/ 1 h 172"/>
                <a:gd name="T48" fmla="*/ 92 w 184"/>
                <a:gd name="T49" fmla="*/ 0 h 172"/>
                <a:gd name="T50" fmla="*/ 111 w 184"/>
                <a:gd name="T51" fmla="*/ 1 h 172"/>
                <a:gd name="T52" fmla="*/ 128 w 184"/>
                <a:gd name="T53" fmla="*/ 7 h 172"/>
                <a:gd name="T54" fmla="*/ 144 w 184"/>
                <a:gd name="T55" fmla="*/ 15 h 172"/>
                <a:gd name="T56" fmla="*/ 157 w 184"/>
                <a:gd name="T57" fmla="*/ 24 h 172"/>
                <a:gd name="T58" fmla="*/ 169 w 184"/>
                <a:gd name="T59" fmla="*/ 38 h 172"/>
                <a:gd name="T60" fmla="*/ 176 w 184"/>
                <a:gd name="T61" fmla="*/ 53 h 172"/>
                <a:gd name="T62" fmla="*/ 182 w 184"/>
                <a:gd name="T63" fmla="*/ 69 h 172"/>
                <a:gd name="T64" fmla="*/ 184 w 184"/>
                <a:gd name="T65" fmla="*/ 86 h 1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2"/>
                <a:gd name="T101" fmla="*/ 184 w 184"/>
                <a:gd name="T102" fmla="*/ 172 h 1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2">
                  <a:moveTo>
                    <a:pt x="184" y="86"/>
                  </a:moveTo>
                  <a:lnTo>
                    <a:pt x="182" y="103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7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0"/>
                  </a:lnTo>
                  <a:lnTo>
                    <a:pt x="92" y="172"/>
                  </a:lnTo>
                  <a:lnTo>
                    <a:pt x="73" y="170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7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3"/>
                  </a:lnTo>
                  <a:lnTo>
                    <a:pt x="15" y="38"/>
                  </a:lnTo>
                  <a:lnTo>
                    <a:pt x="27" y="24"/>
                  </a:lnTo>
                  <a:lnTo>
                    <a:pt x="40" y="15"/>
                  </a:lnTo>
                  <a:lnTo>
                    <a:pt x="55" y="7"/>
                  </a:lnTo>
                  <a:lnTo>
                    <a:pt x="73" y="1"/>
                  </a:lnTo>
                  <a:lnTo>
                    <a:pt x="92" y="0"/>
                  </a:lnTo>
                  <a:lnTo>
                    <a:pt x="111" y="1"/>
                  </a:lnTo>
                  <a:lnTo>
                    <a:pt x="128" y="7"/>
                  </a:lnTo>
                  <a:lnTo>
                    <a:pt x="144" y="15"/>
                  </a:lnTo>
                  <a:lnTo>
                    <a:pt x="157" y="24"/>
                  </a:lnTo>
                  <a:lnTo>
                    <a:pt x="169" y="38"/>
                  </a:lnTo>
                  <a:lnTo>
                    <a:pt x="176" y="53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22" name="Rectangle 70">
              <a:extLst>
                <a:ext uri="{FF2B5EF4-FFF2-40B4-BE49-F238E27FC236}">
                  <a16:creationId xmlns:a16="http://schemas.microsoft.com/office/drawing/2014/main" id="{C873D103-5C1A-475A-B6A0-D284EF711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1660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23" name="Rectangle 71">
              <a:extLst>
                <a:ext uri="{FF2B5EF4-FFF2-40B4-BE49-F238E27FC236}">
                  <a16:creationId xmlns:a16="http://schemas.microsoft.com/office/drawing/2014/main" id="{8F198583-F257-450C-A0B4-EEA13761A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1660"/>
              <a:ext cx="8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=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24" name="Rectangle 72">
              <a:extLst>
                <a:ext uri="{FF2B5EF4-FFF2-40B4-BE49-F238E27FC236}">
                  <a16:creationId xmlns:a16="http://schemas.microsoft.com/office/drawing/2014/main" id="{AB82CE78-C8D4-43B3-8B5B-4B872AD6D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9" y="1660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25" name="Rectangle 90">
              <a:extLst>
                <a:ext uri="{FF2B5EF4-FFF2-40B4-BE49-F238E27FC236}">
                  <a16:creationId xmlns:a16="http://schemas.microsoft.com/office/drawing/2014/main" id="{ACEE335D-49F5-4DD9-8E7D-C4F8F0F15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1652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26" name="Rectangle 92">
              <a:extLst>
                <a:ext uri="{FF2B5EF4-FFF2-40B4-BE49-F238E27FC236}">
                  <a16:creationId xmlns:a16="http://schemas.microsoft.com/office/drawing/2014/main" id="{79395DD7-6B85-421A-83E0-755B6E170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1657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27" name="Rectangle 95">
              <a:extLst>
                <a:ext uri="{FF2B5EF4-FFF2-40B4-BE49-F238E27FC236}">
                  <a16:creationId xmlns:a16="http://schemas.microsoft.com/office/drawing/2014/main" id="{98A20E1B-5758-4E08-9AC8-1820877FF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166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28" name="Rectangle 99">
              <a:extLst>
                <a:ext uri="{FF2B5EF4-FFF2-40B4-BE49-F238E27FC236}">
                  <a16:creationId xmlns:a16="http://schemas.microsoft.com/office/drawing/2014/main" id="{51C49C38-78BF-4614-959E-D6F5D181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8" y="1667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4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grpSp>
        <p:nvGrpSpPr>
          <p:cNvPr id="4" name="Group 111">
            <a:extLst>
              <a:ext uri="{FF2B5EF4-FFF2-40B4-BE49-F238E27FC236}">
                <a16:creationId xmlns:a16="http://schemas.microsoft.com/office/drawing/2014/main" id="{04D7C602-21E1-4B99-B5DE-E3A0ABBD3D80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3179763"/>
            <a:ext cx="2616200" cy="330200"/>
            <a:chOff x="2071" y="2003"/>
            <a:chExt cx="1648" cy="208"/>
          </a:xfrm>
        </p:grpSpPr>
        <p:sp>
          <p:nvSpPr>
            <p:cNvPr id="9292" name="Freeform 21">
              <a:extLst>
                <a:ext uri="{FF2B5EF4-FFF2-40B4-BE49-F238E27FC236}">
                  <a16:creationId xmlns:a16="http://schemas.microsoft.com/office/drawing/2014/main" id="{30B8ECBD-02E9-458C-8DC6-53AA2D106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008"/>
              <a:ext cx="92" cy="86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3" name="Freeform 22">
              <a:extLst>
                <a:ext uri="{FF2B5EF4-FFF2-40B4-BE49-F238E27FC236}">
                  <a16:creationId xmlns:a16="http://schemas.microsoft.com/office/drawing/2014/main" id="{76E9218B-9A8D-45FD-94DE-1F5BDDF7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008"/>
              <a:ext cx="92" cy="86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4" name="Freeform 23">
              <a:extLst>
                <a:ext uri="{FF2B5EF4-FFF2-40B4-BE49-F238E27FC236}">
                  <a16:creationId xmlns:a16="http://schemas.microsoft.com/office/drawing/2014/main" id="{9ED990EA-A2DA-4B50-AB7F-8E2A22093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014"/>
              <a:ext cx="92" cy="86"/>
            </a:xfrm>
            <a:custGeom>
              <a:avLst/>
              <a:gdLst>
                <a:gd name="T0" fmla="*/ 184 w 184"/>
                <a:gd name="T1" fmla="*/ 86 h 172"/>
                <a:gd name="T2" fmla="*/ 182 w 184"/>
                <a:gd name="T3" fmla="*/ 103 h 172"/>
                <a:gd name="T4" fmla="*/ 177 w 184"/>
                <a:gd name="T5" fmla="*/ 121 h 172"/>
                <a:gd name="T6" fmla="*/ 169 w 184"/>
                <a:gd name="T7" fmla="*/ 134 h 172"/>
                <a:gd name="T8" fmla="*/ 157 w 184"/>
                <a:gd name="T9" fmla="*/ 147 h 172"/>
                <a:gd name="T10" fmla="*/ 144 w 184"/>
                <a:gd name="T11" fmla="*/ 157 h 172"/>
                <a:gd name="T12" fmla="*/ 129 w 184"/>
                <a:gd name="T13" fmla="*/ 165 h 172"/>
                <a:gd name="T14" fmla="*/ 111 w 184"/>
                <a:gd name="T15" fmla="*/ 171 h 172"/>
                <a:gd name="T16" fmla="*/ 92 w 184"/>
                <a:gd name="T17" fmla="*/ 172 h 172"/>
                <a:gd name="T18" fmla="*/ 73 w 184"/>
                <a:gd name="T19" fmla="*/ 171 h 172"/>
                <a:gd name="T20" fmla="*/ 56 w 184"/>
                <a:gd name="T21" fmla="*/ 165 h 172"/>
                <a:gd name="T22" fmla="*/ 40 w 184"/>
                <a:gd name="T23" fmla="*/ 157 h 172"/>
                <a:gd name="T24" fmla="*/ 27 w 184"/>
                <a:gd name="T25" fmla="*/ 147 h 172"/>
                <a:gd name="T26" fmla="*/ 15 w 184"/>
                <a:gd name="T27" fmla="*/ 134 h 172"/>
                <a:gd name="T28" fmla="*/ 8 w 184"/>
                <a:gd name="T29" fmla="*/ 121 h 172"/>
                <a:gd name="T30" fmla="*/ 2 w 184"/>
                <a:gd name="T31" fmla="*/ 103 h 172"/>
                <a:gd name="T32" fmla="*/ 0 w 184"/>
                <a:gd name="T33" fmla="*/ 86 h 172"/>
                <a:gd name="T34" fmla="*/ 2 w 184"/>
                <a:gd name="T35" fmla="*/ 69 h 172"/>
                <a:gd name="T36" fmla="*/ 8 w 184"/>
                <a:gd name="T37" fmla="*/ 53 h 172"/>
                <a:gd name="T38" fmla="*/ 15 w 184"/>
                <a:gd name="T39" fmla="*/ 38 h 172"/>
                <a:gd name="T40" fmla="*/ 27 w 184"/>
                <a:gd name="T41" fmla="*/ 25 h 172"/>
                <a:gd name="T42" fmla="*/ 40 w 184"/>
                <a:gd name="T43" fmla="*/ 15 h 172"/>
                <a:gd name="T44" fmla="*/ 56 w 184"/>
                <a:gd name="T45" fmla="*/ 7 h 172"/>
                <a:gd name="T46" fmla="*/ 73 w 184"/>
                <a:gd name="T47" fmla="*/ 1 h 172"/>
                <a:gd name="T48" fmla="*/ 92 w 184"/>
                <a:gd name="T49" fmla="*/ 0 h 172"/>
                <a:gd name="T50" fmla="*/ 111 w 184"/>
                <a:gd name="T51" fmla="*/ 1 h 172"/>
                <a:gd name="T52" fmla="*/ 129 w 184"/>
                <a:gd name="T53" fmla="*/ 7 h 172"/>
                <a:gd name="T54" fmla="*/ 144 w 184"/>
                <a:gd name="T55" fmla="*/ 15 h 172"/>
                <a:gd name="T56" fmla="*/ 157 w 184"/>
                <a:gd name="T57" fmla="*/ 25 h 172"/>
                <a:gd name="T58" fmla="*/ 169 w 184"/>
                <a:gd name="T59" fmla="*/ 38 h 172"/>
                <a:gd name="T60" fmla="*/ 177 w 184"/>
                <a:gd name="T61" fmla="*/ 53 h 172"/>
                <a:gd name="T62" fmla="*/ 182 w 184"/>
                <a:gd name="T63" fmla="*/ 69 h 172"/>
                <a:gd name="T64" fmla="*/ 184 w 184"/>
                <a:gd name="T65" fmla="*/ 86 h 1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2"/>
                <a:gd name="T101" fmla="*/ 184 w 184"/>
                <a:gd name="T102" fmla="*/ 172 h 1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2">
                  <a:moveTo>
                    <a:pt x="184" y="86"/>
                  </a:moveTo>
                  <a:lnTo>
                    <a:pt x="182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7" y="147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2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7"/>
                  </a:lnTo>
                  <a:lnTo>
                    <a:pt x="27" y="147"/>
                  </a:lnTo>
                  <a:lnTo>
                    <a:pt x="15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3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6" y="7"/>
                  </a:lnTo>
                  <a:lnTo>
                    <a:pt x="73" y="1"/>
                  </a:lnTo>
                  <a:lnTo>
                    <a:pt x="92" y="0"/>
                  </a:lnTo>
                  <a:lnTo>
                    <a:pt x="111" y="1"/>
                  </a:lnTo>
                  <a:lnTo>
                    <a:pt x="129" y="7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7" y="53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5" name="Freeform 24">
              <a:extLst>
                <a:ext uri="{FF2B5EF4-FFF2-40B4-BE49-F238E27FC236}">
                  <a16:creationId xmlns:a16="http://schemas.microsoft.com/office/drawing/2014/main" id="{9D37A8BD-35FE-45F6-9B94-7F1CEE9BF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014"/>
              <a:ext cx="92" cy="86"/>
            </a:xfrm>
            <a:custGeom>
              <a:avLst/>
              <a:gdLst>
                <a:gd name="T0" fmla="*/ 184 w 184"/>
                <a:gd name="T1" fmla="*/ 86 h 172"/>
                <a:gd name="T2" fmla="*/ 182 w 184"/>
                <a:gd name="T3" fmla="*/ 103 h 172"/>
                <a:gd name="T4" fmla="*/ 177 w 184"/>
                <a:gd name="T5" fmla="*/ 121 h 172"/>
                <a:gd name="T6" fmla="*/ 169 w 184"/>
                <a:gd name="T7" fmla="*/ 134 h 172"/>
                <a:gd name="T8" fmla="*/ 157 w 184"/>
                <a:gd name="T9" fmla="*/ 147 h 172"/>
                <a:gd name="T10" fmla="*/ 144 w 184"/>
                <a:gd name="T11" fmla="*/ 157 h 172"/>
                <a:gd name="T12" fmla="*/ 129 w 184"/>
                <a:gd name="T13" fmla="*/ 165 h 172"/>
                <a:gd name="T14" fmla="*/ 111 w 184"/>
                <a:gd name="T15" fmla="*/ 171 h 172"/>
                <a:gd name="T16" fmla="*/ 92 w 184"/>
                <a:gd name="T17" fmla="*/ 172 h 172"/>
                <a:gd name="T18" fmla="*/ 73 w 184"/>
                <a:gd name="T19" fmla="*/ 171 h 172"/>
                <a:gd name="T20" fmla="*/ 56 w 184"/>
                <a:gd name="T21" fmla="*/ 165 h 172"/>
                <a:gd name="T22" fmla="*/ 40 w 184"/>
                <a:gd name="T23" fmla="*/ 157 h 172"/>
                <a:gd name="T24" fmla="*/ 27 w 184"/>
                <a:gd name="T25" fmla="*/ 147 h 172"/>
                <a:gd name="T26" fmla="*/ 15 w 184"/>
                <a:gd name="T27" fmla="*/ 134 h 172"/>
                <a:gd name="T28" fmla="*/ 8 w 184"/>
                <a:gd name="T29" fmla="*/ 121 h 172"/>
                <a:gd name="T30" fmla="*/ 2 w 184"/>
                <a:gd name="T31" fmla="*/ 103 h 172"/>
                <a:gd name="T32" fmla="*/ 0 w 184"/>
                <a:gd name="T33" fmla="*/ 86 h 172"/>
                <a:gd name="T34" fmla="*/ 2 w 184"/>
                <a:gd name="T35" fmla="*/ 69 h 172"/>
                <a:gd name="T36" fmla="*/ 8 w 184"/>
                <a:gd name="T37" fmla="*/ 53 h 172"/>
                <a:gd name="T38" fmla="*/ 15 w 184"/>
                <a:gd name="T39" fmla="*/ 38 h 172"/>
                <a:gd name="T40" fmla="*/ 27 w 184"/>
                <a:gd name="T41" fmla="*/ 25 h 172"/>
                <a:gd name="T42" fmla="*/ 40 w 184"/>
                <a:gd name="T43" fmla="*/ 15 h 172"/>
                <a:gd name="T44" fmla="*/ 56 w 184"/>
                <a:gd name="T45" fmla="*/ 7 h 172"/>
                <a:gd name="T46" fmla="*/ 73 w 184"/>
                <a:gd name="T47" fmla="*/ 1 h 172"/>
                <a:gd name="T48" fmla="*/ 92 w 184"/>
                <a:gd name="T49" fmla="*/ 0 h 172"/>
                <a:gd name="T50" fmla="*/ 111 w 184"/>
                <a:gd name="T51" fmla="*/ 1 h 172"/>
                <a:gd name="T52" fmla="*/ 129 w 184"/>
                <a:gd name="T53" fmla="*/ 7 h 172"/>
                <a:gd name="T54" fmla="*/ 144 w 184"/>
                <a:gd name="T55" fmla="*/ 15 h 172"/>
                <a:gd name="T56" fmla="*/ 157 w 184"/>
                <a:gd name="T57" fmla="*/ 25 h 172"/>
                <a:gd name="T58" fmla="*/ 169 w 184"/>
                <a:gd name="T59" fmla="*/ 38 h 172"/>
                <a:gd name="T60" fmla="*/ 177 w 184"/>
                <a:gd name="T61" fmla="*/ 53 h 172"/>
                <a:gd name="T62" fmla="*/ 182 w 184"/>
                <a:gd name="T63" fmla="*/ 69 h 172"/>
                <a:gd name="T64" fmla="*/ 184 w 184"/>
                <a:gd name="T65" fmla="*/ 86 h 1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2"/>
                <a:gd name="T101" fmla="*/ 184 w 184"/>
                <a:gd name="T102" fmla="*/ 172 h 1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2">
                  <a:moveTo>
                    <a:pt x="184" y="86"/>
                  </a:moveTo>
                  <a:lnTo>
                    <a:pt x="182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7" y="147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2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7"/>
                  </a:lnTo>
                  <a:lnTo>
                    <a:pt x="27" y="147"/>
                  </a:lnTo>
                  <a:lnTo>
                    <a:pt x="15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3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6" y="7"/>
                  </a:lnTo>
                  <a:lnTo>
                    <a:pt x="73" y="1"/>
                  </a:lnTo>
                  <a:lnTo>
                    <a:pt x="92" y="0"/>
                  </a:lnTo>
                  <a:lnTo>
                    <a:pt x="111" y="1"/>
                  </a:lnTo>
                  <a:lnTo>
                    <a:pt x="129" y="7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7" y="53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6" name="Freeform 25">
              <a:extLst>
                <a:ext uri="{FF2B5EF4-FFF2-40B4-BE49-F238E27FC236}">
                  <a16:creationId xmlns:a16="http://schemas.microsoft.com/office/drawing/2014/main" id="{CFA74865-F3EA-4C00-AE05-AC3624F41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020"/>
              <a:ext cx="92" cy="86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5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7" name="Freeform 26">
              <a:extLst>
                <a:ext uri="{FF2B5EF4-FFF2-40B4-BE49-F238E27FC236}">
                  <a16:creationId xmlns:a16="http://schemas.microsoft.com/office/drawing/2014/main" id="{EBCDCD93-E5B2-4F55-AEE3-0895D0CE5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020"/>
              <a:ext cx="92" cy="86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5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8" name="Freeform 27">
              <a:extLst>
                <a:ext uri="{FF2B5EF4-FFF2-40B4-BE49-F238E27FC236}">
                  <a16:creationId xmlns:a16="http://schemas.microsoft.com/office/drawing/2014/main" id="{BAB23F99-9DE1-476D-8E43-81A95FC72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025"/>
              <a:ext cx="92" cy="87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3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5 w 185"/>
                <a:gd name="T11" fmla="*/ 157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7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3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3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7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7 h 173"/>
                <a:gd name="T54" fmla="*/ 145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3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5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3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7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7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3"/>
                  </a:lnTo>
                  <a:lnTo>
                    <a:pt x="183" y="69"/>
                  </a:lnTo>
                  <a:lnTo>
                    <a:pt x="185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99" name="Freeform 28">
              <a:extLst>
                <a:ext uri="{FF2B5EF4-FFF2-40B4-BE49-F238E27FC236}">
                  <a16:creationId xmlns:a16="http://schemas.microsoft.com/office/drawing/2014/main" id="{747AEE6C-FC58-49A9-94EA-CA2DB2DD4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025"/>
              <a:ext cx="92" cy="87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3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5 w 185"/>
                <a:gd name="T11" fmla="*/ 157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7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3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3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7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7 h 173"/>
                <a:gd name="T54" fmla="*/ 145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3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5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3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7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7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3"/>
                  </a:lnTo>
                  <a:lnTo>
                    <a:pt x="183" y="69"/>
                  </a:lnTo>
                  <a:lnTo>
                    <a:pt x="185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00" name="Freeform 29">
              <a:extLst>
                <a:ext uri="{FF2B5EF4-FFF2-40B4-BE49-F238E27FC236}">
                  <a16:creationId xmlns:a16="http://schemas.microsoft.com/office/drawing/2014/main" id="{18D6F3D4-1DB8-495D-A65E-64FB6C123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031"/>
              <a:ext cx="93" cy="87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01" name="Freeform 30">
              <a:extLst>
                <a:ext uri="{FF2B5EF4-FFF2-40B4-BE49-F238E27FC236}">
                  <a16:creationId xmlns:a16="http://schemas.microsoft.com/office/drawing/2014/main" id="{B0AF3E11-1808-442E-943B-F49D0FF9C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031"/>
              <a:ext cx="93" cy="87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02" name="Freeform 31">
              <a:extLst>
                <a:ext uri="{FF2B5EF4-FFF2-40B4-BE49-F238E27FC236}">
                  <a16:creationId xmlns:a16="http://schemas.microsoft.com/office/drawing/2014/main" id="{74DD2174-F23A-4EB4-A0B9-1869077D3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" y="2134"/>
              <a:ext cx="240" cy="71"/>
            </a:xfrm>
            <a:custGeom>
              <a:avLst/>
              <a:gdLst>
                <a:gd name="T0" fmla="*/ 4 w 480"/>
                <a:gd name="T1" fmla="*/ 82 h 142"/>
                <a:gd name="T2" fmla="*/ 8 w 480"/>
                <a:gd name="T3" fmla="*/ 84 h 142"/>
                <a:gd name="T4" fmla="*/ 12 w 480"/>
                <a:gd name="T5" fmla="*/ 88 h 142"/>
                <a:gd name="T6" fmla="*/ 17 w 480"/>
                <a:gd name="T7" fmla="*/ 90 h 142"/>
                <a:gd name="T8" fmla="*/ 21 w 480"/>
                <a:gd name="T9" fmla="*/ 92 h 142"/>
                <a:gd name="T10" fmla="*/ 25 w 480"/>
                <a:gd name="T11" fmla="*/ 96 h 142"/>
                <a:gd name="T12" fmla="*/ 31 w 480"/>
                <a:gd name="T13" fmla="*/ 98 h 142"/>
                <a:gd name="T14" fmla="*/ 35 w 480"/>
                <a:gd name="T15" fmla="*/ 100 h 142"/>
                <a:gd name="T16" fmla="*/ 41 w 480"/>
                <a:gd name="T17" fmla="*/ 103 h 142"/>
                <a:gd name="T18" fmla="*/ 46 w 480"/>
                <a:gd name="T19" fmla="*/ 105 h 142"/>
                <a:gd name="T20" fmla="*/ 52 w 480"/>
                <a:gd name="T21" fmla="*/ 109 h 142"/>
                <a:gd name="T22" fmla="*/ 58 w 480"/>
                <a:gd name="T23" fmla="*/ 111 h 142"/>
                <a:gd name="T24" fmla="*/ 64 w 480"/>
                <a:gd name="T25" fmla="*/ 113 h 142"/>
                <a:gd name="T26" fmla="*/ 67 w 480"/>
                <a:gd name="T27" fmla="*/ 115 h 142"/>
                <a:gd name="T28" fmla="*/ 73 w 480"/>
                <a:gd name="T29" fmla="*/ 119 h 142"/>
                <a:gd name="T30" fmla="*/ 79 w 480"/>
                <a:gd name="T31" fmla="*/ 121 h 142"/>
                <a:gd name="T32" fmla="*/ 85 w 480"/>
                <a:gd name="T33" fmla="*/ 121 h 142"/>
                <a:gd name="T34" fmla="*/ 90 w 480"/>
                <a:gd name="T35" fmla="*/ 123 h 142"/>
                <a:gd name="T36" fmla="*/ 96 w 480"/>
                <a:gd name="T37" fmla="*/ 125 h 142"/>
                <a:gd name="T38" fmla="*/ 102 w 480"/>
                <a:gd name="T39" fmla="*/ 126 h 142"/>
                <a:gd name="T40" fmla="*/ 108 w 480"/>
                <a:gd name="T41" fmla="*/ 128 h 142"/>
                <a:gd name="T42" fmla="*/ 115 w 480"/>
                <a:gd name="T43" fmla="*/ 130 h 142"/>
                <a:gd name="T44" fmla="*/ 123 w 480"/>
                <a:gd name="T45" fmla="*/ 132 h 142"/>
                <a:gd name="T46" fmla="*/ 133 w 480"/>
                <a:gd name="T47" fmla="*/ 134 h 142"/>
                <a:gd name="T48" fmla="*/ 144 w 480"/>
                <a:gd name="T49" fmla="*/ 136 h 142"/>
                <a:gd name="T50" fmla="*/ 158 w 480"/>
                <a:gd name="T51" fmla="*/ 138 h 142"/>
                <a:gd name="T52" fmla="*/ 179 w 480"/>
                <a:gd name="T53" fmla="*/ 140 h 142"/>
                <a:gd name="T54" fmla="*/ 242 w 480"/>
                <a:gd name="T55" fmla="*/ 138 h 142"/>
                <a:gd name="T56" fmla="*/ 267 w 480"/>
                <a:gd name="T57" fmla="*/ 134 h 142"/>
                <a:gd name="T58" fmla="*/ 286 w 480"/>
                <a:gd name="T59" fmla="*/ 130 h 142"/>
                <a:gd name="T60" fmla="*/ 302 w 480"/>
                <a:gd name="T61" fmla="*/ 125 h 142"/>
                <a:gd name="T62" fmla="*/ 315 w 480"/>
                <a:gd name="T63" fmla="*/ 121 h 142"/>
                <a:gd name="T64" fmla="*/ 327 w 480"/>
                <a:gd name="T65" fmla="*/ 117 h 142"/>
                <a:gd name="T66" fmla="*/ 336 w 480"/>
                <a:gd name="T67" fmla="*/ 113 h 142"/>
                <a:gd name="T68" fmla="*/ 346 w 480"/>
                <a:gd name="T69" fmla="*/ 107 h 142"/>
                <a:gd name="T70" fmla="*/ 356 w 480"/>
                <a:gd name="T71" fmla="*/ 103 h 142"/>
                <a:gd name="T72" fmla="*/ 363 w 480"/>
                <a:gd name="T73" fmla="*/ 100 h 142"/>
                <a:gd name="T74" fmla="*/ 371 w 480"/>
                <a:gd name="T75" fmla="*/ 96 h 142"/>
                <a:gd name="T76" fmla="*/ 379 w 480"/>
                <a:gd name="T77" fmla="*/ 90 h 142"/>
                <a:gd name="T78" fmla="*/ 386 w 480"/>
                <a:gd name="T79" fmla="*/ 86 h 142"/>
                <a:gd name="T80" fmla="*/ 392 w 480"/>
                <a:gd name="T81" fmla="*/ 82 h 142"/>
                <a:gd name="T82" fmla="*/ 398 w 480"/>
                <a:gd name="T83" fmla="*/ 78 h 142"/>
                <a:gd name="T84" fmla="*/ 405 w 480"/>
                <a:gd name="T85" fmla="*/ 73 h 142"/>
                <a:gd name="T86" fmla="*/ 411 w 480"/>
                <a:gd name="T87" fmla="*/ 69 h 142"/>
                <a:gd name="T88" fmla="*/ 417 w 480"/>
                <a:gd name="T89" fmla="*/ 65 h 142"/>
                <a:gd name="T90" fmla="*/ 421 w 480"/>
                <a:gd name="T91" fmla="*/ 61 h 142"/>
                <a:gd name="T92" fmla="*/ 427 w 480"/>
                <a:gd name="T93" fmla="*/ 55 h 142"/>
                <a:gd name="T94" fmla="*/ 432 w 480"/>
                <a:gd name="T95" fmla="*/ 52 h 142"/>
                <a:gd name="T96" fmla="*/ 436 w 480"/>
                <a:gd name="T97" fmla="*/ 48 h 142"/>
                <a:gd name="T98" fmla="*/ 442 w 480"/>
                <a:gd name="T99" fmla="*/ 42 h 142"/>
                <a:gd name="T100" fmla="*/ 448 w 480"/>
                <a:gd name="T101" fmla="*/ 38 h 142"/>
                <a:gd name="T102" fmla="*/ 452 w 480"/>
                <a:gd name="T103" fmla="*/ 32 h 142"/>
                <a:gd name="T104" fmla="*/ 457 w 480"/>
                <a:gd name="T105" fmla="*/ 27 h 142"/>
                <a:gd name="T106" fmla="*/ 461 w 480"/>
                <a:gd name="T107" fmla="*/ 21 h 142"/>
                <a:gd name="T108" fmla="*/ 465 w 480"/>
                <a:gd name="T109" fmla="*/ 17 h 142"/>
                <a:gd name="T110" fmla="*/ 471 w 480"/>
                <a:gd name="T111" fmla="*/ 11 h 142"/>
                <a:gd name="T112" fmla="*/ 475 w 480"/>
                <a:gd name="T113" fmla="*/ 7 h 142"/>
                <a:gd name="T114" fmla="*/ 478 w 480"/>
                <a:gd name="T115" fmla="*/ 2 h 1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80"/>
                <a:gd name="T175" fmla="*/ 0 h 142"/>
                <a:gd name="T176" fmla="*/ 480 w 480"/>
                <a:gd name="T177" fmla="*/ 142 h 1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80" h="142">
                  <a:moveTo>
                    <a:pt x="0" y="80"/>
                  </a:moveTo>
                  <a:lnTo>
                    <a:pt x="2" y="80"/>
                  </a:lnTo>
                  <a:lnTo>
                    <a:pt x="4" y="82"/>
                  </a:lnTo>
                  <a:lnTo>
                    <a:pt x="6" y="82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6"/>
                  </a:lnTo>
                  <a:lnTo>
                    <a:pt x="12" y="88"/>
                  </a:lnTo>
                  <a:lnTo>
                    <a:pt x="14" y="88"/>
                  </a:lnTo>
                  <a:lnTo>
                    <a:pt x="16" y="90"/>
                  </a:lnTo>
                  <a:lnTo>
                    <a:pt x="17" y="90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21" y="92"/>
                  </a:lnTo>
                  <a:lnTo>
                    <a:pt x="21" y="94"/>
                  </a:lnTo>
                  <a:lnTo>
                    <a:pt x="23" y="94"/>
                  </a:lnTo>
                  <a:lnTo>
                    <a:pt x="25" y="96"/>
                  </a:lnTo>
                  <a:lnTo>
                    <a:pt x="27" y="96"/>
                  </a:lnTo>
                  <a:lnTo>
                    <a:pt x="29" y="98"/>
                  </a:lnTo>
                  <a:lnTo>
                    <a:pt x="31" y="98"/>
                  </a:lnTo>
                  <a:lnTo>
                    <a:pt x="31" y="100"/>
                  </a:lnTo>
                  <a:lnTo>
                    <a:pt x="33" y="100"/>
                  </a:lnTo>
                  <a:lnTo>
                    <a:pt x="35" y="100"/>
                  </a:lnTo>
                  <a:lnTo>
                    <a:pt x="37" y="102"/>
                  </a:lnTo>
                  <a:lnTo>
                    <a:pt x="39" y="102"/>
                  </a:lnTo>
                  <a:lnTo>
                    <a:pt x="41" y="103"/>
                  </a:lnTo>
                  <a:lnTo>
                    <a:pt x="42" y="103"/>
                  </a:lnTo>
                  <a:lnTo>
                    <a:pt x="44" y="105"/>
                  </a:lnTo>
                  <a:lnTo>
                    <a:pt x="46" y="105"/>
                  </a:lnTo>
                  <a:lnTo>
                    <a:pt x="48" y="107"/>
                  </a:lnTo>
                  <a:lnTo>
                    <a:pt x="50" y="107"/>
                  </a:lnTo>
                  <a:lnTo>
                    <a:pt x="52" y="109"/>
                  </a:lnTo>
                  <a:lnTo>
                    <a:pt x="54" y="109"/>
                  </a:lnTo>
                  <a:lnTo>
                    <a:pt x="56" y="111"/>
                  </a:lnTo>
                  <a:lnTo>
                    <a:pt x="58" y="111"/>
                  </a:lnTo>
                  <a:lnTo>
                    <a:pt x="60" y="113"/>
                  </a:lnTo>
                  <a:lnTo>
                    <a:pt x="62" y="113"/>
                  </a:lnTo>
                  <a:lnTo>
                    <a:pt x="64" y="113"/>
                  </a:lnTo>
                  <a:lnTo>
                    <a:pt x="64" y="115"/>
                  </a:lnTo>
                  <a:lnTo>
                    <a:pt x="66" y="115"/>
                  </a:lnTo>
                  <a:lnTo>
                    <a:pt x="67" y="115"/>
                  </a:lnTo>
                  <a:lnTo>
                    <a:pt x="69" y="117"/>
                  </a:lnTo>
                  <a:lnTo>
                    <a:pt x="71" y="117"/>
                  </a:lnTo>
                  <a:lnTo>
                    <a:pt x="73" y="119"/>
                  </a:lnTo>
                  <a:lnTo>
                    <a:pt x="75" y="119"/>
                  </a:lnTo>
                  <a:lnTo>
                    <a:pt x="77" y="119"/>
                  </a:lnTo>
                  <a:lnTo>
                    <a:pt x="79" y="121"/>
                  </a:lnTo>
                  <a:lnTo>
                    <a:pt x="81" y="121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7" y="123"/>
                  </a:lnTo>
                  <a:lnTo>
                    <a:pt x="89" y="123"/>
                  </a:lnTo>
                  <a:lnTo>
                    <a:pt x="90" y="123"/>
                  </a:lnTo>
                  <a:lnTo>
                    <a:pt x="92" y="125"/>
                  </a:lnTo>
                  <a:lnTo>
                    <a:pt x="94" y="125"/>
                  </a:lnTo>
                  <a:lnTo>
                    <a:pt x="96" y="125"/>
                  </a:lnTo>
                  <a:lnTo>
                    <a:pt x="98" y="126"/>
                  </a:lnTo>
                  <a:lnTo>
                    <a:pt x="100" y="126"/>
                  </a:lnTo>
                  <a:lnTo>
                    <a:pt x="102" y="126"/>
                  </a:lnTo>
                  <a:lnTo>
                    <a:pt x="104" y="128"/>
                  </a:lnTo>
                  <a:lnTo>
                    <a:pt x="106" y="128"/>
                  </a:lnTo>
                  <a:lnTo>
                    <a:pt x="108" y="128"/>
                  </a:lnTo>
                  <a:lnTo>
                    <a:pt x="112" y="130"/>
                  </a:lnTo>
                  <a:lnTo>
                    <a:pt x="114" y="130"/>
                  </a:lnTo>
                  <a:lnTo>
                    <a:pt x="115" y="130"/>
                  </a:lnTo>
                  <a:lnTo>
                    <a:pt x="119" y="132"/>
                  </a:lnTo>
                  <a:lnTo>
                    <a:pt x="121" y="132"/>
                  </a:lnTo>
                  <a:lnTo>
                    <a:pt x="123" y="132"/>
                  </a:lnTo>
                  <a:lnTo>
                    <a:pt x="127" y="134"/>
                  </a:lnTo>
                  <a:lnTo>
                    <a:pt x="131" y="134"/>
                  </a:lnTo>
                  <a:lnTo>
                    <a:pt x="133" y="134"/>
                  </a:lnTo>
                  <a:lnTo>
                    <a:pt x="137" y="136"/>
                  </a:lnTo>
                  <a:lnTo>
                    <a:pt x="140" y="136"/>
                  </a:lnTo>
                  <a:lnTo>
                    <a:pt x="144" y="136"/>
                  </a:lnTo>
                  <a:lnTo>
                    <a:pt x="148" y="138"/>
                  </a:lnTo>
                  <a:lnTo>
                    <a:pt x="152" y="138"/>
                  </a:lnTo>
                  <a:lnTo>
                    <a:pt x="158" y="138"/>
                  </a:lnTo>
                  <a:lnTo>
                    <a:pt x="163" y="140"/>
                  </a:lnTo>
                  <a:lnTo>
                    <a:pt x="169" y="140"/>
                  </a:lnTo>
                  <a:lnTo>
                    <a:pt x="179" y="140"/>
                  </a:lnTo>
                  <a:lnTo>
                    <a:pt x="198" y="142"/>
                  </a:lnTo>
                  <a:lnTo>
                    <a:pt x="229" y="140"/>
                  </a:lnTo>
                  <a:lnTo>
                    <a:pt x="242" y="138"/>
                  </a:lnTo>
                  <a:lnTo>
                    <a:pt x="252" y="136"/>
                  </a:lnTo>
                  <a:lnTo>
                    <a:pt x="261" y="136"/>
                  </a:lnTo>
                  <a:lnTo>
                    <a:pt x="267" y="134"/>
                  </a:lnTo>
                  <a:lnTo>
                    <a:pt x="275" y="132"/>
                  </a:lnTo>
                  <a:lnTo>
                    <a:pt x="281" y="130"/>
                  </a:lnTo>
                  <a:lnTo>
                    <a:pt x="286" y="130"/>
                  </a:lnTo>
                  <a:lnTo>
                    <a:pt x="292" y="128"/>
                  </a:lnTo>
                  <a:lnTo>
                    <a:pt x="296" y="126"/>
                  </a:lnTo>
                  <a:lnTo>
                    <a:pt x="302" y="125"/>
                  </a:lnTo>
                  <a:lnTo>
                    <a:pt x="306" y="125"/>
                  </a:lnTo>
                  <a:lnTo>
                    <a:pt x="311" y="123"/>
                  </a:lnTo>
                  <a:lnTo>
                    <a:pt x="315" y="121"/>
                  </a:lnTo>
                  <a:lnTo>
                    <a:pt x="319" y="119"/>
                  </a:lnTo>
                  <a:lnTo>
                    <a:pt x="323" y="119"/>
                  </a:lnTo>
                  <a:lnTo>
                    <a:pt x="327" y="117"/>
                  </a:lnTo>
                  <a:lnTo>
                    <a:pt x="331" y="115"/>
                  </a:lnTo>
                  <a:lnTo>
                    <a:pt x="333" y="113"/>
                  </a:lnTo>
                  <a:lnTo>
                    <a:pt x="336" y="113"/>
                  </a:lnTo>
                  <a:lnTo>
                    <a:pt x="340" y="111"/>
                  </a:lnTo>
                  <a:lnTo>
                    <a:pt x="344" y="109"/>
                  </a:lnTo>
                  <a:lnTo>
                    <a:pt x="346" y="107"/>
                  </a:lnTo>
                  <a:lnTo>
                    <a:pt x="350" y="107"/>
                  </a:lnTo>
                  <a:lnTo>
                    <a:pt x="352" y="105"/>
                  </a:lnTo>
                  <a:lnTo>
                    <a:pt x="356" y="103"/>
                  </a:lnTo>
                  <a:lnTo>
                    <a:pt x="357" y="102"/>
                  </a:lnTo>
                  <a:lnTo>
                    <a:pt x="361" y="102"/>
                  </a:lnTo>
                  <a:lnTo>
                    <a:pt x="363" y="100"/>
                  </a:lnTo>
                  <a:lnTo>
                    <a:pt x="367" y="98"/>
                  </a:lnTo>
                  <a:lnTo>
                    <a:pt x="369" y="96"/>
                  </a:lnTo>
                  <a:lnTo>
                    <a:pt x="371" y="96"/>
                  </a:lnTo>
                  <a:lnTo>
                    <a:pt x="375" y="94"/>
                  </a:lnTo>
                  <a:lnTo>
                    <a:pt x="377" y="92"/>
                  </a:lnTo>
                  <a:lnTo>
                    <a:pt x="379" y="90"/>
                  </a:lnTo>
                  <a:lnTo>
                    <a:pt x="381" y="90"/>
                  </a:lnTo>
                  <a:lnTo>
                    <a:pt x="384" y="88"/>
                  </a:lnTo>
                  <a:lnTo>
                    <a:pt x="386" y="86"/>
                  </a:lnTo>
                  <a:lnTo>
                    <a:pt x="388" y="84"/>
                  </a:lnTo>
                  <a:lnTo>
                    <a:pt x="390" y="84"/>
                  </a:lnTo>
                  <a:lnTo>
                    <a:pt x="392" y="82"/>
                  </a:lnTo>
                  <a:lnTo>
                    <a:pt x="394" y="80"/>
                  </a:lnTo>
                  <a:lnTo>
                    <a:pt x="396" y="78"/>
                  </a:lnTo>
                  <a:lnTo>
                    <a:pt x="398" y="78"/>
                  </a:lnTo>
                  <a:lnTo>
                    <a:pt x="402" y="77"/>
                  </a:lnTo>
                  <a:lnTo>
                    <a:pt x="404" y="75"/>
                  </a:lnTo>
                  <a:lnTo>
                    <a:pt x="405" y="73"/>
                  </a:lnTo>
                  <a:lnTo>
                    <a:pt x="407" y="73"/>
                  </a:lnTo>
                  <a:lnTo>
                    <a:pt x="409" y="71"/>
                  </a:lnTo>
                  <a:lnTo>
                    <a:pt x="411" y="69"/>
                  </a:lnTo>
                  <a:lnTo>
                    <a:pt x="413" y="67"/>
                  </a:lnTo>
                  <a:lnTo>
                    <a:pt x="415" y="67"/>
                  </a:lnTo>
                  <a:lnTo>
                    <a:pt x="417" y="65"/>
                  </a:lnTo>
                  <a:lnTo>
                    <a:pt x="417" y="63"/>
                  </a:lnTo>
                  <a:lnTo>
                    <a:pt x="419" y="61"/>
                  </a:lnTo>
                  <a:lnTo>
                    <a:pt x="421" y="61"/>
                  </a:lnTo>
                  <a:lnTo>
                    <a:pt x="423" y="59"/>
                  </a:lnTo>
                  <a:lnTo>
                    <a:pt x="425" y="57"/>
                  </a:lnTo>
                  <a:lnTo>
                    <a:pt x="427" y="55"/>
                  </a:lnTo>
                  <a:lnTo>
                    <a:pt x="429" y="55"/>
                  </a:lnTo>
                  <a:lnTo>
                    <a:pt x="430" y="53"/>
                  </a:lnTo>
                  <a:lnTo>
                    <a:pt x="432" y="52"/>
                  </a:lnTo>
                  <a:lnTo>
                    <a:pt x="432" y="50"/>
                  </a:lnTo>
                  <a:lnTo>
                    <a:pt x="434" y="50"/>
                  </a:lnTo>
                  <a:lnTo>
                    <a:pt x="436" y="48"/>
                  </a:lnTo>
                  <a:lnTo>
                    <a:pt x="438" y="46"/>
                  </a:lnTo>
                  <a:lnTo>
                    <a:pt x="440" y="44"/>
                  </a:lnTo>
                  <a:lnTo>
                    <a:pt x="442" y="42"/>
                  </a:lnTo>
                  <a:lnTo>
                    <a:pt x="444" y="40"/>
                  </a:lnTo>
                  <a:lnTo>
                    <a:pt x="446" y="38"/>
                  </a:lnTo>
                  <a:lnTo>
                    <a:pt x="448" y="38"/>
                  </a:lnTo>
                  <a:lnTo>
                    <a:pt x="448" y="36"/>
                  </a:lnTo>
                  <a:lnTo>
                    <a:pt x="450" y="34"/>
                  </a:lnTo>
                  <a:lnTo>
                    <a:pt x="452" y="32"/>
                  </a:lnTo>
                  <a:lnTo>
                    <a:pt x="454" y="30"/>
                  </a:lnTo>
                  <a:lnTo>
                    <a:pt x="455" y="29"/>
                  </a:lnTo>
                  <a:lnTo>
                    <a:pt x="457" y="27"/>
                  </a:lnTo>
                  <a:lnTo>
                    <a:pt x="459" y="25"/>
                  </a:lnTo>
                  <a:lnTo>
                    <a:pt x="461" y="23"/>
                  </a:lnTo>
                  <a:lnTo>
                    <a:pt x="461" y="21"/>
                  </a:lnTo>
                  <a:lnTo>
                    <a:pt x="463" y="21"/>
                  </a:lnTo>
                  <a:lnTo>
                    <a:pt x="465" y="19"/>
                  </a:lnTo>
                  <a:lnTo>
                    <a:pt x="465" y="17"/>
                  </a:lnTo>
                  <a:lnTo>
                    <a:pt x="467" y="15"/>
                  </a:lnTo>
                  <a:lnTo>
                    <a:pt x="469" y="13"/>
                  </a:lnTo>
                  <a:lnTo>
                    <a:pt x="471" y="11"/>
                  </a:lnTo>
                  <a:lnTo>
                    <a:pt x="471" y="9"/>
                  </a:lnTo>
                  <a:lnTo>
                    <a:pt x="473" y="9"/>
                  </a:lnTo>
                  <a:lnTo>
                    <a:pt x="475" y="7"/>
                  </a:lnTo>
                  <a:lnTo>
                    <a:pt x="475" y="5"/>
                  </a:lnTo>
                  <a:lnTo>
                    <a:pt x="477" y="4"/>
                  </a:lnTo>
                  <a:lnTo>
                    <a:pt x="478" y="2"/>
                  </a:lnTo>
                  <a:lnTo>
                    <a:pt x="478" y="0"/>
                  </a:lnTo>
                  <a:lnTo>
                    <a:pt x="48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03" name="Freeform 32">
              <a:extLst>
                <a:ext uri="{FF2B5EF4-FFF2-40B4-BE49-F238E27FC236}">
                  <a16:creationId xmlns:a16="http://schemas.microsoft.com/office/drawing/2014/main" id="{142876BF-1F9F-4DBF-8578-B4BF9E2D8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2135"/>
              <a:ext cx="79" cy="76"/>
            </a:xfrm>
            <a:custGeom>
              <a:avLst/>
              <a:gdLst>
                <a:gd name="T0" fmla="*/ 0 w 157"/>
                <a:gd name="T1" fmla="*/ 0 h 151"/>
                <a:gd name="T2" fmla="*/ 157 w 157"/>
                <a:gd name="T3" fmla="*/ 67 h 151"/>
                <a:gd name="T4" fmla="*/ 78 w 157"/>
                <a:gd name="T5" fmla="*/ 151 h 151"/>
                <a:gd name="T6" fmla="*/ 0 w 157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51"/>
                <a:gd name="T14" fmla="*/ 157 w 157"/>
                <a:gd name="T15" fmla="*/ 151 h 1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51">
                  <a:moveTo>
                    <a:pt x="0" y="0"/>
                  </a:moveTo>
                  <a:lnTo>
                    <a:pt x="157" y="67"/>
                  </a:lnTo>
                  <a:lnTo>
                    <a:pt x="78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04" name="Freeform 33">
              <a:extLst>
                <a:ext uri="{FF2B5EF4-FFF2-40B4-BE49-F238E27FC236}">
                  <a16:creationId xmlns:a16="http://schemas.microsoft.com/office/drawing/2014/main" id="{46CD5272-72B4-46F7-86F0-5D06A1017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2135"/>
              <a:ext cx="79" cy="76"/>
            </a:xfrm>
            <a:custGeom>
              <a:avLst/>
              <a:gdLst>
                <a:gd name="T0" fmla="*/ 0 w 157"/>
                <a:gd name="T1" fmla="*/ 0 h 151"/>
                <a:gd name="T2" fmla="*/ 157 w 157"/>
                <a:gd name="T3" fmla="*/ 67 h 151"/>
                <a:gd name="T4" fmla="*/ 78 w 157"/>
                <a:gd name="T5" fmla="*/ 151 h 151"/>
                <a:gd name="T6" fmla="*/ 0 w 157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51"/>
                <a:gd name="T14" fmla="*/ 157 w 157"/>
                <a:gd name="T15" fmla="*/ 151 h 1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51">
                  <a:moveTo>
                    <a:pt x="0" y="0"/>
                  </a:moveTo>
                  <a:lnTo>
                    <a:pt x="157" y="67"/>
                  </a:lnTo>
                  <a:lnTo>
                    <a:pt x="78" y="15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05" name="Rectangle 74">
              <a:extLst>
                <a:ext uri="{FF2B5EF4-FFF2-40B4-BE49-F238E27FC236}">
                  <a16:creationId xmlns:a16="http://schemas.microsoft.com/office/drawing/2014/main" id="{DE0F4F6E-FE43-4B56-8E65-A4EF467C1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2011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06" name="Rectangle 75">
              <a:extLst>
                <a:ext uri="{FF2B5EF4-FFF2-40B4-BE49-F238E27FC236}">
                  <a16:creationId xmlns:a16="http://schemas.microsoft.com/office/drawing/2014/main" id="{174D6565-4274-4EBB-8B5C-EBA4C6CAE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2011"/>
              <a:ext cx="8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=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07" name="Rectangle 76">
              <a:extLst>
                <a:ext uri="{FF2B5EF4-FFF2-40B4-BE49-F238E27FC236}">
                  <a16:creationId xmlns:a16="http://schemas.microsoft.com/office/drawing/2014/main" id="{243C9831-414F-442C-9DF6-E1934A34C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9" y="2011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08" name="Rectangle 77">
              <a:extLst>
                <a:ext uri="{FF2B5EF4-FFF2-40B4-BE49-F238E27FC236}">
                  <a16:creationId xmlns:a16="http://schemas.microsoft.com/office/drawing/2014/main" id="{59E5245C-D953-4962-8700-7AD48C059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" y="2071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9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09" name="Rectangle 91">
              <a:extLst>
                <a:ext uri="{FF2B5EF4-FFF2-40B4-BE49-F238E27FC236}">
                  <a16:creationId xmlns:a16="http://schemas.microsoft.com/office/drawing/2014/main" id="{6127EB40-8DA3-4283-8B15-E97D43DAF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" y="200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10" name="Rectangle 94">
              <a:extLst>
                <a:ext uri="{FF2B5EF4-FFF2-40B4-BE49-F238E27FC236}">
                  <a16:creationId xmlns:a16="http://schemas.microsoft.com/office/drawing/2014/main" id="{3BF5F976-98BB-4E84-A2E8-A034E170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" y="201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11" name="Rectangle 96">
              <a:extLst>
                <a:ext uri="{FF2B5EF4-FFF2-40B4-BE49-F238E27FC236}">
                  <a16:creationId xmlns:a16="http://schemas.microsoft.com/office/drawing/2014/main" id="{80A8D0C1-C762-4E1F-B2BE-C6ED3CF85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2020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312" name="Rectangle 100">
              <a:extLst>
                <a:ext uri="{FF2B5EF4-FFF2-40B4-BE49-F238E27FC236}">
                  <a16:creationId xmlns:a16="http://schemas.microsoft.com/office/drawing/2014/main" id="{0E309A22-F7ED-434F-A7D3-0D7078D55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2028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4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grpSp>
        <p:nvGrpSpPr>
          <p:cNvPr id="5" name="Group 112">
            <a:extLst>
              <a:ext uri="{FF2B5EF4-FFF2-40B4-BE49-F238E27FC236}">
                <a16:creationId xmlns:a16="http://schemas.microsoft.com/office/drawing/2014/main" id="{C2A0D775-96C3-40E6-97EE-048CE258DA19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3748088"/>
            <a:ext cx="2616200" cy="328612"/>
            <a:chOff x="2071" y="2361"/>
            <a:chExt cx="1648" cy="207"/>
          </a:xfrm>
        </p:grpSpPr>
        <p:sp>
          <p:nvSpPr>
            <p:cNvPr id="9271" name="Freeform 34">
              <a:extLst>
                <a:ext uri="{FF2B5EF4-FFF2-40B4-BE49-F238E27FC236}">
                  <a16:creationId xmlns:a16="http://schemas.microsoft.com/office/drawing/2014/main" id="{1E2E1392-5795-4307-84D5-CD68199E8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365"/>
              <a:ext cx="92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3 h 173"/>
                <a:gd name="T4" fmla="*/ 176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7 w 184"/>
                <a:gd name="T29" fmla="*/ 121 h 173"/>
                <a:gd name="T30" fmla="*/ 2 w 184"/>
                <a:gd name="T31" fmla="*/ 103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3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7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7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3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3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3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7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7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3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2" name="Freeform 35">
              <a:extLst>
                <a:ext uri="{FF2B5EF4-FFF2-40B4-BE49-F238E27FC236}">
                  <a16:creationId xmlns:a16="http://schemas.microsoft.com/office/drawing/2014/main" id="{64F3F6DE-273D-4A57-82B1-0F398A5D7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365"/>
              <a:ext cx="92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3 h 173"/>
                <a:gd name="T4" fmla="*/ 176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7 w 184"/>
                <a:gd name="T29" fmla="*/ 121 h 173"/>
                <a:gd name="T30" fmla="*/ 2 w 184"/>
                <a:gd name="T31" fmla="*/ 103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3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7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7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3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3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3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7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7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3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3" name="Freeform 36">
              <a:extLst>
                <a:ext uri="{FF2B5EF4-FFF2-40B4-BE49-F238E27FC236}">
                  <a16:creationId xmlns:a16="http://schemas.microsoft.com/office/drawing/2014/main" id="{174DCA45-FE3B-4E96-AD86-C097A8A04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371"/>
              <a:ext cx="92" cy="87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7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9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8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8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7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2" y="69"/>
                  </a:lnTo>
                  <a:lnTo>
                    <a:pt x="184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4" name="Freeform 37">
              <a:extLst>
                <a:ext uri="{FF2B5EF4-FFF2-40B4-BE49-F238E27FC236}">
                  <a16:creationId xmlns:a16="http://schemas.microsoft.com/office/drawing/2014/main" id="{F20530DC-A182-4342-906E-178F3F4C6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371"/>
              <a:ext cx="92" cy="87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7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9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8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8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7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2" y="69"/>
                  </a:lnTo>
                  <a:lnTo>
                    <a:pt x="184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5" name="Freeform 38">
              <a:extLst>
                <a:ext uri="{FF2B5EF4-FFF2-40B4-BE49-F238E27FC236}">
                  <a16:creationId xmlns:a16="http://schemas.microsoft.com/office/drawing/2014/main" id="{FFCFBC4B-E757-4B62-A8A0-67948D4CE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377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3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4 w 185"/>
                <a:gd name="T11" fmla="*/ 157 h 173"/>
                <a:gd name="T12" fmla="*/ 129 w 185"/>
                <a:gd name="T13" fmla="*/ 165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7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3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7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7 h 173"/>
                <a:gd name="T54" fmla="*/ 144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7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7"/>
                  </a:lnTo>
                  <a:lnTo>
                    <a:pt x="144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6" name="Freeform 39">
              <a:extLst>
                <a:ext uri="{FF2B5EF4-FFF2-40B4-BE49-F238E27FC236}">
                  <a16:creationId xmlns:a16="http://schemas.microsoft.com/office/drawing/2014/main" id="{BA9F2F4C-B7C2-4318-A7D7-4CD1D4A67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377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3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4 w 185"/>
                <a:gd name="T11" fmla="*/ 157 h 173"/>
                <a:gd name="T12" fmla="*/ 129 w 185"/>
                <a:gd name="T13" fmla="*/ 165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7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3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7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7 h 173"/>
                <a:gd name="T54" fmla="*/ 144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7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7"/>
                  </a:lnTo>
                  <a:lnTo>
                    <a:pt x="144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7" name="Freeform 40">
              <a:extLst>
                <a:ext uri="{FF2B5EF4-FFF2-40B4-BE49-F238E27FC236}">
                  <a16:creationId xmlns:a16="http://schemas.microsoft.com/office/drawing/2014/main" id="{70A24E0B-7489-4B02-AFBF-57E972ADE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383"/>
              <a:ext cx="92" cy="86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5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6 h 173"/>
                <a:gd name="T44" fmla="*/ 56 w 185"/>
                <a:gd name="T45" fmla="*/ 8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5 w 185"/>
                <a:gd name="T55" fmla="*/ 16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5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5" y="16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8" name="Freeform 41">
              <a:extLst>
                <a:ext uri="{FF2B5EF4-FFF2-40B4-BE49-F238E27FC236}">
                  <a16:creationId xmlns:a16="http://schemas.microsoft.com/office/drawing/2014/main" id="{C6681FCF-FE54-42EC-952B-C951413A5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383"/>
              <a:ext cx="92" cy="86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5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6 h 173"/>
                <a:gd name="T44" fmla="*/ 56 w 185"/>
                <a:gd name="T45" fmla="*/ 8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5 w 185"/>
                <a:gd name="T55" fmla="*/ 16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5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5" y="16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79" name="Freeform 42">
              <a:extLst>
                <a:ext uri="{FF2B5EF4-FFF2-40B4-BE49-F238E27FC236}">
                  <a16:creationId xmlns:a16="http://schemas.microsoft.com/office/drawing/2014/main" id="{D813DC65-B842-4E7A-88F8-81D62CEC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388"/>
              <a:ext cx="93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7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7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7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7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80" name="Freeform 43">
              <a:extLst>
                <a:ext uri="{FF2B5EF4-FFF2-40B4-BE49-F238E27FC236}">
                  <a16:creationId xmlns:a16="http://schemas.microsoft.com/office/drawing/2014/main" id="{60742BCE-C3C5-48D6-970F-EC6AF70C4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388"/>
              <a:ext cx="93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7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7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7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7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81" name="Freeform 44">
              <a:extLst>
                <a:ext uri="{FF2B5EF4-FFF2-40B4-BE49-F238E27FC236}">
                  <a16:creationId xmlns:a16="http://schemas.microsoft.com/office/drawing/2014/main" id="{7FDD0C06-EF14-4526-A373-A48642D39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" y="2491"/>
              <a:ext cx="240" cy="71"/>
            </a:xfrm>
            <a:custGeom>
              <a:avLst/>
              <a:gdLst>
                <a:gd name="T0" fmla="*/ 4 w 480"/>
                <a:gd name="T1" fmla="*/ 83 h 143"/>
                <a:gd name="T2" fmla="*/ 8 w 480"/>
                <a:gd name="T3" fmla="*/ 85 h 143"/>
                <a:gd name="T4" fmla="*/ 11 w 480"/>
                <a:gd name="T5" fmla="*/ 89 h 143"/>
                <a:gd name="T6" fmla="*/ 17 w 480"/>
                <a:gd name="T7" fmla="*/ 91 h 143"/>
                <a:gd name="T8" fmla="*/ 21 w 480"/>
                <a:gd name="T9" fmla="*/ 93 h 143"/>
                <a:gd name="T10" fmla="*/ 25 w 480"/>
                <a:gd name="T11" fmla="*/ 96 h 143"/>
                <a:gd name="T12" fmla="*/ 31 w 480"/>
                <a:gd name="T13" fmla="*/ 98 h 143"/>
                <a:gd name="T14" fmla="*/ 35 w 480"/>
                <a:gd name="T15" fmla="*/ 100 h 143"/>
                <a:gd name="T16" fmla="*/ 40 w 480"/>
                <a:gd name="T17" fmla="*/ 104 h 143"/>
                <a:gd name="T18" fmla="*/ 46 w 480"/>
                <a:gd name="T19" fmla="*/ 106 h 143"/>
                <a:gd name="T20" fmla="*/ 52 w 480"/>
                <a:gd name="T21" fmla="*/ 110 h 143"/>
                <a:gd name="T22" fmla="*/ 58 w 480"/>
                <a:gd name="T23" fmla="*/ 112 h 143"/>
                <a:gd name="T24" fmla="*/ 63 w 480"/>
                <a:gd name="T25" fmla="*/ 114 h 143"/>
                <a:gd name="T26" fmla="*/ 67 w 480"/>
                <a:gd name="T27" fmla="*/ 116 h 143"/>
                <a:gd name="T28" fmla="*/ 73 w 480"/>
                <a:gd name="T29" fmla="*/ 119 h 143"/>
                <a:gd name="T30" fmla="*/ 79 w 480"/>
                <a:gd name="T31" fmla="*/ 121 h 143"/>
                <a:gd name="T32" fmla="*/ 84 w 480"/>
                <a:gd name="T33" fmla="*/ 121 h 143"/>
                <a:gd name="T34" fmla="*/ 90 w 480"/>
                <a:gd name="T35" fmla="*/ 123 h 143"/>
                <a:gd name="T36" fmla="*/ 96 w 480"/>
                <a:gd name="T37" fmla="*/ 125 h 143"/>
                <a:gd name="T38" fmla="*/ 102 w 480"/>
                <a:gd name="T39" fmla="*/ 127 h 143"/>
                <a:gd name="T40" fmla="*/ 108 w 480"/>
                <a:gd name="T41" fmla="*/ 129 h 143"/>
                <a:gd name="T42" fmla="*/ 115 w 480"/>
                <a:gd name="T43" fmla="*/ 131 h 143"/>
                <a:gd name="T44" fmla="*/ 123 w 480"/>
                <a:gd name="T45" fmla="*/ 133 h 143"/>
                <a:gd name="T46" fmla="*/ 133 w 480"/>
                <a:gd name="T47" fmla="*/ 135 h 143"/>
                <a:gd name="T48" fmla="*/ 144 w 480"/>
                <a:gd name="T49" fmla="*/ 137 h 143"/>
                <a:gd name="T50" fmla="*/ 157 w 480"/>
                <a:gd name="T51" fmla="*/ 139 h 143"/>
                <a:gd name="T52" fmla="*/ 179 w 480"/>
                <a:gd name="T53" fmla="*/ 141 h 143"/>
                <a:gd name="T54" fmla="*/ 242 w 480"/>
                <a:gd name="T55" fmla="*/ 139 h 143"/>
                <a:gd name="T56" fmla="*/ 267 w 480"/>
                <a:gd name="T57" fmla="*/ 135 h 143"/>
                <a:gd name="T58" fmla="*/ 286 w 480"/>
                <a:gd name="T59" fmla="*/ 131 h 143"/>
                <a:gd name="T60" fmla="*/ 302 w 480"/>
                <a:gd name="T61" fmla="*/ 125 h 143"/>
                <a:gd name="T62" fmla="*/ 315 w 480"/>
                <a:gd name="T63" fmla="*/ 121 h 143"/>
                <a:gd name="T64" fmla="*/ 327 w 480"/>
                <a:gd name="T65" fmla="*/ 118 h 143"/>
                <a:gd name="T66" fmla="*/ 336 w 480"/>
                <a:gd name="T67" fmla="*/ 114 h 143"/>
                <a:gd name="T68" fmla="*/ 346 w 480"/>
                <a:gd name="T69" fmla="*/ 108 h 143"/>
                <a:gd name="T70" fmla="*/ 355 w 480"/>
                <a:gd name="T71" fmla="*/ 104 h 143"/>
                <a:gd name="T72" fmla="*/ 363 w 480"/>
                <a:gd name="T73" fmla="*/ 100 h 143"/>
                <a:gd name="T74" fmla="*/ 371 w 480"/>
                <a:gd name="T75" fmla="*/ 96 h 143"/>
                <a:gd name="T76" fmla="*/ 378 w 480"/>
                <a:gd name="T77" fmla="*/ 91 h 143"/>
                <a:gd name="T78" fmla="*/ 386 w 480"/>
                <a:gd name="T79" fmla="*/ 87 h 143"/>
                <a:gd name="T80" fmla="*/ 392 w 480"/>
                <a:gd name="T81" fmla="*/ 83 h 143"/>
                <a:gd name="T82" fmla="*/ 398 w 480"/>
                <a:gd name="T83" fmla="*/ 79 h 143"/>
                <a:gd name="T84" fmla="*/ 405 w 480"/>
                <a:gd name="T85" fmla="*/ 73 h 143"/>
                <a:gd name="T86" fmla="*/ 411 w 480"/>
                <a:gd name="T87" fmla="*/ 70 h 143"/>
                <a:gd name="T88" fmla="*/ 417 w 480"/>
                <a:gd name="T89" fmla="*/ 66 h 143"/>
                <a:gd name="T90" fmla="*/ 421 w 480"/>
                <a:gd name="T91" fmla="*/ 62 h 143"/>
                <a:gd name="T92" fmla="*/ 426 w 480"/>
                <a:gd name="T93" fmla="*/ 56 h 143"/>
                <a:gd name="T94" fmla="*/ 432 w 480"/>
                <a:gd name="T95" fmla="*/ 52 h 143"/>
                <a:gd name="T96" fmla="*/ 436 w 480"/>
                <a:gd name="T97" fmla="*/ 48 h 143"/>
                <a:gd name="T98" fmla="*/ 442 w 480"/>
                <a:gd name="T99" fmla="*/ 43 h 143"/>
                <a:gd name="T100" fmla="*/ 448 w 480"/>
                <a:gd name="T101" fmla="*/ 39 h 143"/>
                <a:gd name="T102" fmla="*/ 451 w 480"/>
                <a:gd name="T103" fmla="*/ 33 h 143"/>
                <a:gd name="T104" fmla="*/ 457 w 480"/>
                <a:gd name="T105" fmla="*/ 27 h 143"/>
                <a:gd name="T106" fmla="*/ 461 w 480"/>
                <a:gd name="T107" fmla="*/ 21 h 143"/>
                <a:gd name="T108" fmla="*/ 465 w 480"/>
                <a:gd name="T109" fmla="*/ 18 h 143"/>
                <a:gd name="T110" fmla="*/ 471 w 480"/>
                <a:gd name="T111" fmla="*/ 12 h 143"/>
                <a:gd name="T112" fmla="*/ 474 w 480"/>
                <a:gd name="T113" fmla="*/ 8 h 143"/>
                <a:gd name="T114" fmla="*/ 478 w 480"/>
                <a:gd name="T115" fmla="*/ 2 h 14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80"/>
                <a:gd name="T175" fmla="*/ 0 h 143"/>
                <a:gd name="T176" fmla="*/ 480 w 480"/>
                <a:gd name="T177" fmla="*/ 143 h 14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80" h="143">
                  <a:moveTo>
                    <a:pt x="0" y="81"/>
                  </a:moveTo>
                  <a:lnTo>
                    <a:pt x="2" y="81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10" y="87"/>
                  </a:lnTo>
                  <a:lnTo>
                    <a:pt x="11" y="87"/>
                  </a:lnTo>
                  <a:lnTo>
                    <a:pt x="11" y="89"/>
                  </a:lnTo>
                  <a:lnTo>
                    <a:pt x="13" y="89"/>
                  </a:lnTo>
                  <a:lnTo>
                    <a:pt x="15" y="91"/>
                  </a:lnTo>
                  <a:lnTo>
                    <a:pt x="17" y="91"/>
                  </a:lnTo>
                  <a:lnTo>
                    <a:pt x="17" y="93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1" y="94"/>
                  </a:lnTo>
                  <a:lnTo>
                    <a:pt x="23" y="94"/>
                  </a:lnTo>
                  <a:lnTo>
                    <a:pt x="25" y="96"/>
                  </a:lnTo>
                  <a:lnTo>
                    <a:pt x="27" y="96"/>
                  </a:lnTo>
                  <a:lnTo>
                    <a:pt x="29" y="98"/>
                  </a:lnTo>
                  <a:lnTo>
                    <a:pt x="31" y="98"/>
                  </a:lnTo>
                  <a:lnTo>
                    <a:pt x="31" y="100"/>
                  </a:lnTo>
                  <a:lnTo>
                    <a:pt x="33" y="100"/>
                  </a:lnTo>
                  <a:lnTo>
                    <a:pt x="35" y="100"/>
                  </a:lnTo>
                  <a:lnTo>
                    <a:pt x="36" y="102"/>
                  </a:lnTo>
                  <a:lnTo>
                    <a:pt x="38" y="102"/>
                  </a:lnTo>
                  <a:lnTo>
                    <a:pt x="40" y="104"/>
                  </a:lnTo>
                  <a:lnTo>
                    <a:pt x="42" y="104"/>
                  </a:lnTo>
                  <a:lnTo>
                    <a:pt x="44" y="106"/>
                  </a:lnTo>
                  <a:lnTo>
                    <a:pt x="46" y="106"/>
                  </a:lnTo>
                  <a:lnTo>
                    <a:pt x="48" y="108"/>
                  </a:lnTo>
                  <a:lnTo>
                    <a:pt x="50" y="108"/>
                  </a:lnTo>
                  <a:lnTo>
                    <a:pt x="52" y="110"/>
                  </a:lnTo>
                  <a:lnTo>
                    <a:pt x="54" y="110"/>
                  </a:lnTo>
                  <a:lnTo>
                    <a:pt x="56" y="112"/>
                  </a:lnTo>
                  <a:lnTo>
                    <a:pt x="58" y="112"/>
                  </a:lnTo>
                  <a:lnTo>
                    <a:pt x="60" y="114"/>
                  </a:lnTo>
                  <a:lnTo>
                    <a:pt x="61" y="114"/>
                  </a:lnTo>
                  <a:lnTo>
                    <a:pt x="63" y="114"/>
                  </a:lnTo>
                  <a:lnTo>
                    <a:pt x="63" y="116"/>
                  </a:lnTo>
                  <a:lnTo>
                    <a:pt x="65" y="116"/>
                  </a:lnTo>
                  <a:lnTo>
                    <a:pt x="67" y="116"/>
                  </a:lnTo>
                  <a:lnTo>
                    <a:pt x="69" y="118"/>
                  </a:lnTo>
                  <a:lnTo>
                    <a:pt x="71" y="118"/>
                  </a:lnTo>
                  <a:lnTo>
                    <a:pt x="73" y="119"/>
                  </a:lnTo>
                  <a:lnTo>
                    <a:pt x="75" y="119"/>
                  </a:lnTo>
                  <a:lnTo>
                    <a:pt x="77" y="119"/>
                  </a:lnTo>
                  <a:lnTo>
                    <a:pt x="79" y="121"/>
                  </a:lnTo>
                  <a:lnTo>
                    <a:pt x="81" y="121"/>
                  </a:lnTo>
                  <a:lnTo>
                    <a:pt x="83" y="121"/>
                  </a:lnTo>
                  <a:lnTo>
                    <a:pt x="84" y="121"/>
                  </a:lnTo>
                  <a:lnTo>
                    <a:pt x="86" y="123"/>
                  </a:lnTo>
                  <a:lnTo>
                    <a:pt x="88" y="123"/>
                  </a:lnTo>
                  <a:lnTo>
                    <a:pt x="90" y="123"/>
                  </a:lnTo>
                  <a:lnTo>
                    <a:pt x="92" y="125"/>
                  </a:lnTo>
                  <a:lnTo>
                    <a:pt x="94" y="125"/>
                  </a:lnTo>
                  <a:lnTo>
                    <a:pt x="96" y="125"/>
                  </a:lnTo>
                  <a:lnTo>
                    <a:pt x="98" y="127"/>
                  </a:lnTo>
                  <a:lnTo>
                    <a:pt x="100" y="127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6" y="129"/>
                  </a:lnTo>
                  <a:lnTo>
                    <a:pt x="108" y="129"/>
                  </a:lnTo>
                  <a:lnTo>
                    <a:pt x="111" y="131"/>
                  </a:lnTo>
                  <a:lnTo>
                    <a:pt x="113" y="131"/>
                  </a:lnTo>
                  <a:lnTo>
                    <a:pt x="115" y="131"/>
                  </a:lnTo>
                  <a:lnTo>
                    <a:pt x="119" y="133"/>
                  </a:lnTo>
                  <a:lnTo>
                    <a:pt x="121" y="133"/>
                  </a:lnTo>
                  <a:lnTo>
                    <a:pt x="123" y="133"/>
                  </a:lnTo>
                  <a:lnTo>
                    <a:pt x="127" y="135"/>
                  </a:lnTo>
                  <a:lnTo>
                    <a:pt x="131" y="135"/>
                  </a:lnTo>
                  <a:lnTo>
                    <a:pt x="133" y="135"/>
                  </a:lnTo>
                  <a:lnTo>
                    <a:pt x="136" y="137"/>
                  </a:lnTo>
                  <a:lnTo>
                    <a:pt x="140" y="137"/>
                  </a:lnTo>
                  <a:lnTo>
                    <a:pt x="144" y="137"/>
                  </a:lnTo>
                  <a:lnTo>
                    <a:pt x="148" y="139"/>
                  </a:lnTo>
                  <a:lnTo>
                    <a:pt x="152" y="139"/>
                  </a:lnTo>
                  <a:lnTo>
                    <a:pt x="157" y="139"/>
                  </a:lnTo>
                  <a:lnTo>
                    <a:pt x="163" y="141"/>
                  </a:lnTo>
                  <a:lnTo>
                    <a:pt x="169" y="141"/>
                  </a:lnTo>
                  <a:lnTo>
                    <a:pt x="179" y="141"/>
                  </a:lnTo>
                  <a:lnTo>
                    <a:pt x="198" y="143"/>
                  </a:lnTo>
                  <a:lnTo>
                    <a:pt x="229" y="141"/>
                  </a:lnTo>
                  <a:lnTo>
                    <a:pt x="242" y="139"/>
                  </a:lnTo>
                  <a:lnTo>
                    <a:pt x="252" y="137"/>
                  </a:lnTo>
                  <a:lnTo>
                    <a:pt x="261" y="137"/>
                  </a:lnTo>
                  <a:lnTo>
                    <a:pt x="267" y="135"/>
                  </a:lnTo>
                  <a:lnTo>
                    <a:pt x="275" y="133"/>
                  </a:lnTo>
                  <a:lnTo>
                    <a:pt x="280" y="131"/>
                  </a:lnTo>
                  <a:lnTo>
                    <a:pt x="286" y="131"/>
                  </a:lnTo>
                  <a:lnTo>
                    <a:pt x="292" y="129"/>
                  </a:lnTo>
                  <a:lnTo>
                    <a:pt x="296" y="127"/>
                  </a:lnTo>
                  <a:lnTo>
                    <a:pt x="302" y="125"/>
                  </a:lnTo>
                  <a:lnTo>
                    <a:pt x="305" y="125"/>
                  </a:lnTo>
                  <a:lnTo>
                    <a:pt x="311" y="123"/>
                  </a:lnTo>
                  <a:lnTo>
                    <a:pt x="315" y="121"/>
                  </a:lnTo>
                  <a:lnTo>
                    <a:pt x="319" y="119"/>
                  </a:lnTo>
                  <a:lnTo>
                    <a:pt x="323" y="119"/>
                  </a:lnTo>
                  <a:lnTo>
                    <a:pt x="327" y="118"/>
                  </a:lnTo>
                  <a:lnTo>
                    <a:pt x="330" y="116"/>
                  </a:lnTo>
                  <a:lnTo>
                    <a:pt x="332" y="114"/>
                  </a:lnTo>
                  <a:lnTo>
                    <a:pt x="336" y="114"/>
                  </a:lnTo>
                  <a:lnTo>
                    <a:pt x="340" y="112"/>
                  </a:lnTo>
                  <a:lnTo>
                    <a:pt x="344" y="110"/>
                  </a:lnTo>
                  <a:lnTo>
                    <a:pt x="346" y="108"/>
                  </a:lnTo>
                  <a:lnTo>
                    <a:pt x="350" y="108"/>
                  </a:lnTo>
                  <a:lnTo>
                    <a:pt x="351" y="106"/>
                  </a:lnTo>
                  <a:lnTo>
                    <a:pt x="355" y="104"/>
                  </a:lnTo>
                  <a:lnTo>
                    <a:pt x="357" y="102"/>
                  </a:lnTo>
                  <a:lnTo>
                    <a:pt x="361" y="102"/>
                  </a:lnTo>
                  <a:lnTo>
                    <a:pt x="363" y="100"/>
                  </a:lnTo>
                  <a:lnTo>
                    <a:pt x="367" y="98"/>
                  </a:lnTo>
                  <a:lnTo>
                    <a:pt x="369" y="96"/>
                  </a:lnTo>
                  <a:lnTo>
                    <a:pt x="371" y="96"/>
                  </a:lnTo>
                  <a:lnTo>
                    <a:pt x="375" y="94"/>
                  </a:lnTo>
                  <a:lnTo>
                    <a:pt x="376" y="93"/>
                  </a:lnTo>
                  <a:lnTo>
                    <a:pt x="378" y="91"/>
                  </a:lnTo>
                  <a:lnTo>
                    <a:pt x="380" y="91"/>
                  </a:lnTo>
                  <a:lnTo>
                    <a:pt x="384" y="89"/>
                  </a:lnTo>
                  <a:lnTo>
                    <a:pt x="386" y="87"/>
                  </a:lnTo>
                  <a:lnTo>
                    <a:pt x="388" y="85"/>
                  </a:lnTo>
                  <a:lnTo>
                    <a:pt x="390" y="85"/>
                  </a:lnTo>
                  <a:lnTo>
                    <a:pt x="392" y="83"/>
                  </a:lnTo>
                  <a:lnTo>
                    <a:pt x="394" y="81"/>
                  </a:lnTo>
                  <a:lnTo>
                    <a:pt x="396" y="79"/>
                  </a:lnTo>
                  <a:lnTo>
                    <a:pt x="398" y="79"/>
                  </a:lnTo>
                  <a:lnTo>
                    <a:pt x="401" y="77"/>
                  </a:lnTo>
                  <a:lnTo>
                    <a:pt x="403" y="75"/>
                  </a:lnTo>
                  <a:lnTo>
                    <a:pt x="405" y="73"/>
                  </a:lnTo>
                  <a:lnTo>
                    <a:pt x="407" y="73"/>
                  </a:lnTo>
                  <a:lnTo>
                    <a:pt x="409" y="71"/>
                  </a:lnTo>
                  <a:lnTo>
                    <a:pt x="411" y="70"/>
                  </a:lnTo>
                  <a:lnTo>
                    <a:pt x="413" y="68"/>
                  </a:lnTo>
                  <a:lnTo>
                    <a:pt x="415" y="68"/>
                  </a:lnTo>
                  <a:lnTo>
                    <a:pt x="417" y="66"/>
                  </a:lnTo>
                  <a:lnTo>
                    <a:pt x="417" y="64"/>
                  </a:lnTo>
                  <a:lnTo>
                    <a:pt x="419" y="62"/>
                  </a:lnTo>
                  <a:lnTo>
                    <a:pt x="421" y="62"/>
                  </a:lnTo>
                  <a:lnTo>
                    <a:pt x="423" y="60"/>
                  </a:lnTo>
                  <a:lnTo>
                    <a:pt x="424" y="58"/>
                  </a:lnTo>
                  <a:lnTo>
                    <a:pt x="426" y="56"/>
                  </a:lnTo>
                  <a:lnTo>
                    <a:pt x="428" y="56"/>
                  </a:lnTo>
                  <a:lnTo>
                    <a:pt x="430" y="54"/>
                  </a:lnTo>
                  <a:lnTo>
                    <a:pt x="432" y="52"/>
                  </a:lnTo>
                  <a:lnTo>
                    <a:pt x="432" y="50"/>
                  </a:lnTo>
                  <a:lnTo>
                    <a:pt x="434" y="50"/>
                  </a:lnTo>
                  <a:lnTo>
                    <a:pt x="436" y="48"/>
                  </a:lnTo>
                  <a:lnTo>
                    <a:pt x="438" y="46"/>
                  </a:lnTo>
                  <a:lnTo>
                    <a:pt x="440" y="45"/>
                  </a:lnTo>
                  <a:lnTo>
                    <a:pt x="442" y="43"/>
                  </a:lnTo>
                  <a:lnTo>
                    <a:pt x="444" y="41"/>
                  </a:lnTo>
                  <a:lnTo>
                    <a:pt x="446" y="39"/>
                  </a:lnTo>
                  <a:lnTo>
                    <a:pt x="448" y="39"/>
                  </a:lnTo>
                  <a:lnTo>
                    <a:pt x="448" y="37"/>
                  </a:lnTo>
                  <a:lnTo>
                    <a:pt x="449" y="35"/>
                  </a:lnTo>
                  <a:lnTo>
                    <a:pt x="451" y="33"/>
                  </a:lnTo>
                  <a:lnTo>
                    <a:pt x="453" y="31"/>
                  </a:lnTo>
                  <a:lnTo>
                    <a:pt x="455" y="29"/>
                  </a:lnTo>
                  <a:lnTo>
                    <a:pt x="457" y="27"/>
                  </a:lnTo>
                  <a:lnTo>
                    <a:pt x="459" y="25"/>
                  </a:lnTo>
                  <a:lnTo>
                    <a:pt x="461" y="23"/>
                  </a:lnTo>
                  <a:lnTo>
                    <a:pt x="461" y="21"/>
                  </a:lnTo>
                  <a:lnTo>
                    <a:pt x="463" y="21"/>
                  </a:lnTo>
                  <a:lnTo>
                    <a:pt x="465" y="20"/>
                  </a:lnTo>
                  <a:lnTo>
                    <a:pt x="465" y="18"/>
                  </a:lnTo>
                  <a:lnTo>
                    <a:pt x="467" y="16"/>
                  </a:lnTo>
                  <a:lnTo>
                    <a:pt x="469" y="14"/>
                  </a:lnTo>
                  <a:lnTo>
                    <a:pt x="471" y="12"/>
                  </a:lnTo>
                  <a:lnTo>
                    <a:pt x="471" y="10"/>
                  </a:lnTo>
                  <a:lnTo>
                    <a:pt x="472" y="10"/>
                  </a:lnTo>
                  <a:lnTo>
                    <a:pt x="474" y="8"/>
                  </a:lnTo>
                  <a:lnTo>
                    <a:pt x="474" y="6"/>
                  </a:lnTo>
                  <a:lnTo>
                    <a:pt x="476" y="4"/>
                  </a:lnTo>
                  <a:lnTo>
                    <a:pt x="478" y="2"/>
                  </a:lnTo>
                  <a:lnTo>
                    <a:pt x="478" y="0"/>
                  </a:lnTo>
                  <a:lnTo>
                    <a:pt x="48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82" name="Freeform 45">
              <a:extLst>
                <a:ext uri="{FF2B5EF4-FFF2-40B4-BE49-F238E27FC236}">
                  <a16:creationId xmlns:a16="http://schemas.microsoft.com/office/drawing/2014/main" id="{91BA46CF-8324-4B3F-8491-49D48F4BD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2492"/>
              <a:ext cx="78" cy="76"/>
            </a:xfrm>
            <a:custGeom>
              <a:avLst/>
              <a:gdLst>
                <a:gd name="T0" fmla="*/ 0 w 158"/>
                <a:gd name="T1" fmla="*/ 0 h 152"/>
                <a:gd name="T2" fmla="*/ 158 w 158"/>
                <a:gd name="T3" fmla="*/ 68 h 152"/>
                <a:gd name="T4" fmla="*/ 79 w 158"/>
                <a:gd name="T5" fmla="*/ 152 h 152"/>
                <a:gd name="T6" fmla="*/ 0 w 158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152"/>
                <a:gd name="T14" fmla="*/ 158 w 158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152">
                  <a:moveTo>
                    <a:pt x="0" y="0"/>
                  </a:moveTo>
                  <a:lnTo>
                    <a:pt x="158" y="68"/>
                  </a:lnTo>
                  <a:lnTo>
                    <a:pt x="79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83" name="Freeform 46">
              <a:extLst>
                <a:ext uri="{FF2B5EF4-FFF2-40B4-BE49-F238E27FC236}">
                  <a16:creationId xmlns:a16="http://schemas.microsoft.com/office/drawing/2014/main" id="{F54778D2-374C-43E5-9CAD-E315FCF98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2492"/>
              <a:ext cx="78" cy="76"/>
            </a:xfrm>
            <a:custGeom>
              <a:avLst/>
              <a:gdLst>
                <a:gd name="T0" fmla="*/ 0 w 158"/>
                <a:gd name="T1" fmla="*/ 0 h 152"/>
                <a:gd name="T2" fmla="*/ 158 w 158"/>
                <a:gd name="T3" fmla="*/ 68 h 152"/>
                <a:gd name="T4" fmla="*/ 79 w 158"/>
                <a:gd name="T5" fmla="*/ 152 h 152"/>
                <a:gd name="T6" fmla="*/ 0 w 158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152"/>
                <a:gd name="T14" fmla="*/ 158 w 158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152">
                  <a:moveTo>
                    <a:pt x="0" y="0"/>
                  </a:moveTo>
                  <a:lnTo>
                    <a:pt x="158" y="68"/>
                  </a:lnTo>
                  <a:lnTo>
                    <a:pt x="79" y="1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84" name="Rectangle 78">
              <a:extLst>
                <a:ext uri="{FF2B5EF4-FFF2-40B4-BE49-F238E27FC236}">
                  <a16:creationId xmlns:a16="http://schemas.microsoft.com/office/drawing/2014/main" id="{6ACA9E12-7974-4FF4-A647-DC664225B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236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85" name="Rectangle 79">
              <a:extLst>
                <a:ext uri="{FF2B5EF4-FFF2-40B4-BE49-F238E27FC236}">
                  <a16:creationId xmlns:a16="http://schemas.microsoft.com/office/drawing/2014/main" id="{5AD91897-C0AE-406C-8B4E-D62BD53ED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2363"/>
              <a:ext cx="8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=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86" name="Rectangle 80">
              <a:extLst>
                <a:ext uri="{FF2B5EF4-FFF2-40B4-BE49-F238E27FC236}">
                  <a16:creationId xmlns:a16="http://schemas.microsoft.com/office/drawing/2014/main" id="{7CB6437D-DE32-4FB0-A5F9-9E1C06264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9" y="236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87" name="Rectangle 81">
              <a:extLst>
                <a:ext uri="{FF2B5EF4-FFF2-40B4-BE49-F238E27FC236}">
                  <a16:creationId xmlns:a16="http://schemas.microsoft.com/office/drawing/2014/main" id="{05B0AD33-9CC5-4E5D-8A85-22F3F93BF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" y="2422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900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88" name="Rectangle 93">
              <a:extLst>
                <a:ext uri="{FF2B5EF4-FFF2-40B4-BE49-F238E27FC236}">
                  <a16:creationId xmlns:a16="http://schemas.microsoft.com/office/drawing/2014/main" id="{CADD0C9E-9404-4DDD-9949-BC243ED18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2361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89" name="Rectangle 97">
              <a:extLst>
                <a:ext uri="{FF2B5EF4-FFF2-40B4-BE49-F238E27FC236}">
                  <a16:creationId xmlns:a16="http://schemas.microsoft.com/office/drawing/2014/main" id="{5169B1AD-A184-4581-B8DE-964C3B908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2364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90" name="Rectangle 101">
              <a:extLst>
                <a:ext uri="{FF2B5EF4-FFF2-40B4-BE49-F238E27FC236}">
                  <a16:creationId xmlns:a16="http://schemas.microsoft.com/office/drawing/2014/main" id="{9A84B223-96D9-48B2-99AB-1F7112292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" y="2378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91" name="Rectangle 104">
              <a:extLst>
                <a:ext uri="{FF2B5EF4-FFF2-40B4-BE49-F238E27FC236}">
                  <a16:creationId xmlns:a16="http://schemas.microsoft.com/office/drawing/2014/main" id="{57A30189-0144-4D9D-9A24-D5FCEE75B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2385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4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grpSp>
        <p:nvGrpSpPr>
          <p:cNvPr id="6" name="Group 113">
            <a:extLst>
              <a:ext uri="{FF2B5EF4-FFF2-40B4-BE49-F238E27FC236}">
                <a16:creationId xmlns:a16="http://schemas.microsoft.com/office/drawing/2014/main" id="{58C97693-09C2-4BDE-9A1B-9A0AEDA9D70A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4318000"/>
            <a:ext cx="2616200" cy="325438"/>
            <a:chOff x="2071" y="2720"/>
            <a:chExt cx="1648" cy="205"/>
          </a:xfrm>
        </p:grpSpPr>
        <p:sp>
          <p:nvSpPr>
            <p:cNvPr id="9250" name="Freeform 47">
              <a:extLst>
                <a:ext uri="{FF2B5EF4-FFF2-40B4-BE49-F238E27FC236}">
                  <a16:creationId xmlns:a16="http://schemas.microsoft.com/office/drawing/2014/main" id="{D098B1B6-2558-4E2D-83E3-718C40147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723"/>
              <a:ext cx="92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7"/>
                  </a:lnTo>
                  <a:close/>
                </a:path>
              </a:pathLst>
            </a:cu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1" name="Freeform 48">
              <a:extLst>
                <a:ext uri="{FF2B5EF4-FFF2-40B4-BE49-F238E27FC236}">
                  <a16:creationId xmlns:a16="http://schemas.microsoft.com/office/drawing/2014/main" id="{566F037C-A6F6-4A0F-8ECA-EE145D847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723"/>
              <a:ext cx="92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2" name="Freeform 49">
              <a:extLst>
                <a:ext uri="{FF2B5EF4-FFF2-40B4-BE49-F238E27FC236}">
                  <a16:creationId xmlns:a16="http://schemas.microsoft.com/office/drawing/2014/main" id="{B6907CFD-B22F-46FA-97B5-1B322C713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728"/>
              <a:ext cx="92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7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9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8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8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7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3" name="Freeform 50">
              <a:extLst>
                <a:ext uri="{FF2B5EF4-FFF2-40B4-BE49-F238E27FC236}">
                  <a16:creationId xmlns:a16="http://schemas.microsoft.com/office/drawing/2014/main" id="{E96FFC46-0BF0-49DE-B069-C2DB278EB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728"/>
              <a:ext cx="92" cy="87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7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9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8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8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7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9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4" name="Freeform 51">
              <a:extLst>
                <a:ext uri="{FF2B5EF4-FFF2-40B4-BE49-F238E27FC236}">
                  <a16:creationId xmlns:a16="http://schemas.microsoft.com/office/drawing/2014/main" id="{F327D3E6-9521-4705-8AB5-4A48778C4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734"/>
              <a:ext cx="92" cy="87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6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6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70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6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6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70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6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6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70"/>
                  </a:lnTo>
                  <a:lnTo>
                    <a:pt x="185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5" name="Freeform 52">
              <a:extLst>
                <a:ext uri="{FF2B5EF4-FFF2-40B4-BE49-F238E27FC236}">
                  <a16:creationId xmlns:a16="http://schemas.microsoft.com/office/drawing/2014/main" id="{D8520ACE-0FCE-4988-AA0F-E1286148A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734"/>
              <a:ext cx="92" cy="87"/>
            </a:xfrm>
            <a:custGeom>
              <a:avLst/>
              <a:gdLst>
                <a:gd name="T0" fmla="*/ 185 w 185"/>
                <a:gd name="T1" fmla="*/ 87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5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6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6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5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7 h 173"/>
                <a:gd name="T34" fmla="*/ 2 w 185"/>
                <a:gd name="T35" fmla="*/ 70 h 173"/>
                <a:gd name="T36" fmla="*/ 8 w 185"/>
                <a:gd name="T37" fmla="*/ 54 h 173"/>
                <a:gd name="T38" fmla="*/ 16 w 185"/>
                <a:gd name="T39" fmla="*/ 39 h 173"/>
                <a:gd name="T40" fmla="*/ 27 w 185"/>
                <a:gd name="T41" fmla="*/ 25 h 173"/>
                <a:gd name="T42" fmla="*/ 41 w 185"/>
                <a:gd name="T43" fmla="*/ 16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6 h 173"/>
                <a:gd name="T56" fmla="*/ 158 w 185"/>
                <a:gd name="T57" fmla="*/ 25 h 173"/>
                <a:gd name="T58" fmla="*/ 169 w 185"/>
                <a:gd name="T59" fmla="*/ 39 h 173"/>
                <a:gd name="T60" fmla="*/ 177 w 185"/>
                <a:gd name="T61" fmla="*/ 54 h 173"/>
                <a:gd name="T62" fmla="*/ 183 w 185"/>
                <a:gd name="T63" fmla="*/ 70 h 173"/>
                <a:gd name="T64" fmla="*/ 185 w 185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7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5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6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6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5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6" y="39"/>
                  </a:lnTo>
                  <a:lnTo>
                    <a:pt x="27" y="25"/>
                  </a:lnTo>
                  <a:lnTo>
                    <a:pt x="41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8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3" y="70"/>
                  </a:lnTo>
                  <a:lnTo>
                    <a:pt x="185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6" name="Freeform 53">
              <a:extLst>
                <a:ext uri="{FF2B5EF4-FFF2-40B4-BE49-F238E27FC236}">
                  <a16:creationId xmlns:a16="http://schemas.microsoft.com/office/drawing/2014/main" id="{B5466664-A4BB-40C6-AAF8-0A42CAB81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740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5 w 185"/>
                <a:gd name="T11" fmla="*/ 157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7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5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5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7" name="Freeform 54">
              <a:extLst>
                <a:ext uri="{FF2B5EF4-FFF2-40B4-BE49-F238E27FC236}">
                  <a16:creationId xmlns:a16="http://schemas.microsoft.com/office/drawing/2014/main" id="{2DD69397-D778-48B0-8887-612174A42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740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5 w 185"/>
                <a:gd name="T11" fmla="*/ 157 h 173"/>
                <a:gd name="T12" fmla="*/ 129 w 185"/>
                <a:gd name="T13" fmla="*/ 165 h 173"/>
                <a:gd name="T14" fmla="*/ 112 w 185"/>
                <a:gd name="T15" fmla="*/ 171 h 173"/>
                <a:gd name="T16" fmla="*/ 93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7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3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5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5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8" name="Freeform 55">
              <a:extLst>
                <a:ext uri="{FF2B5EF4-FFF2-40B4-BE49-F238E27FC236}">
                  <a16:creationId xmlns:a16="http://schemas.microsoft.com/office/drawing/2014/main" id="{3C8770EE-7EB4-43C9-A3A0-2586F1779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746"/>
              <a:ext cx="93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70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70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70"/>
                  </a:lnTo>
                  <a:lnTo>
                    <a:pt x="184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59" name="Freeform 56">
              <a:extLst>
                <a:ext uri="{FF2B5EF4-FFF2-40B4-BE49-F238E27FC236}">
                  <a16:creationId xmlns:a16="http://schemas.microsoft.com/office/drawing/2014/main" id="{4A3B5A16-7F4A-4AB2-922C-53ADA0D6F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746"/>
              <a:ext cx="93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70 h 173"/>
                <a:gd name="T36" fmla="*/ 7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6 w 184"/>
                <a:gd name="T61" fmla="*/ 54 h 173"/>
                <a:gd name="T62" fmla="*/ 182 w 184"/>
                <a:gd name="T63" fmla="*/ 70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7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6" y="54"/>
                  </a:lnTo>
                  <a:lnTo>
                    <a:pt x="182" y="70"/>
                  </a:lnTo>
                  <a:lnTo>
                    <a:pt x="184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60" name="Freeform 57">
              <a:extLst>
                <a:ext uri="{FF2B5EF4-FFF2-40B4-BE49-F238E27FC236}">
                  <a16:creationId xmlns:a16="http://schemas.microsoft.com/office/drawing/2014/main" id="{6BA8C461-8A28-453F-9F6F-47CB993D1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2848"/>
              <a:ext cx="240" cy="72"/>
            </a:xfrm>
            <a:custGeom>
              <a:avLst/>
              <a:gdLst>
                <a:gd name="T0" fmla="*/ 4 w 480"/>
                <a:gd name="T1" fmla="*/ 83 h 142"/>
                <a:gd name="T2" fmla="*/ 8 w 480"/>
                <a:gd name="T3" fmla="*/ 85 h 142"/>
                <a:gd name="T4" fmla="*/ 12 w 480"/>
                <a:gd name="T5" fmla="*/ 88 h 142"/>
                <a:gd name="T6" fmla="*/ 17 w 480"/>
                <a:gd name="T7" fmla="*/ 90 h 142"/>
                <a:gd name="T8" fmla="*/ 21 w 480"/>
                <a:gd name="T9" fmla="*/ 92 h 142"/>
                <a:gd name="T10" fmla="*/ 25 w 480"/>
                <a:gd name="T11" fmla="*/ 96 h 142"/>
                <a:gd name="T12" fmla="*/ 31 w 480"/>
                <a:gd name="T13" fmla="*/ 98 h 142"/>
                <a:gd name="T14" fmla="*/ 35 w 480"/>
                <a:gd name="T15" fmla="*/ 100 h 142"/>
                <a:gd name="T16" fmla="*/ 41 w 480"/>
                <a:gd name="T17" fmla="*/ 104 h 142"/>
                <a:gd name="T18" fmla="*/ 46 w 480"/>
                <a:gd name="T19" fmla="*/ 106 h 142"/>
                <a:gd name="T20" fmla="*/ 52 w 480"/>
                <a:gd name="T21" fmla="*/ 109 h 142"/>
                <a:gd name="T22" fmla="*/ 58 w 480"/>
                <a:gd name="T23" fmla="*/ 111 h 142"/>
                <a:gd name="T24" fmla="*/ 64 w 480"/>
                <a:gd name="T25" fmla="*/ 113 h 142"/>
                <a:gd name="T26" fmla="*/ 67 w 480"/>
                <a:gd name="T27" fmla="*/ 115 h 142"/>
                <a:gd name="T28" fmla="*/ 73 w 480"/>
                <a:gd name="T29" fmla="*/ 119 h 142"/>
                <a:gd name="T30" fmla="*/ 79 w 480"/>
                <a:gd name="T31" fmla="*/ 121 h 142"/>
                <a:gd name="T32" fmla="*/ 85 w 480"/>
                <a:gd name="T33" fmla="*/ 121 h 142"/>
                <a:gd name="T34" fmla="*/ 90 w 480"/>
                <a:gd name="T35" fmla="*/ 123 h 142"/>
                <a:gd name="T36" fmla="*/ 96 w 480"/>
                <a:gd name="T37" fmla="*/ 125 h 142"/>
                <a:gd name="T38" fmla="*/ 102 w 480"/>
                <a:gd name="T39" fmla="*/ 127 h 142"/>
                <a:gd name="T40" fmla="*/ 108 w 480"/>
                <a:gd name="T41" fmla="*/ 129 h 142"/>
                <a:gd name="T42" fmla="*/ 115 w 480"/>
                <a:gd name="T43" fmla="*/ 131 h 142"/>
                <a:gd name="T44" fmla="*/ 123 w 480"/>
                <a:gd name="T45" fmla="*/ 133 h 142"/>
                <a:gd name="T46" fmla="*/ 133 w 480"/>
                <a:gd name="T47" fmla="*/ 134 h 142"/>
                <a:gd name="T48" fmla="*/ 144 w 480"/>
                <a:gd name="T49" fmla="*/ 136 h 142"/>
                <a:gd name="T50" fmla="*/ 158 w 480"/>
                <a:gd name="T51" fmla="*/ 138 h 142"/>
                <a:gd name="T52" fmla="*/ 179 w 480"/>
                <a:gd name="T53" fmla="*/ 140 h 142"/>
                <a:gd name="T54" fmla="*/ 242 w 480"/>
                <a:gd name="T55" fmla="*/ 138 h 142"/>
                <a:gd name="T56" fmla="*/ 267 w 480"/>
                <a:gd name="T57" fmla="*/ 134 h 142"/>
                <a:gd name="T58" fmla="*/ 286 w 480"/>
                <a:gd name="T59" fmla="*/ 131 h 142"/>
                <a:gd name="T60" fmla="*/ 302 w 480"/>
                <a:gd name="T61" fmla="*/ 125 h 142"/>
                <a:gd name="T62" fmla="*/ 315 w 480"/>
                <a:gd name="T63" fmla="*/ 121 h 142"/>
                <a:gd name="T64" fmla="*/ 327 w 480"/>
                <a:gd name="T65" fmla="*/ 117 h 142"/>
                <a:gd name="T66" fmla="*/ 336 w 480"/>
                <a:gd name="T67" fmla="*/ 113 h 142"/>
                <a:gd name="T68" fmla="*/ 346 w 480"/>
                <a:gd name="T69" fmla="*/ 108 h 142"/>
                <a:gd name="T70" fmla="*/ 356 w 480"/>
                <a:gd name="T71" fmla="*/ 104 h 142"/>
                <a:gd name="T72" fmla="*/ 363 w 480"/>
                <a:gd name="T73" fmla="*/ 100 h 142"/>
                <a:gd name="T74" fmla="*/ 371 w 480"/>
                <a:gd name="T75" fmla="*/ 96 h 142"/>
                <a:gd name="T76" fmla="*/ 379 w 480"/>
                <a:gd name="T77" fmla="*/ 90 h 142"/>
                <a:gd name="T78" fmla="*/ 386 w 480"/>
                <a:gd name="T79" fmla="*/ 86 h 142"/>
                <a:gd name="T80" fmla="*/ 392 w 480"/>
                <a:gd name="T81" fmla="*/ 83 h 142"/>
                <a:gd name="T82" fmla="*/ 398 w 480"/>
                <a:gd name="T83" fmla="*/ 79 h 142"/>
                <a:gd name="T84" fmla="*/ 405 w 480"/>
                <a:gd name="T85" fmla="*/ 73 h 142"/>
                <a:gd name="T86" fmla="*/ 411 w 480"/>
                <a:gd name="T87" fmla="*/ 69 h 142"/>
                <a:gd name="T88" fmla="*/ 417 w 480"/>
                <a:gd name="T89" fmla="*/ 65 h 142"/>
                <a:gd name="T90" fmla="*/ 421 w 480"/>
                <a:gd name="T91" fmla="*/ 61 h 142"/>
                <a:gd name="T92" fmla="*/ 427 w 480"/>
                <a:gd name="T93" fmla="*/ 56 h 142"/>
                <a:gd name="T94" fmla="*/ 432 w 480"/>
                <a:gd name="T95" fmla="*/ 52 h 142"/>
                <a:gd name="T96" fmla="*/ 436 w 480"/>
                <a:gd name="T97" fmla="*/ 48 h 142"/>
                <a:gd name="T98" fmla="*/ 442 w 480"/>
                <a:gd name="T99" fmla="*/ 42 h 142"/>
                <a:gd name="T100" fmla="*/ 448 w 480"/>
                <a:gd name="T101" fmla="*/ 38 h 142"/>
                <a:gd name="T102" fmla="*/ 452 w 480"/>
                <a:gd name="T103" fmla="*/ 33 h 142"/>
                <a:gd name="T104" fmla="*/ 457 w 480"/>
                <a:gd name="T105" fmla="*/ 27 h 142"/>
                <a:gd name="T106" fmla="*/ 461 w 480"/>
                <a:gd name="T107" fmla="*/ 21 h 142"/>
                <a:gd name="T108" fmla="*/ 465 w 480"/>
                <a:gd name="T109" fmla="*/ 17 h 142"/>
                <a:gd name="T110" fmla="*/ 471 w 480"/>
                <a:gd name="T111" fmla="*/ 12 h 142"/>
                <a:gd name="T112" fmla="*/ 475 w 480"/>
                <a:gd name="T113" fmla="*/ 8 h 142"/>
                <a:gd name="T114" fmla="*/ 478 w 480"/>
                <a:gd name="T115" fmla="*/ 2 h 1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80"/>
                <a:gd name="T175" fmla="*/ 0 h 142"/>
                <a:gd name="T176" fmla="*/ 480 w 480"/>
                <a:gd name="T177" fmla="*/ 142 h 1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80" h="142">
                  <a:moveTo>
                    <a:pt x="0" y="81"/>
                  </a:moveTo>
                  <a:lnTo>
                    <a:pt x="2" y="81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10" y="86"/>
                  </a:lnTo>
                  <a:lnTo>
                    <a:pt x="12" y="86"/>
                  </a:lnTo>
                  <a:lnTo>
                    <a:pt x="12" y="88"/>
                  </a:lnTo>
                  <a:lnTo>
                    <a:pt x="14" y="88"/>
                  </a:lnTo>
                  <a:lnTo>
                    <a:pt x="16" y="90"/>
                  </a:lnTo>
                  <a:lnTo>
                    <a:pt x="17" y="90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21" y="92"/>
                  </a:lnTo>
                  <a:lnTo>
                    <a:pt x="21" y="94"/>
                  </a:lnTo>
                  <a:lnTo>
                    <a:pt x="23" y="94"/>
                  </a:lnTo>
                  <a:lnTo>
                    <a:pt x="25" y="96"/>
                  </a:lnTo>
                  <a:lnTo>
                    <a:pt x="27" y="96"/>
                  </a:lnTo>
                  <a:lnTo>
                    <a:pt x="29" y="98"/>
                  </a:lnTo>
                  <a:lnTo>
                    <a:pt x="31" y="98"/>
                  </a:lnTo>
                  <a:lnTo>
                    <a:pt x="31" y="100"/>
                  </a:lnTo>
                  <a:lnTo>
                    <a:pt x="33" y="100"/>
                  </a:lnTo>
                  <a:lnTo>
                    <a:pt x="35" y="100"/>
                  </a:lnTo>
                  <a:lnTo>
                    <a:pt x="37" y="102"/>
                  </a:lnTo>
                  <a:lnTo>
                    <a:pt x="39" y="102"/>
                  </a:lnTo>
                  <a:lnTo>
                    <a:pt x="41" y="104"/>
                  </a:lnTo>
                  <a:lnTo>
                    <a:pt x="42" y="104"/>
                  </a:lnTo>
                  <a:lnTo>
                    <a:pt x="44" y="106"/>
                  </a:lnTo>
                  <a:lnTo>
                    <a:pt x="46" y="106"/>
                  </a:lnTo>
                  <a:lnTo>
                    <a:pt x="48" y="108"/>
                  </a:lnTo>
                  <a:lnTo>
                    <a:pt x="50" y="108"/>
                  </a:lnTo>
                  <a:lnTo>
                    <a:pt x="52" y="109"/>
                  </a:lnTo>
                  <a:lnTo>
                    <a:pt x="54" y="109"/>
                  </a:lnTo>
                  <a:lnTo>
                    <a:pt x="56" y="111"/>
                  </a:lnTo>
                  <a:lnTo>
                    <a:pt x="58" y="111"/>
                  </a:lnTo>
                  <a:lnTo>
                    <a:pt x="60" y="113"/>
                  </a:lnTo>
                  <a:lnTo>
                    <a:pt x="62" y="113"/>
                  </a:lnTo>
                  <a:lnTo>
                    <a:pt x="64" y="113"/>
                  </a:lnTo>
                  <a:lnTo>
                    <a:pt x="64" y="115"/>
                  </a:lnTo>
                  <a:lnTo>
                    <a:pt x="66" y="115"/>
                  </a:lnTo>
                  <a:lnTo>
                    <a:pt x="67" y="115"/>
                  </a:lnTo>
                  <a:lnTo>
                    <a:pt x="69" y="117"/>
                  </a:lnTo>
                  <a:lnTo>
                    <a:pt x="71" y="117"/>
                  </a:lnTo>
                  <a:lnTo>
                    <a:pt x="73" y="119"/>
                  </a:lnTo>
                  <a:lnTo>
                    <a:pt x="75" y="119"/>
                  </a:lnTo>
                  <a:lnTo>
                    <a:pt x="77" y="119"/>
                  </a:lnTo>
                  <a:lnTo>
                    <a:pt x="79" y="121"/>
                  </a:lnTo>
                  <a:lnTo>
                    <a:pt x="81" y="121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7" y="123"/>
                  </a:lnTo>
                  <a:lnTo>
                    <a:pt x="89" y="123"/>
                  </a:lnTo>
                  <a:lnTo>
                    <a:pt x="90" y="123"/>
                  </a:lnTo>
                  <a:lnTo>
                    <a:pt x="92" y="125"/>
                  </a:lnTo>
                  <a:lnTo>
                    <a:pt x="94" y="125"/>
                  </a:lnTo>
                  <a:lnTo>
                    <a:pt x="96" y="125"/>
                  </a:lnTo>
                  <a:lnTo>
                    <a:pt x="98" y="127"/>
                  </a:lnTo>
                  <a:lnTo>
                    <a:pt x="100" y="127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6" y="129"/>
                  </a:lnTo>
                  <a:lnTo>
                    <a:pt x="108" y="129"/>
                  </a:lnTo>
                  <a:lnTo>
                    <a:pt x="112" y="131"/>
                  </a:lnTo>
                  <a:lnTo>
                    <a:pt x="114" y="131"/>
                  </a:lnTo>
                  <a:lnTo>
                    <a:pt x="115" y="131"/>
                  </a:lnTo>
                  <a:lnTo>
                    <a:pt x="119" y="133"/>
                  </a:lnTo>
                  <a:lnTo>
                    <a:pt x="121" y="133"/>
                  </a:lnTo>
                  <a:lnTo>
                    <a:pt x="123" y="133"/>
                  </a:lnTo>
                  <a:lnTo>
                    <a:pt x="127" y="134"/>
                  </a:lnTo>
                  <a:lnTo>
                    <a:pt x="131" y="134"/>
                  </a:lnTo>
                  <a:lnTo>
                    <a:pt x="133" y="134"/>
                  </a:lnTo>
                  <a:lnTo>
                    <a:pt x="137" y="136"/>
                  </a:lnTo>
                  <a:lnTo>
                    <a:pt x="140" y="136"/>
                  </a:lnTo>
                  <a:lnTo>
                    <a:pt x="144" y="136"/>
                  </a:lnTo>
                  <a:lnTo>
                    <a:pt x="148" y="138"/>
                  </a:lnTo>
                  <a:lnTo>
                    <a:pt x="152" y="138"/>
                  </a:lnTo>
                  <a:lnTo>
                    <a:pt x="158" y="138"/>
                  </a:lnTo>
                  <a:lnTo>
                    <a:pt x="163" y="140"/>
                  </a:lnTo>
                  <a:lnTo>
                    <a:pt x="169" y="140"/>
                  </a:lnTo>
                  <a:lnTo>
                    <a:pt x="179" y="140"/>
                  </a:lnTo>
                  <a:lnTo>
                    <a:pt x="198" y="142"/>
                  </a:lnTo>
                  <a:lnTo>
                    <a:pt x="229" y="140"/>
                  </a:lnTo>
                  <a:lnTo>
                    <a:pt x="242" y="138"/>
                  </a:lnTo>
                  <a:lnTo>
                    <a:pt x="252" y="136"/>
                  </a:lnTo>
                  <a:lnTo>
                    <a:pt x="261" y="136"/>
                  </a:lnTo>
                  <a:lnTo>
                    <a:pt x="267" y="134"/>
                  </a:lnTo>
                  <a:lnTo>
                    <a:pt x="275" y="133"/>
                  </a:lnTo>
                  <a:lnTo>
                    <a:pt x="281" y="131"/>
                  </a:lnTo>
                  <a:lnTo>
                    <a:pt x="286" y="131"/>
                  </a:lnTo>
                  <a:lnTo>
                    <a:pt x="292" y="129"/>
                  </a:lnTo>
                  <a:lnTo>
                    <a:pt x="296" y="127"/>
                  </a:lnTo>
                  <a:lnTo>
                    <a:pt x="302" y="125"/>
                  </a:lnTo>
                  <a:lnTo>
                    <a:pt x="306" y="125"/>
                  </a:lnTo>
                  <a:lnTo>
                    <a:pt x="311" y="123"/>
                  </a:lnTo>
                  <a:lnTo>
                    <a:pt x="315" y="121"/>
                  </a:lnTo>
                  <a:lnTo>
                    <a:pt x="319" y="119"/>
                  </a:lnTo>
                  <a:lnTo>
                    <a:pt x="323" y="119"/>
                  </a:lnTo>
                  <a:lnTo>
                    <a:pt x="327" y="117"/>
                  </a:lnTo>
                  <a:lnTo>
                    <a:pt x="331" y="115"/>
                  </a:lnTo>
                  <a:lnTo>
                    <a:pt x="333" y="113"/>
                  </a:lnTo>
                  <a:lnTo>
                    <a:pt x="336" y="113"/>
                  </a:lnTo>
                  <a:lnTo>
                    <a:pt x="340" y="111"/>
                  </a:lnTo>
                  <a:lnTo>
                    <a:pt x="344" y="109"/>
                  </a:lnTo>
                  <a:lnTo>
                    <a:pt x="346" y="108"/>
                  </a:lnTo>
                  <a:lnTo>
                    <a:pt x="350" y="108"/>
                  </a:lnTo>
                  <a:lnTo>
                    <a:pt x="352" y="106"/>
                  </a:lnTo>
                  <a:lnTo>
                    <a:pt x="356" y="104"/>
                  </a:lnTo>
                  <a:lnTo>
                    <a:pt x="357" y="102"/>
                  </a:lnTo>
                  <a:lnTo>
                    <a:pt x="361" y="102"/>
                  </a:lnTo>
                  <a:lnTo>
                    <a:pt x="363" y="100"/>
                  </a:lnTo>
                  <a:lnTo>
                    <a:pt x="367" y="98"/>
                  </a:lnTo>
                  <a:lnTo>
                    <a:pt x="369" y="96"/>
                  </a:lnTo>
                  <a:lnTo>
                    <a:pt x="371" y="96"/>
                  </a:lnTo>
                  <a:lnTo>
                    <a:pt x="375" y="94"/>
                  </a:lnTo>
                  <a:lnTo>
                    <a:pt x="377" y="92"/>
                  </a:lnTo>
                  <a:lnTo>
                    <a:pt x="379" y="90"/>
                  </a:lnTo>
                  <a:lnTo>
                    <a:pt x="381" y="90"/>
                  </a:lnTo>
                  <a:lnTo>
                    <a:pt x="384" y="88"/>
                  </a:lnTo>
                  <a:lnTo>
                    <a:pt x="386" y="86"/>
                  </a:lnTo>
                  <a:lnTo>
                    <a:pt x="388" y="85"/>
                  </a:lnTo>
                  <a:lnTo>
                    <a:pt x="390" y="85"/>
                  </a:lnTo>
                  <a:lnTo>
                    <a:pt x="392" y="83"/>
                  </a:lnTo>
                  <a:lnTo>
                    <a:pt x="394" y="81"/>
                  </a:lnTo>
                  <a:lnTo>
                    <a:pt x="396" y="79"/>
                  </a:lnTo>
                  <a:lnTo>
                    <a:pt x="398" y="79"/>
                  </a:lnTo>
                  <a:lnTo>
                    <a:pt x="402" y="77"/>
                  </a:lnTo>
                  <a:lnTo>
                    <a:pt x="404" y="75"/>
                  </a:lnTo>
                  <a:lnTo>
                    <a:pt x="405" y="73"/>
                  </a:lnTo>
                  <a:lnTo>
                    <a:pt x="407" y="73"/>
                  </a:lnTo>
                  <a:lnTo>
                    <a:pt x="409" y="71"/>
                  </a:lnTo>
                  <a:lnTo>
                    <a:pt x="411" y="69"/>
                  </a:lnTo>
                  <a:lnTo>
                    <a:pt x="413" y="67"/>
                  </a:lnTo>
                  <a:lnTo>
                    <a:pt x="415" y="67"/>
                  </a:lnTo>
                  <a:lnTo>
                    <a:pt x="417" y="65"/>
                  </a:lnTo>
                  <a:lnTo>
                    <a:pt x="417" y="63"/>
                  </a:lnTo>
                  <a:lnTo>
                    <a:pt x="419" y="61"/>
                  </a:lnTo>
                  <a:lnTo>
                    <a:pt x="421" y="61"/>
                  </a:lnTo>
                  <a:lnTo>
                    <a:pt x="423" y="60"/>
                  </a:lnTo>
                  <a:lnTo>
                    <a:pt x="425" y="58"/>
                  </a:lnTo>
                  <a:lnTo>
                    <a:pt x="427" y="56"/>
                  </a:lnTo>
                  <a:lnTo>
                    <a:pt x="429" y="56"/>
                  </a:lnTo>
                  <a:lnTo>
                    <a:pt x="430" y="54"/>
                  </a:lnTo>
                  <a:lnTo>
                    <a:pt x="432" y="52"/>
                  </a:lnTo>
                  <a:lnTo>
                    <a:pt x="432" y="50"/>
                  </a:lnTo>
                  <a:lnTo>
                    <a:pt x="434" y="50"/>
                  </a:lnTo>
                  <a:lnTo>
                    <a:pt x="436" y="48"/>
                  </a:lnTo>
                  <a:lnTo>
                    <a:pt x="438" y="46"/>
                  </a:lnTo>
                  <a:lnTo>
                    <a:pt x="440" y="44"/>
                  </a:lnTo>
                  <a:lnTo>
                    <a:pt x="442" y="42"/>
                  </a:lnTo>
                  <a:lnTo>
                    <a:pt x="444" y="40"/>
                  </a:lnTo>
                  <a:lnTo>
                    <a:pt x="446" y="38"/>
                  </a:lnTo>
                  <a:lnTo>
                    <a:pt x="448" y="38"/>
                  </a:lnTo>
                  <a:lnTo>
                    <a:pt x="448" y="36"/>
                  </a:lnTo>
                  <a:lnTo>
                    <a:pt x="450" y="35"/>
                  </a:lnTo>
                  <a:lnTo>
                    <a:pt x="452" y="33"/>
                  </a:lnTo>
                  <a:lnTo>
                    <a:pt x="454" y="31"/>
                  </a:lnTo>
                  <a:lnTo>
                    <a:pt x="455" y="29"/>
                  </a:lnTo>
                  <a:lnTo>
                    <a:pt x="457" y="27"/>
                  </a:lnTo>
                  <a:lnTo>
                    <a:pt x="459" y="25"/>
                  </a:lnTo>
                  <a:lnTo>
                    <a:pt x="461" y="23"/>
                  </a:lnTo>
                  <a:lnTo>
                    <a:pt x="461" y="21"/>
                  </a:lnTo>
                  <a:lnTo>
                    <a:pt x="463" y="21"/>
                  </a:lnTo>
                  <a:lnTo>
                    <a:pt x="465" y="19"/>
                  </a:lnTo>
                  <a:lnTo>
                    <a:pt x="465" y="17"/>
                  </a:lnTo>
                  <a:lnTo>
                    <a:pt x="467" y="15"/>
                  </a:lnTo>
                  <a:lnTo>
                    <a:pt x="469" y="13"/>
                  </a:lnTo>
                  <a:lnTo>
                    <a:pt x="471" y="12"/>
                  </a:lnTo>
                  <a:lnTo>
                    <a:pt x="471" y="10"/>
                  </a:lnTo>
                  <a:lnTo>
                    <a:pt x="473" y="10"/>
                  </a:lnTo>
                  <a:lnTo>
                    <a:pt x="475" y="8"/>
                  </a:lnTo>
                  <a:lnTo>
                    <a:pt x="475" y="6"/>
                  </a:lnTo>
                  <a:lnTo>
                    <a:pt x="477" y="4"/>
                  </a:lnTo>
                  <a:lnTo>
                    <a:pt x="478" y="2"/>
                  </a:lnTo>
                  <a:lnTo>
                    <a:pt x="478" y="0"/>
                  </a:lnTo>
                  <a:lnTo>
                    <a:pt x="48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61" name="Freeform 58">
              <a:extLst>
                <a:ext uri="{FF2B5EF4-FFF2-40B4-BE49-F238E27FC236}">
                  <a16:creationId xmlns:a16="http://schemas.microsoft.com/office/drawing/2014/main" id="{D8B70621-4843-428E-9410-0B8D6E651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3" y="2849"/>
              <a:ext cx="79" cy="76"/>
            </a:xfrm>
            <a:custGeom>
              <a:avLst/>
              <a:gdLst>
                <a:gd name="T0" fmla="*/ 0 w 157"/>
                <a:gd name="T1" fmla="*/ 0 h 152"/>
                <a:gd name="T2" fmla="*/ 157 w 157"/>
                <a:gd name="T3" fmla="*/ 67 h 152"/>
                <a:gd name="T4" fmla="*/ 78 w 157"/>
                <a:gd name="T5" fmla="*/ 152 h 152"/>
                <a:gd name="T6" fmla="*/ 0 w 157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52"/>
                <a:gd name="T14" fmla="*/ 157 w 157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52">
                  <a:moveTo>
                    <a:pt x="0" y="0"/>
                  </a:moveTo>
                  <a:lnTo>
                    <a:pt x="157" y="67"/>
                  </a:lnTo>
                  <a:lnTo>
                    <a:pt x="78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62" name="Freeform 59">
              <a:extLst>
                <a:ext uri="{FF2B5EF4-FFF2-40B4-BE49-F238E27FC236}">
                  <a16:creationId xmlns:a16="http://schemas.microsoft.com/office/drawing/2014/main" id="{749F4223-7D7E-4AF0-ACE4-91FCC57D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3" y="2849"/>
              <a:ext cx="79" cy="76"/>
            </a:xfrm>
            <a:custGeom>
              <a:avLst/>
              <a:gdLst>
                <a:gd name="T0" fmla="*/ 0 w 157"/>
                <a:gd name="T1" fmla="*/ 0 h 152"/>
                <a:gd name="T2" fmla="*/ 157 w 157"/>
                <a:gd name="T3" fmla="*/ 67 h 152"/>
                <a:gd name="T4" fmla="*/ 78 w 157"/>
                <a:gd name="T5" fmla="*/ 152 h 152"/>
                <a:gd name="T6" fmla="*/ 0 w 157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52"/>
                <a:gd name="T14" fmla="*/ 157 w 157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52">
                  <a:moveTo>
                    <a:pt x="0" y="0"/>
                  </a:moveTo>
                  <a:lnTo>
                    <a:pt x="157" y="67"/>
                  </a:lnTo>
                  <a:lnTo>
                    <a:pt x="78" y="1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63" name="Rectangle 82">
              <a:extLst>
                <a:ext uri="{FF2B5EF4-FFF2-40B4-BE49-F238E27FC236}">
                  <a16:creationId xmlns:a16="http://schemas.microsoft.com/office/drawing/2014/main" id="{5DF83151-8DEF-47D8-B61B-104E30278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2726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64" name="Rectangle 83">
              <a:extLst>
                <a:ext uri="{FF2B5EF4-FFF2-40B4-BE49-F238E27FC236}">
                  <a16:creationId xmlns:a16="http://schemas.microsoft.com/office/drawing/2014/main" id="{3ECE4256-A715-48BA-B97E-E44CB2FA9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2726"/>
              <a:ext cx="8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=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65" name="Rectangle 84">
              <a:extLst>
                <a:ext uri="{FF2B5EF4-FFF2-40B4-BE49-F238E27FC236}">
                  <a16:creationId xmlns:a16="http://schemas.microsoft.com/office/drawing/2014/main" id="{691CFB68-44BA-40C9-958E-85AE80306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9" y="2726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66" name="Rectangle 85">
              <a:extLst>
                <a:ext uri="{FF2B5EF4-FFF2-40B4-BE49-F238E27FC236}">
                  <a16:creationId xmlns:a16="http://schemas.microsoft.com/office/drawing/2014/main" id="{896ADAEF-F705-46D1-80F9-E2C4EAEE7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" y="2785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900">
                  <a:solidFill>
                    <a:srgbClr val="000000"/>
                  </a:solidFill>
                  <a:latin typeface="Times New Roman" panose="02020603050405020304" pitchFamily="18" charset="0"/>
                </a:rPr>
                <a:t>4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67" name="Rectangle 98">
              <a:extLst>
                <a:ext uri="{FF2B5EF4-FFF2-40B4-BE49-F238E27FC236}">
                  <a16:creationId xmlns:a16="http://schemas.microsoft.com/office/drawing/2014/main" id="{7B4C1218-111C-415F-BEF3-9B23CA269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2720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68" name="Rectangle 102">
              <a:extLst>
                <a:ext uri="{FF2B5EF4-FFF2-40B4-BE49-F238E27FC236}">
                  <a16:creationId xmlns:a16="http://schemas.microsoft.com/office/drawing/2014/main" id="{53E43073-E3C4-4378-A645-73EADAF32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2722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69" name="Rectangle 105">
              <a:extLst>
                <a:ext uri="{FF2B5EF4-FFF2-40B4-BE49-F238E27FC236}">
                  <a16:creationId xmlns:a16="http://schemas.microsoft.com/office/drawing/2014/main" id="{FD6EE2FB-ADCD-4E9A-B845-5BEA8759A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" y="2729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70" name="Rectangle 107">
              <a:extLst>
                <a:ext uri="{FF2B5EF4-FFF2-40B4-BE49-F238E27FC236}">
                  <a16:creationId xmlns:a16="http://schemas.microsoft.com/office/drawing/2014/main" id="{0DA194FF-1D0B-4073-9D87-B4B44CE3F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8" y="274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4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grpSp>
        <p:nvGrpSpPr>
          <p:cNvPr id="7" name="Group 114">
            <a:extLst>
              <a:ext uri="{FF2B5EF4-FFF2-40B4-BE49-F238E27FC236}">
                <a16:creationId xmlns:a16="http://schemas.microsoft.com/office/drawing/2014/main" id="{BEF0B8CC-F1EA-41FD-8293-FE0676CD30E9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4878388"/>
            <a:ext cx="2616200" cy="247650"/>
            <a:chOff x="2071" y="3073"/>
            <a:chExt cx="1648" cy="156"/>
          </a:xfrm>
        </p:grpSpPr>
        <p:sp>
          <p:nvSpPr>
            <p:cNvPr id="9232" name="Freeform 60">
              <a:extLst>
                <a:ext uri="{FF2B5EF4-FFF2-40B4-BE49-F238E27FC236}">
                  <a16:creationId xmlns:a16="http://schemas.microsoft.com/office/drawing/2014/main" id="{BCEF4FD6-E708-42F4-A7F5-7B724313E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3080"/>
              <a:ext cx="92" cy="86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6"/>
                  </a:lnTo>
                  <a:close/>
                </a:path>
              </a:pathLst>
            </a:cu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3" name="Freeform 61">
              <a:extLst>
                <a:ext uri="{FF2B5EF4-FFF2-40B4-BE49-F238E27FC236}">
                  <a16:creationId xmlns:a16="http://schemas.microsoft.com/office/drawing/2014/main" id="{F636DC43-E067-4547-8250-7FF967ABC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3080"/>
              <a:ext cx="92" cy="86"/>
            </a:xfrm>
            <a:custGeom>
              <a:avLst/>
              <a:gdLst>
                <a:gd name="T0" fmla="*/ 184 w 184"/>
                <a:gd name="T1" fmla="*/ 86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4 h 173"/>
                <a:gd name="T8" fmla="*/ 157 w 184"/>
                <a:gd name="T9" fmla="*/ 148 h 173"/>
                <a:gd name="T10" fmla="*/ 144 w 184"/>
                <a:gd name="T11" fmla="*/ 157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7 h 173"/>
                <a:gd name="T24" fmla="*/ 27 w 184"/>
                <a:gd name="T25" fmla="*/ 148 h 173"/>
                <a:gd name="T26" fmla="*/ 15 w 184"/>
                <a:gd name="T27" fmla="*/ 134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6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6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4"/>
                  </a:lnTo>
                  <a:lnTo>
                    <a:pt x="157" y="148"/>
                  </a:lnTo>
                  <a:lnTo>
                    <a:pt x="144" y="157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7"/>
                  </a:lnTo>
                  <a:lnTo>
                    <a:pt x="27" y="148"/>
                  </a:lnTo>
                  <a:lnTo>
                    <a:pt x="15" y="134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4" name="Freeform 62">
              <a:extLst>
                <a:ext uri="{FF2B5EF4-FFF2-40B4-BE49-F238E27FC236}">
                  <a16:creationId xmlns:a16="http://schemas.microsoft.com/office/drawing/2014/main" id="{869B20BF-05A9-4B1E-A3C3-6E55FBBFF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3086"/>
              <a:ext cx="92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7 w 184"/>
                <a:gd name="T5" fmla="*/ 122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9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8 w 184"/>
                <a:gd name="T29" fmla="*/ 122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70 h 173"/>
                <a:gd name="T36" fmla="*/ 8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7 w 184"/>
                <a:gd name="T61" fmla="*/ 54 h 173"/>
                <a:gd name="T62" fmla="*/ 182 w 184"/>
                <a:gd name="T63" fmla="*/ 70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7" y="122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9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8" y="122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2" y="70"/>
                  </a:lnTo>
                  <a:lnTo>
                    <a:pt x="184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5" name="Freeform 63">
              <a:extLst>
                <a:ext uri="{FF2B5EF4-FFF2-40B4-BE49-F238E27FC236}">
                  <a16:creationId xmlns:a16="http://schemas.microsoft.com/office/drawing/2014/main" id="{610E2BA0-DAB7-4B09-86C5-2EC652240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3086"/>
              <a:ext cx="92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7 w 184"/>
                <a:gd name="T5" fmla="*/ 122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9 w 184"/>
                <a:gd name="T13" fmla="*/ 166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6 w 184"/>
                <a:gd name="T21" fmla="*/ 166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8 w 184"/>
                <a:gd name="T29" fmla="*/ 122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70 h 173"/>
                <a:gd name="T36" fmla="*/ 8 w 184"/>
                <a:gd name="T37" fmla="*/ 54 h 173"/>
                <a:gd name="T38" fmla="*/ 15 w 184"/>
                <a:gd name="T39" fmla="*/ 39 h 173"/>
                <a:gd name="T40" fmla="*/ 27 w 184"/>
                <a:gd name="T41" fmla="*/ 25 h 173"/>
                <a:gd name="T42" fmla="*/ 40 w 184"/>
                <a:gd name="T43" fmla="*/ 16 h 173"/>
                <a:gd name="T44" fmla="*/ 56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9 w 184"/>
                <a:gd name="T53" fmla="*/ 8 h 173"/>
                <a:gd name="T54" fmla="*/ 144 w 184"/>
                <a:gd name="T55" fmla="*/ 16 h 173"/>
                <a:gd name="T56" fmla="*/ 157 w 184"/>
                <a:gd name="T57" fmla="*/ 25 h 173"/>
                <a:gd name="T58" fmla="*/ 169 w 184"/>
                <a:gd name="T59" fmla="*/ 39 h 173"/>
                <a:gd name="T60" fmla="*/ 177 w 184"/>
                <a:gd name="T61" fmla="*/ 54 h 173"/>
                <a:gd name="T62" fmla="*/ 182 w 184"/>
                <a:gd name="T63" fmla="*/ 70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7" y="122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9" y="166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6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8" y="122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5" y="39"/>
                  </a:lnTo>
                  <a:lnTo>
                    <a:pt x="27" y="25"/>
                  </a:lnTo>
                  <a:lnTo>
                    <a:pt x="40" y="16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9" y="8"/>
                  </a:lnTo>
                  <a:lnTo>
                    <a:pt x="144" y="16"/>
                  </a:lnTo>
                  <a:lnTo>
                    <a:pt x="157" y="25"/>
                  </a:lnTo>
                  <a:lnTo>
                    <a:pt x="169" y="39"/>
                  </a:lnTo>
                  <a:lnTo>
                    <a:pt x="177" y="54"/>
                  </a:lnTo>
                  <a:lnTo>
                    <a:pt x="182" y="70"/>
                  </a:lnTo>
                  <a:lnTo>
                    <a:pt x="184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6" name="Freeform 64">
              <a:extLst>
                <a:ext uri="{FF2B5EF4-FFF2-40B4-BE49-F238E27FC236}">
                  <a16:creationId xmlns:a16="http://schemas.microsoft.com/office/drawing/2014/main" id="{742E1057-BDCF-405C-A5B7-1D65D87E6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3092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7" name="Freeform 65">
              <a:extLst>
                <a:ext uri="{FF2B5EF4-FFF2-40B4-BE49-F238E27FC236}">
                  <a16:creationId xmlns:a16="http://schemas.microsoft.com/office/drawing/2014/main" id="{EE4A7E80-D785-49BA-A0FB-8F4E83A09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3092"/>
              <a:ext cx="92" cy="86"/>
            </a:xfrm>
            <a:custGeom>
              <a:avLst/>
              <a:gdLst>
                <a:gd name="T0" fmla="*/ 185 w 185"/>
                <a:gd name="T1" fmla="*/ 86 h 173"/>
                <a:gd name="T2" fmla="*/ 183 w 185"/>
                <a:gd name="T3" fmla="*/ 104 h 173"/>
                <a:gd name="T4" fmla="*/ 177 w 185"/>
                <a:gd name="T5" fmla="*/ 121 h 173"/>
                <a:gd name="T6" fmla="*/ 169 w 185"/>
                <a:gd name="T7" fmla="*/ 134 h 173"/>
                <a:gd name="T8" fmla="*/ 158 w 185"/>
                <a:gd name="T9" fmla="*/ 148 h 173"/>
                <a:gd name="T10" fmla="*/ 144 w 185"/>
                <a:gd name="T11" fmla="*/ 158 h 173"/>
                <a:gd name="T12" fmla="*/ 129 w 185"/>
                <a:gd name="T13" fmla="*/ 165 h 173"/>
                <a:gd name="T14" fmla="*/ 112 w 185"/>
                <a:gd name="T15" fmla="*/ 171 h 173"/>
                <a:gd name="T16" fmla="*/ 92 w 185"/>
                <a:gd name="T17" fmla="*/ 173 h 173"/>
                <a:gd name="T18" fmla="*/ 73 w 185"/>
                <a:gd name="T19" fmla="*/ 171 h 173"/>
                <a:gd name="T20" fmla="*/ 56 w 185"/>
                <a:gd name="T21" fmla="*/ 165 h 173"/>
                <a:gd name="T22" fmla="*/ 41 w 185"/>
                <a:gd name="T23" fmla="*/ 158 h 173"/>
                <a:gd name="T24" fmla="*/ 27 w 185"/>
                <a:gd name="T25" fmla="*/ 148 h 173"/>
                <a:gd name="T26" fmla="*/ 16 w 185"/>
                <a:gd name="T27" fmla="*/ 134 h 173"/>
                <a:gd name="T28" fmla="*/ 8 w 185"/>
                <a:gd name="T29" fmla="*/ 121 h 173"/>
                <a:gd name="T30" fmla="*/ 2 w 185"/>
                <a:gd name="T31" fmla="*/ 104 h 173"/>
                <a:gd name="T32" fmla="*/ 0 w 185"/>
                <a:gd name="T33" fmla="*/ 86 h 173"/>
                <a:gd name="T34" fmla="*/ 2 w 185"/>
                <a:gd name="T35" fmla="*/ 69 h 173"/>
                <a:gd name="T36" fmla="*/ 8 w 185"/>
                <a:gd name="T37" fmla="*/ 54 h 173"/>
                <a:gd name="T38" fmla="*/ 16 w 185"/>
                <a:gd name="T39" fmla="*/ 38 h 173"/>
                <a:gd name="T40" fmla="*/ 27 w 185"/>
                <a:gd name="T41" fmla="*/ 25 h 173"/>
                <a:gd name="T42" fmla="*/ 41 w 185"/>
                <a:gd name="T43" fmla="*/ 15 h 173"/>
                <a:gd name="T44" fmla="*/ 56 w 185"/>
                <a:gd name="T45" fmla="*/ 8 h 173"/>
                <a:gd name="T46" fmla="*/ 73 w 185"/>
                <a:gd name="T47" fmla="*/ 2 h 173"/>
                <a:gd name="T48" fmla="*/ 92 w 185"/>
                <a:gd name="T49" fmla="*/ 0 h 173"/>
                <a:gd name="T50" fmla="*/ 112 w 185"/>
                <a:gd name="T51" fmla="*/ 2 h 173"/>
                <a:gd name="T52" fmla="*/ 129 w 185"/>
                <a:gd name="T53" fmla="*/ 8 h 173"/>
                <a:gd name="T54" fmla="*/ 144 w 185"/>
                <a:gd name="T55" fmla="*/ 15 h 173"/>
                <a:gd name="T56" fmla="*/ 158 w 185"/>
                <a:gd name="T57" fmla="*/ 25 h 173"/>
                <a:gd name="T58" fmla="*/ 169 w 185"/>
                <a:gd name="T59" fmla="*/ 38 h 173"/>
                <a:gd name="T60" fmla="*/ 177 w 185"/>
                <a:gd name="T61" fmla="*/ 54 h 173"/>
                <a:gd name="T62" fmla="*/ 183 w 185"/>
                <a:gd name="T63" fmla="*/ 69 h 173"/>
                <a:gd name="T64" fmla="*/ 185 w 185"/>
                <a:gd name="T65" fmla="*/ 86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3"/>
                <a:gd name="T101" fmla="*/ 185 w 185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3">
                  <a:moveTo>
                    <a:pt x="185" y="86"/>
                  </a:moveTo>
                  <a:lnTo>
                    <a:pt x="183" y="104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8"/>
                  </a:lnTo>
                  <a:lnTo>
                    <a:pt x="144" y="158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8"/>
                  </a:lnTo>
                  <a:lnTo>
                    <a:pt x="27" y="148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4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4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9" y="8"/>
                  </a:lnTo>
                  <a:lnTo>
                    <a:pt x="144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4"/>
                  </a:lnTo>
                  <a:lnTo>
                    <a:pt x="183" y="69"/>
                  </a:lnTo>
                  <a:lnTo>
                    <a:pt x="185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8" name="Freeform 66">
              <a:extLst>
                <a:ext uri="{FF2B5EF4-FFF2-40B4-BE49-F238E27FC236}">
                  <a16:creationId xmlns:a16="http://schemas.microsoft.com/office/drawing/2014/main" id="{E6BDA30B-D294-4114-AFA5-DFF0D33A1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3097"/>
              <a:ext cx="92" cy="87"/>
            </a:xfrm>
            <a:custGeom>
              <a:avLst/>
              <a:gdLst>
                <a:gd name="T0" fmla="*/ 185 w 185"/>
                <a:gd name="T1" fmla="*/ 86 h 172"/>
                <a:gd name="T2" fmla="*/ 183 w 185"/>
                <a:gd name="T3" fmla="*/ 103 h 172"/>
                <a:gd name="T4" fmla="*/ 177 w 185"/>
                <a:gd name="T5" fmla="*/ 121 h 172"/>
                <a:gd name="T6" fmla="*/ 169 w 185"/>
                <a:gd name="T7" fmla="*/ 134 h 172"/>
                <a:gd name="T8" fmla="*/ 158 w 185"/>
                <a:gd name="T9" fmla="*/ 147 h 172"/>
                <a:gd name="T10" fmla="*/ 145 w 185"/>
                <a:gd name="T11" fmla="*/ 157 h 172"/>
                <a:gd name="T12" fmla="*/ 129 w 185"/>
                <a:gd name="T13" fmla="*/ 165 h 172"/>
                <a:gd name="T14" fmla="*/ 112 w 185"/>
                <a:gd name="T15" fmla="*/ 171 h 172"/>
                <a:gd name="T16" fmla="*/ 93 w 185"/>
                <a:gd name="T17" fmla="*/ 172 h 172"/>
                <a:gd name="T18" fmla="*/ 73 w 185"/>
                <a:gd name="T19" fmla="*/ 171 h 172"/>
                <a:gd name="T20" fmla="*/ 56 w 185"/>
                <a:gd name="T21" fmla="*/ 165 h 172"/>
                <a:gd name="T22" fmla="*/ 41 w 185"/>
                <a:gd name="T23" fmla="*/ 157 h 172"/>
                <a:gd name="T24" fmla="*/ 27 w 185"/>
                <a:gd name="T25" fmla="*/ 147 h 172"/>
                <a:gd name="T26" fmla="*/ 16 w 185"/>
                <a:gd name="T27" fmla="*/ 134 h 172"/>
                <a:gd name="T28" fmla="*/ 8 w 185"/>
                <a:gd name="T29" fmla="*/ 121 h 172"/>
                <a:gd name="T30" fmla="*/ 2 w 185"/>
                <a:gd name="T31" fmla="*/ 103 h 172"/>
                <a:gd name="T32" fmla="*/ 0 w 185"/>
                <a:gd name="T33" fmla="*/ 86 h 172"/>
                <a:gd name="T34" fmla="*/ 2 w 185"/>
                <a:gd name="T35" fmla="*/ 69 h 172"/>
                <a:gd name="T36" fmla="*/ 8 w 185"/>
                <a:gd name="T37" fmla="*/ 53 h 172"/>
                <a:gd name="T38" fmla="*/ 16 w 185"/>
                <a:gd name="T39" fmla="*/ 38 h 172"/>
                <a:gd name="T40" fmla="*/ 27 w 185"/>
                <a:gd name="T41" fmla="*/ 25 h 172"/>
                <a:gd name="T42" fmla="*/ 41 w 185"/>
                <a:gd name="T43" fmla="*/ 15 h 172"/>
                <a:gd name="T44" fmla="*/ 56 w 185"/>
                <a:gd name="T45" fmla="*/ 7 h 172"/>
                <a:gd name="T46" fmla="*/ 73 w 185"/>
                <a:gd name="T47" fmla="*/ 1 h 172"/>
                <a:gd name="T48" fmla="*/ 93 w 185"/>
                <a:gd name="T49" fmla="*/ 0 h 172"/>
                <a:gd name="T50" fmla="*/ 112 w 185"/>
                <a:gd name="T51" fmla="*/ 1 h 172"/>
                <a:gd name="T52" fmla="*/ 129 w 185"/>
                <a:gd name="T53" fmla="*/ 7 h 172"/>
                <a:gd name="T54" fmla="*/ 145 w 185"/>
                <a:gd name="T55" fmla="*/ 15 h 172"/>
                <a:gd name="T56" fmla="*/ 158 w 185"/>
                <a:gd name="T57" fmla="*/ 25 h 172"/>
                <a:gd name="T58" fmla="*/ 169 w 185"/>
                <a:gd name="T59" fmla="*/ 38 h 172"/>
                <a:gd name="T60" fmla="*/ 177 w 185"/>
                <a:gd name="T61" fmla="*/ 53 h 172"/>
                <a:gd name="T62" fmla="*/ 183 w 185"/>
                <a:gd name="T63" fmla="*/ 69 h 172"/>
                <a:gd name="T64" fmla="*/ 185 w 185"/>
                <a:gd name="T65" fmla="*/ 86 h 1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2"/>
                <a:gd name="T101" fmla="*/ 185 w 185"/>
                <a:gd name="T102" fmla="*/ 172 h 1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2">
                  <a:moveTo>
                    <a:pt x="185" y="86"/>
                  </a:moveTo>
                  <a:lnTo>
                    <a:pt x="183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7"/>
                  </a:lnTo>
                  <a:lnTo>
                    <a:pt x="145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2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7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3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7"/>
                  </a:lnTo>
                  <a:lnTo>
                    <a:pt x="73" y="1"/>
                  </a:lnTo>
                  <a:lnTo>
                    <a:pt x="93" y="0"/>
                  </a:lnTo>
                  <a:lnTo>
                    <a:pt x="112" y="1"/>
                  </a:lnTo>
                  <a:lnTo>
                    <a:pt x="129" y="7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3"/>
                  </a:lnTo>
                  <a:lnTo>
                    <a:pt x="183" y="69"/>
                  </a:lnTo>
                  <a:lnTo>
                    <a:pt x="185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39" name="Freeform 67">
              <a:extLst>
                <a:ext uri="{FF2B5EF4-FFF2-40B4-BE49-F238E27FC236}">
                  <a16:creationId xmlns:a16="http://schemas.microsoft.com/office/drawing/2014/main" id="{B35F723B-79B5-4816-BE08-9C2A3CA94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3097"/>
              <a:ext cx="92" cy="87"/>
            </a:xfrm>
            <a:custGeom>
              <a:avLst/>
              <a:gdLst>
                <a:gd name="T0" fmla="*/ 185 w 185"/>
                <a:gd name="T1" fmla="*/ 86 h 172"/>
                <a:gd name="T2" fmla="*/ 183 w 185"/>
                <a:gd name="T3" fmla="*/ 103 h 172"/>
                <a:gd name="T4" fmla="*/ 177 w 185"/>
                <a:gd name="T5" fmla="*/ 121 h 172"/>
                <a:gd name="T6" fmla="*/ 169 w 185"/>
                <a:gd name="T7" fmla="*/ 134 h 172"/>
                <a:gd name="T8" fmla="*/ 158 w 185"/>
                <a:gd name="T9" fmla="*/ 147 h 172"/>
                <a:gd name="T10" fmla="*/ 145 w 185"/>
                <a:gd name="T11" fmla="*/ 157 h 172"/>
                <a:gd name="T12" fmla="*/ 129 w 185"/>
                <a:gd name="T13" fmla="*/ 165 h 172"/>
                <a:gd name="T14" fmla="*/ 112 w 185"/>
                <a:gd name="T15" fmla="*/ 171 h 172"/>
                <a:gd name="T16" fmla="*/ 93 w 185"/>
                <a:gd name="T17" fmla="*/ 172 h 172"/>
                <a:gd name="T18" fmla="*/ 73 w 185"/>
                <a:gd name="T19" fmla="*/ 171 h 172"/>
                <a:gd name="T20" fmla="*/ 56 w 185"/>
                <a:gd name="T21" fmla="*/ 165 h 172"/>
                <a:gd name="T22" fmla="*/ 41 w 185"/>
                <a:gd name="T23" fmla="*/ 157 h 172"/>
                <a:gd name="T24" fmla="*/ 27 w 185"/>
                <a:gd name="T25" fmla="*/ 147 h 172"/>
                <a:gd name="T26" fmla="*/ 16 w 185"/>
                <a:gd name="T27" fmla="*/ 134 h 172"/>
                <a:gd name="T28" fmla="*/ 8 w 185"/>
                <a:gd name="T29" fmla="*/ 121 h 172"/>
                <a:gd name="T30" fmla="*/ 2 w 185"/>
                <a:gd name="T31" fmla="*/ 103 h 172"/>
                <a:gd name="T32" fmla="*/ 0 w 185"/>
                <a:gd name="T33" fmla="*/ 86 h 172"/>
                <a:gd name="T34" fmla="*/ 2 w 185"/>
                <a:gd name="T35" fmla="*/ 69 h 172"/>
                <a:gd name="T36" fmla="*/ 8 w 185"/>
                <a:gd name="T37" fmla="*/ 53 h 172"/>
                <a:gd name="T38" fmla="*/ 16 w 185"/>
                <a:gd name="T39" fmla="*/ 38 h 172"/>
                <a:gd name="T40" fmla="*/ 27 w 185"/>
                <a:gd name="T41" fmla="*/ 25 h 172"/>
                <a:gd name="T42" fmla="*/ 41 w 185"/>
                <a:gd name="T43" fmla="*/ 15 h 172"/>
                <a:gd name="T44" fmla="*/ 56 w 185"/>
                <a:gd name="T45" fmla="*/ 7 h 172"/>
                <a:gd name="T46" fmla="*/ 73 w 185"/>
                <a:gd name="T47" fmla="*/ 1 h 172"/>
                <a:gd name="T48" fmla="*/ 93 w 185"/>
                <a:gd name="T49" fmla="*/ 0 h 172"/>
                <a:gd name="T50" fmla="*/ 112 w 185"/>
                <a:gd name="T51" fmla="*/ 1 h 172"/>
                <a:gd name="T52" fmla="*/ 129 w 185"/>
                <a:gd name="T53" fmla="*/ 7 h 172"/>
                <a:gd name="T54" fmla="*/ 145 w 185"/>
                <a:gd name="T55" fmla="*/ 15 h 172"/>
                <a:gd name="T56" fmla="*/ 158 w 185"/>
                <a:gd name="T57" fmla="*/ 25 h 172"/>
                <a:gd name="T58" fmla="*/ 169 w 185"/>
                <a:gd name="T59" fmla="*/ 38 h 172"/>
                <a:gd name="T60" fmla="*/ 177 w 185"/>
                <a:gd name="T61" fmla="*/ 53 h 172"/>
                <a:gd name="T62" fmla="*/ 183 w 185"/>
                <a:gd name="T63" fmla="*/ 69 h 172"/>
                <a:gd name="T64" fmla="*/ 185 w 185"/>
                <a:gd name="T65" fmla="*/ 86 h 1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5"/>
                <a:gd name="T100" fmla="*/ 0 h 172"/>
                <a:gd name="T101" fmla="*/ 185 w 185"/>
                <a:gd name="T102" fmla="*/ 172 h 1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5" h="172">
                  <a:moveTo>
                    <a:pt x="185" y="86"/>
                  </a:moveTo>
                  <a:lnTo>
                    <a:pt x="183" y="103"/>
                  </a:lnTo>
                  <a:lnTo>
                    <a:pt x="177" y="121"/>
                  </a:lnTo>
                  <a:lnTo>
                    <a:pt x="169" y="134"/>
                  </a:lnTo>
                  <a:lnTo>
                    <a:pt x="158" y="147"/>
                  </a:lnTo>
                  <a:lnTo>
                    <a:pt x="145" y="157"/>
                  </a:lnTo>
                  <a:lnTo>
                    <a:pt x="129" y="165"/>
                  </a:lnTo>
                  <a:lnTo>
                    <a:pt x="112" y="171"/>
                  </a:lnTo>
                  <a:lnTo>
                    <a:pt x="93" y="172"/>
                  </a:lnTo>
                  <a:lnTo>
                    <a:pt x="73" y="171"/>
                  </a:lnTo>
                  <a:lnTo>
                    <a:pt x="56" y="165"/>
                  </a:lnTo>
                  <a:lnTo>
                    <a:pt x="41" y="157"/>
                  </a:lnTo>
                  <a:lnTo>
                    <a:pt x="27" y="147"/>
                  </a:lnTo>
                  <a:lnTo>
                    <a:pt x="16" y="134"/>
                  </a:lnTo>
                  <a:lnTo>
                    <a:pt x="8" y="121"/>
                  </a:lnTo>
                  <a:lnTo>
                    <a:pt x="2" y="103"/>
                  </a:lnTo>
                  <a:lnTo>
                    <a:pt x="0" y="86"/>
                  </a:lnTo>
                  <a:lnTo>
                    <a:pt x="2" y="69"/>
                  </a:lnTo>
                  <a:lnTo>
                    <a:pt x="8" y="53"/>
                  </a:lnTo>
                  <a:lnTo>
                    <a:pt x="16" y="38"/>
                  </a:lnTo>
                  <a:lnTo>
                    <a:pt x="27" y="25"/>
                  </a:lnTo>
                  <a:lnTo>
                    <a:pt x="41" y="15"/>
                  </a:lnTo>
                  <a:lnTo>
                    <a:pt x="56" y="7"/>
                  </a:lnTo>
                  <a:lnTo>
                    <a:pt x="73" y="1"/>
                  </a:lnTo>
                  <a:lnTo>
                    <a:pt x="93" y="0"/>
                  </a:lnTo>
                  <a:lnTo>
                    <a:pt x="112" y="1"/>
                  </a:lnTo>
                  <a:lnTo>
                    <a:pt x="129" y="7"/>
                  </a:lnTo>
                  <a:lnTo>
                    <a:pt x="145" y="15"/>
                  </a:lnTo>
                  <a:lnTo>
                    <a:pt x="158" y="25"/>
                  </a:lnTo>
                  <a:lnTo>
                    <a:pt x="169" y="38"/>
                  </a:lnTo>
                  <a:lnTo>
                    <a:pt x="177" y="53"/>
                  </a:lnTo>
                  <a:lnTo>
                    <a:pt x="183" y="69"/>
                  </a:lnTo>
                  <a:lnTo>
                    <a:pt x="185" y="8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40" name="Freeform 68">
              <a:extLst>
                <a:ext uri="{FF2B5EF4-FFF2-40B4-BE49-F238E27FC236}">
                  <a16:creationId xmlns:a16="http://schemas.microsoft.com/office/drawing/2014/main" id="{09223CDB-2730-40B3-AA41-A05A71E3F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3103"/>
              <a:ext cx="93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41" name="Freeform 69">
              <a:extLst>
                <a:ext uri="{FF2B5EF4-FFF2-40B4-BE49-F238E27FC236}">
                  <a16:creationId xmlns:a16="http://schemas.microsoft.com/office/drawing/2014/main" id="{3747D75B-AC6F-41EB-A6FF-2AB8E7F48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3103"/>
              <a:ext cx="93" cy="86"/>
            </a:xfrm>
            <a:custGeom>
              <a:avLst/>
              <a:gdLst>
                <a:gd name="T0" fmla="*/ 184 w 184"/>
                <a:gd name="T1" fmla="*/ 87 h 173"/>
                <a:gd name="T2" fmla="*/ 182 w 184"/>
                <a:gd name="T3" fmla="*/ 104 h 173"/>
                <a:gd name="T4" fmla="*/ 176 w 184"/>
                <a:gd name="T5" fmla="*/ 121 h 173"/>
                <a:gd name="T6" fmla="*/ 169 w 184"/>
                <a:gd name="T7" fmla="*/ 135 h 173"/>
                <a:gd name="T8" fmla="*/ 157 w 184"/>
                <a:gd name="T9" fmla="*/ 148 h 173"/>
                <a:gd name="T10" fmla="*/ 144 w 184"/>
                <a:gd name="T11" fmla="*/ 158 h 173"/>
                <a:gd name="T12" fmla="*/ 128 w 184"/>
                <a:gd name="T13" fmla="*/ 165 h 173"/>
                <a:gd name="T14" fmla="*/ 111 w 184"/>
                <a:gd name="T15" fmla="*/ 171 h 173"/>
                <a:gd name="T16" fmla="*/ 92 w 184"/>
                <a:gd name="T17" fmla="*/ 173 h 173"/>
                <a:gd name="T18" fmla="*/ 73 w 184"/>
                <a:gd name="T19" fmla="*/ 171 h 173"/>
                <a:gd name="T20" fmla="*/ 55 w 184"/>
                <a:gd name="T21" fmla="*/ 165 h 173"/>
                <a:gd name="T22" fmla="*/ 40 w 184"/>
                <a:gd name="T23" fmla="*/ 158 h 173"/>
                <a:gd name="T24" fmla="*/ 27 w 184"/>
                <a:gd name="T25" fmla="*/ 148 h 173"/>
                <a:gd name="T26" fmla="*/ 15 w 184"/>
                <a:gd name="T27" fmla="*/ 135 h 173"/>
                <a:gd name="T28" fmla="*/ 7 w 184"/>
                <a:gd name="T29" fmla="*/ 121 h 173"/>
                <a:gd name="T30" fmla="*/ 2 w 184"/>
                <a:gd name="T31" fmla="*/ 104 h 173"/>
                <a:gd name="T32" fmla="*/ 0 w 184"/>
                <a:gd name="T33" fmla="*/ 87 h 173"/>
                <a:gd name="T34" fmla="*/ 2 w 184"/>
                <a:gd name="T35" fmla="*/ 69 h 173"/>
                <a:gd name="T36" fmla="*/ 7 w 184"/>
                <a:gd name="T37" fmla="*/ 54 h 173"/>
                <a:gd name="T38" fmla="*/ 15 w 184"/>
                <a:gd name="T39" fmla="*/ 38 h 173"/>
                <a:gd name="T40" fmla="*/ 27 w 184"/>
                <a:gd name="T41" fmla="*/ 25 h 173"/>
                <a:gd name="T42" fmla="*/ 40 w 184"/>
                <a:gd name="T43" fmla="*/ 15 h 173"/>
                <a:gd name="T44" fmla="*/ 55 w 184"/>
                <a:gd name="T45" fmla="*/ 8 h 173"/>
                <a:gd name="T46" fmla="*/ 73 w 184"/>
                <a:gd name="T47" fmla="*/ 2 h 173"/>
                <a:gd name="T48" fmla="*/ 92 w 184"/>
                <a:gd name="T49" fmla="*/ 0 h 173"/>
                <a:gd name="T50" fmla="*/ 111 w 184"/>
                <a:gd name="T51" fmla="*/ 2 h 173"/>
                <a:gd name="T52" fmla="*/ 128 w 184"/>
                <a:gd name="T53" fmla="*/ 8 h 173"/>
                <a:gd name="T54" fmla="*/ 144 w 184"/>
                <a:gd name="T55" fmla="*/ 15 h 173"/>
                <a:gd name="T56" fmla="*/ 157 w 184"/>
                <a:gd name="T57" fmla="*/ 25 h 173"/>
                <a:gd name="T58" fmla="*/ 169 w 184"/>
                <a:gd name="T59" fmla="*/ 38 h 173"/>
                <a:gd name="T60" fmla="*/ 176 w 184"/>
                <a:gd name="T61" fmla="*/ 54 h 173"/>
                <a:gd name="T62" fmla="*/ 182 w 184"/>
                <a:gd name="T63" fmla="*/ 69 h 173"/>
                <a:gd name="T64" fmla="*/ 184 w 184"/>
                <a:gd name="T65" fmla="*/ 87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4"/>
                <a:gd name="T100" fmla="*/ 0 h 173"/>
                <a:gd name="T101" fmla="*/ 184 w 184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4" h="173">
                  <a:moveTo>
                    <a:pt x="184" y="87"/>
                  </a:moveTo>
                  <a:lnTo>
                    <a:pt x="182" y="104"/>
                  </a:lnTo>
                  <a:lnTo>
                    <a:pt x="176" y="121"/>
                  </a:lnTo>
                  <a:lnTo>
                    <a:pt x="169" y="135"/>
                  </a:lnTo>
                  <a:lnTo>
                    <a:pt x="157" y="148"/>
                  </a:lnTo>
                  <a:lnTo>
                    <a:pt x="144" y="158"/>
                  </a:lnTo>
                  <a:lnTo>
                    <a:pt x="128" y="165"/>
                  </a:lnTo>
                  <a:lnTo>
                    <a:pt x="111" y="171"/>
                  </a:lnTo>
                  <a:lnTo>
                    <a:pt x="92" y="173"/>
                  </a:lnTo>
                  <a:lnTo>
                    <a:pt x="73" y="171"/>
                  </a:lnTo>
                  <a:lnTo>
                    <a:pt x="55" y="165"/>
                  </a:lnTo>
                  <a:lnTo>
                    <a:pt x="40" y="158"/>
                  </a:lnTo>
                  <a:lnTo>
                    <a:pt x="27" y="148"/>
                  </a:lnTo>
                  <a:lnTo>
                    <a:pt x="15" y="135"/>
                  </a:lnTo>
                  <a:lnTo>
                    <a:pt x="7" y="121"/>
                  </a:lnTo>
                  <a:lnTo>
                    <a:pt x="2" y="104"/>
                  </a:lnTo>
                  <a:lnTo>
                    <a:pt x="0" y="87"/>
                  </a:lnTo>
                  <a:lnTo>
                    <a:pt x="2" y="69"/>
                  </a:lnTo>
                  <a:lnTo>
                    <a:pt x="7" y="54"/>
                  </a:lnTo>
                  <a:lnTo>
                    <a:pt x="15" y="38"/>
                  </a:lnTo>
                  <a:lnTo>
                    <a:pt x="27" y="25"/>
                  </a:lnTo>
                  <a:lnTo>
                    <a:pt x="40" y="15"/>
                  </a:lnTo>
                  <a:lnTo>
                    <a:pt x="55" y="8"/>
                  </a:lnTo>
                  <a:lnTo>
                    <a:pt x="73" y="2"/>
                  </a:lnTo>
                  <a:lnTo>
                    <a:pt x="92" y="0"/>
                  </a:lnTo>
                  <a:lnTo>
                    <a:pt x="111" y="2"/>
                  </a:lnTo>
                  <a:lnTo>
                    <a:pt x="128" y="8"/>
                  </a:lnTo>
                  <a:lnTo>
                    <a:pt x="144" y="15"/>
                  </a:lnTo>
                  <a:lnTo>
                    <a:pt x="157" y="25"/>
                  </a:lnTo>
                  <a:lnTo>
                    <a:pt x="169" y="38"/>
                  </a:lnTo>
                  <a:lnTo>
                    <a:pt x="176" y="54"/>
                  </a:lnTo>
                  <a:lnTo>
                    <a:pt x="182" y="69"/>
                  </a:lnTo>
                  <a:lnTo>
                    <a:pt x="184" y="8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42" name="Rectangle 86">
              <a:extLst>
                <a:ext uri="{FF2B5EF4-FFF2-40B4-BE49-F238E27FC236}">
                  <a16:creationId xmlns:a16="http://schemas.microsoft.com/office/drawing/2014/main" id="{7DE886DA-82ED-4596-9471-4B0E1805B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308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3" name="Rectangle 87">
              <a:extLst>
                <a:ext uri="{FF2B5EF4-FFF2-40B4-BE49-F238E27FC236}">
                  <a16:creationId xmlns:a16="http://schemas.microsoft.com/office/drawing/2014/main" id="{F6B36B2E-2C1C-4B37-925D-7BE67446E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3083"/>
              <a:ext cx="8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=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4" name="Rectangle 88">
              <a:extLst>
                <a:ext uri="{FF2B5EF4-FFF2-40B4-BE49-F238E27FC236}">
                  <a16:creationId xmlns:a16="http://schemas.microsoft.com/office/drawing/2014/main" id="{CD0B932A-0C04-4395-9850-79BAB4138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9" y="308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5" name="Rectangle 89">
              <a:extLst>
                <a:ext uri="{FF2B5EF4-FFF2-40B4-BE49-F238E27FC236}">
                  <a16:creationId xmlns:a16="http://schemas.microsoft.com/office/drawing/2014/main" id="{B9897C43-EB92-4B12-AA9F-518CE795E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" y="3143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900">
                  <a:solidFill>
                    <a:srgbClr val="000000"/>
                  </a:solidFill>
                  <a:latin typeface="Times New Roman" panose="02020603050405020304" pitchFamily="18" charset="0"/>
                </a:rPr>
                <a:t>5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6" name="Rectangle 103">
              <a:extLst>
                <a:ext uri="{FF2B5EF4-FFF2-40B4-BE49-F238E27FC236}">
                  <a16:creationId xmlns:a16="http://schemas.microsoft.com/office/drawing/2014/main" id="{B95D58C0-2D85-4C6C-9B54-CA05502A1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307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7" name="Rectangle 106">
              <a:extLst>
                <a:ext uri="{FF2B5EF4-FFF2-40B4-BE49-F238E27FC236}">
                  <a16:creationId xmlns:a16="http://schemas.microsoft.com/office/drawing/2014/main" id="{77D285AA-0BD2-415C-8C1F-399E89047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4" y="3081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8" name="Rectangle 108">
              <a:extLst>
                <a:ext uri="{FF2B5EF4-FFF2-40B4-BE49-F238E27FC236}">
                  <a16:creationId xmlns:a16="http://schemas.microsoft.com/office/drawing/2014/main" id="{B3EFA729-A317-404E-A792-A2FE0253A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3089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9249" name="Rectangle 109">
              <a:extLst>
                <a:ext uri="{FF2B5EF4-FFF2-40B4-BE49-F238E27FC236}">
                  <a16:creationId xmlns:a16="http://schemas.microsoft.com/office/drawing/2014/main" id="{DD39185A-C91F-4074-ACEB-3C0D22EB8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6" y="3094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000" b="1">
                  <a:solidFill>
                    <a:srgbClr val="FFFFFF"/>
                  </a:solidFill>
                  <a:latin typeface="Times New Roman" panose="02020603050405020304" pitchFamily="18" charset="0"/>
                </a:rPr>
                <a:t>4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9226" name="Line 117">
            <a:extLst>
              <a:ext uri="{FF2B5EF4-FFF2-40B4-BE49-F238E27FC236}">
                <a16:creationId xmlns:a16="http://schemas.microsoft.com/office/drawing/2014/main" id="{72B097B8-8A0B-4296-9BE3-D291D2274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0738" y="2133600"/>
            <a:ext cx="0" cy="398463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227" name="Text Box 118">
            <a:extLst>
              <a:ext uri="{FF2B5EF4-FFF2-40B4-BE49-F238E27FC236}">
                <a16:creationId xmlns:a16="http://schemas.microsoft.com/office/drawing/2014/main" id="{D136D131-51EA-430C-A0B6-1E1CC69A9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788" y="1552575"/>
            <a:ext cx="57880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sz="1600" b="1" i="1">
                <a:latin typeface="Verdana" panose="020B0604030504040204" pitchFamily="34" charset="0"/>
              </a:rPr>
              <a:t>posto libero in banda di valenza</a:t>
            </a:r>
          </a:p>
          <a:p>
            <a:pPr algn="l" eaLnBrk="1" hangingPunct="1"/>
            <a:r>
              <a:rPr lang="it-IT" altLang="it-IT" sz="1600" b="1" i="1">
                <a:latin typeface="Verdana" panose="020B0604030504040204" pitchFamily="34" charset="0"/>
              </a:rPr>
              <a:t>(se l’elettrone è passato in banda di conduzione)</a:t>
            </a:r>
            <a:endParaRPr lang="fr-FR" altLang="it-IT" sz="1600" b="1" i="1">
              <a:latin typeface="Verdana" panose="020B0604030504040204" pitchFamily="34" charset="0"/>
            </a:endParaRPr>
          </a:p>
        </p:txBody>
      </p:sp>
      <p:sp>
        <p:nvSpPr>
          <p:cNvPr id="77944" name="AutoShape 120">
            <a:extLst>
              <a:ext uri="{FF2B5EF4-FFF2-40B4-BE49-F238E27FC236}">
                <a16:creationId xmlns:a16="http://schemas.microsoft.com/office/drawing/2014/main" id="{FCE280ED-E1A7-402C-8843-B04815DFF4D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894138" y="5413375"/>
            <a:ext cx="1292225" cy="566738"/>
          </a:xfrm>
          <a:prstGeom prst="wedgeRoundRectCallout">
            <a:avLst>
              <a:gd name="adj1" fmla="val -43981"/>
              <a:gd name="adj2" fmla="val 102940"/>
              <a:gd name="adj3" fmla="val 16667"/>
            </a:avLst>
          </a:prstGeom>
          <a:noFill/>
          <a:ln w="19050" algn="ctr">
            <a:solidFill>
              <a:srgbClr val="08080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anchor="ctr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b="1" i="1">
              <a:latin typeface="Verdana" panose="020B0604030504040204" pitchFamily="34" charset="0"/>
            </a:endParaRPr>
          </a:p>
        </p:txBody>
      </p:sp>
      <p:sp>
        <p:nvSpPr>
          <p:cNvPr id="77945" name="Text Box 121">
            <a:extLst>
              <a:ext uri="{FF2B5EF4-FFF2-40B4-BE49-F238E27FC236}">
                <a16:creationId xmlns:a16="http://schemas.microsoft.com/office/drawing/2014/main" id="{64FB0D4E-D71E-483B-BADE-6AA158E2A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5486400"/>
            <a:ext cx="1028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sz="1800" b="1" i="1">
                <a:latin typeface="Verdana" panose="020B0604030504040204" pitchFamily="34" charset="0"/>
              </a:rPr>
              <a:t>lacuna</a:t>
            </a:r>
            <a:endParaRPr lang="fr-FR" altLang="it-IT" sz="1800" b="1" i="1">
              <a:latin typeface="Verdana" panose="020B0604030504040204" pitchFamily="34" charset="0"/>
            </a:endParaRPr>
          </a:p>
        </p:txBody>
      </p:sp>
      <p:sp>
        <p:nvSpPr>
          <p:cNvPr id="77946" name="AutoShape 122">
            <a:extLst>
              <a:ext uri="{FF2B5EF4-FFF2-40B4-BE49-F238E27FC236}">
                <a16:creationId xmlns:a16="http://schemas.microsoft.com/office/drawing/2014/main" id="{404621E4-52D4-4BED-8CDB-82C5F5360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5486400"/>
            <a:ext cx="869950" cy="366713"/>
          </a:xfrm>
          <a:custGeom>
            <a:avLst/>
            <a:gdLst>
              <a:gd name="T0" fmla="*/ 652462 w 21600"/>
              <a:gd name="T1" fmla="*/ 0 h 21600"/>
              <a:gd name="T2" fmla="*/ 0 w 21600"/>
              <a:gd name="T3" fmla="*/ 183356 h 21600"/>
              <a:gd name="T4" fmla="*/ 652462 w 21600"/>
              <a:gd name="T5" fmla="*/ 366713 h 21600"/>
              <a:gd name="T6" fmla="*/ 869950 w 21600"/>
              <a:gd name="T7" fmla="*/ 18335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9050" algn="ctr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7947" name="Text Box 123">
            <a:extLst>
              <a:ext uri="{FF2B5EF4-FFF2-40B4-BE49-F238E27FC236}">
                <a16:creationId xmlns:a16="http://schemas.microsoft.com/office/drawing/2014/main" id="{F0C0797E-1F83-4CE1-BBC2-DC24026C8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075" y="5468938"/>
            <a:ext cx="1312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latin typeface="Verdana" panose="020B0604030504040204" pitchFamily="34" charset="0"/>
              </a:rPr>
              <a:t>carica </a:t>
            </a:r>
            <a:r>
              <a:rPr lang="it-IT" altLang="it-IT" sz="1800" b="1">
                <a:latin typeface="Verdana" panose="020B0604030504040204" pitchFamily="34" charset="0"/>
              </a:rPr>
              <a:t>e</a:t>
            </a:r>
            <a:r>
              <a:rPr lang="it-IT" altLang="it-IT" sz="1800" b="1" baseline="30000">
                <a:latin typeface="Verdana" panose="020B0604030504040204" pitchFamily="34" charset="0"/>
              </a:rPr>
              <a:t>+</a:t>
            </a:r>
            <a:endParaRPr lang="fr-FR" altLang="it-IT" sz="1800" b="1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2000"/>
                                        <p:tgtEl>
                                          <p:spTgt spid="7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0"/>
                                        <p:tgtEl>
                                          <p:spTgt spid="7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44" grpId="0" animBg="1"/>
      <p:bldP spid="77945" grpId="0"/>
      <p:bldP spid="779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>
            <a:extLst>
              <a:ext uri="{FF2B5EF4-FFF2-40B4-BE49-F238E27FC236}">
                <a16:creationId xmlns:a16="http://schemas.microsoft.com/office/drawing/2014/main" id="{9D467C07-2BEC-464B-AFD0-2F7519996B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Semiconduttori drogati</a:t>
            </a:r>
            <a:endParaRPr lang="fr-FR">
              <a:solidFill>
                <a:srgbClr val="FF9900"/>
              </a:solidFill>
            </a:endParaRPr>
          </a:p>
        </p:txBody>
      </p:sp>
      <p:grpSp>
        <p:nvGrpSpPr>
          <p:cNvPr id="2" name="Group 65">
            <a:extLst>
              <a:ext uri="{FF2B5EF4-FFF2-40B4-BE49-F238E27FC236}">
                <a16:creationId xmlns:a16="http://schemas.microsoft.com/office/drawing/2014/main" id="{BE85CC95-7924-4E63-94EB-D9B05ABCE8DD}"/>
              </a:ext>
            </a:extLst>
          </p:cNvPr>
          <p:cNvGrpSpPr>
            <a:grpSpLocks/>
          </p:cNvGrpSpPr>
          <p:nvPr/>
        </p:nvGrpSpPr>
        <p:grpSpPr bwMode="auto">
          <a:xfrm>
            <a:off x="3311525" y="1762125"/>
            <a:ext cx="2452688" cy="2593975"/>
            <a:chOff x="2086" y="1110"/>
            <a:chExt cx="1545" cy="1634"/>
          </a:xfrm>
        </p:grpSpPr>
        <p:grpSp>
          <p:nvGrpSpPr>
            <p:cNvPr id="13374" name="Group 7">
              <a:extLst>
                <a:ext uri="{FF2B5EF4-FFF2-40B4-BE49-F238E27FC236}">
                  <a16:creationId xmlns:a16="http://schemas.microsoft.com/office/drawing/2014/main" id="{7DCD277E-82EF-4A1D-817A-D3FA4CE59A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3" y="2572"/>
              <a:ext cx="393" cy="143"/>
              <a:chOff x="6432" y="4778"/>
              <a:chExt cx="798" cy="285"/>
            </a:xfrm>
          </p:grpSpPr>
          <p:sp>
            <p:nvSpPr>
              <p:cNvPr id="13428" name="Oval 8">
                <a:extLst>
                  <a:ext uri="{FF2B5EF4-FFF2-40B4-BE49-F238E27FC236}">
                    <a16:creationId xmlns:a16="http://schemas.microsoft.com/office/drawing/2014/main" id="{A915DD30-725E-4927-B161-9124A2388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9" name="Oval 9">
                <a:extLst>
                  <a:ext uri="{FF2B5EF4-FFF2-40B4-BE49-F238E27FC236}">
                    <a16:creationId xmlns:a16="http://schemas.microsoft.com/office/drawing/2014/main" id="{D44B9B17-F267-4FBC-ACB5-81D140D27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30" name="Oval 10">
                <a:extLst>
                  <a:ext uri="{FF2B5EF4-FFF2-40B4-BE49-F238E27FC236}">
                    <a16:creationId xmlns:a16="http://schemas.microsoft.com/office/drawing/2014/main" id="{951595AC-2A5D-4648-B68A-94E400B67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75" name="Group 11">
              <a:extLst>
                <a:ext uri="{FF2B5EF4-FFF2-40B4-BE49-F238E27FC236}">
                  <a16:creationId xmlns:a16="http://schemas.microsoft.com/office/drawing/2014/main" id="{F4FA5FBF-AF6D-4DC9-925A-E39CA7764A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1" y="2572"/>
              <a:ext cx="393" cy="143"/>
              <a:chOff x="6432" y="4778"/>
              <a:chExt cx="798" cy="285"/>
            </a:xfrm>
          </p:grpSpPr>
          <p:sp>
            <p:nvSpPr>
              <p:cNvPr id="13425" name="Oval 12">
                <a:extLst>
                  <a:ext uri="{FF2B5EF4-FFF2-40B4-BE49-F238E27FC236}">
                    <a16:creationId xmlns:a16="http://schemas.microsoft.com/office/drawing/2014/main" id="{6574AFCC-3263-4F98-A669-08B2353F2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6" name="Oval 13">
                <a:extLst>
                  <a:ext uri="{FF2B5EF4-FFF2-40B4-BE49-F238E27FC236}">
                    <a16:creationId xmlns:a16="http://schemas.microsoft.com/office/drawing/2014/main" id="{5C614F78-258F-4CAD-A3BA-D8543065D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7" name="Oval 14">
                <a:extLst>
                  <a:ext uri="{FF2B5EF4-FFF2-40B4-BE49-F238E27FC236}">
                    <a16:creationId xmlns:a16="http://schemas.microsoft.com/office/drawing/2014/main" id="{166A4BED-130C-466A-A70D-6F4DD3656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76" name="Group 15">
              <a:extLst>
                <a:ext uri="{FF2B5EF4-FFF2-40B4-BE49-F238E27FC236}">
                  <a16:creationId xmlns:a16="http://schemas.microsoft.com/office/drawing/2014/main" id="{93224D3E-605D-4BE8-9D48-236C296B11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3" y="1855"/>
              <a:ext cx="393" cy="144"/>
              <a:chOff x="6432" y="4778"/>
              <a:chExt cx="798" cy="285"/>
            </a:xfrm>
          </p:grpSpPr>
          <p:sp>
            <p:nvSpPr>
              <p:cNvPr id="13422" name="Oval 16">
                <a:extLst>
                  <a:ext uri="{FF2B5EF4-FFF2-40B4-BE49-F238E27FC236}">
                    <a16:creationId xmlns:a16="http://schemas.microsoft.com/office/drawing/2014/main" id="{6704F9D9-31EF-4598-8654-7A7D77A5CA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3" name="Oval 17">
                <a:extLst>
                  <a:ext uri="{FF2B5EF4-FFF2-40B4-BE49-F238E27FC236}">
                    <a16:creationId xmlns:a16="http://schemas.microsoft.com/office/drawing/2014/main" id="{912026DD-F897-4EA7-84DD-725CDDD8B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4" name="Oval 18">
                <a:extLst>
                  <a:ext uri="{FF2B5EF4-FFF2-40B4-BE49-F238E27FC236}">
                    <a16:creationId xmlns:a16="http://schemas.microsoft.com/office/drawing/2014/main" id="{73D35C0B-EE62-4E79-AEDD-B1E1FE6EE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77" name="Group 19">
              <a:extLst>
                <a:ext uri="{FF2B5EF4-FFF2-40B4-BE49-F238E27FC236}">
                  <a16:creationId xmlns:a16="http://schemas.microsoft.com/office/drawing/2014/main" id="{5291D18B-DDF2-42FD-8FA3-01E3256948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1" y="1855"/>
              <a:ext cx="393" cy="144"/>
              <a:chOff x="6432" y="4778"/>
              <a:chExt cx="798" cy="285"/>
            </a:xfrm>
          </p:grpSpPr>
          <p:sp>
            <p:nvSpPr>
              <p:cNvPr id="13419" name="Oval 20">
                <a:extLst>
                  <a:ext uri="{FF2B5EF4-FFF2-40B4-BE49-F238E27FC236}">
                    <a16:creationId xmlns:a16="http://schemas.microsoft.com/office/drawing/2014/main" id="{65EE91CF-CCC4-4435-83D7-E3656A1B0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0" name="Oval 21">
                <a:extLst>
                  <a:ext uri="{FF2B5EF4-FFF2-40B4-BE49-F238E27FC236}">
                    <a16:creationId xmlns:a16="http://schemas.microsoft.com/office/drawing/2014/main" id="{4CAD184E-A972-4529-B926-768CF099A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1" name="Oval 22">
                <a:extLst>
                  <a:ext uri="{FF2B5EF4-FFF2-40B4-BE49-F238E27FC236}">
                    <a16:creationId xmlns:a16="http://schemas.microsoft.com/office/drawing/2014/main" id="{BD5EBB1C-C38A-4C72-9B87-08176C9DE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78" name="Group 23">
              <a:extLst>
                <a:ext uri="{FF2B5EF4-FFF2-40B4-BE49-F238E27FC236}">
                  <a16:creationId xmlns:a16="http://schemas.microsoft.com/office/drawing/2014/main" id="{3754DCEE-92C2-4A27-BDBD-E74239471D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1" y="1139"/>
              <a:ext cx="393" cy="143"/>
              <a:chOff x="6432" y="4778"/>
              <a:chExt cx="798" cy="285"/>
            </a:xfrm>
          </p:grpSpPr>
          <p:sp>
            <p:nvSpPr>
              <p:cNvPr id="13416" name="Oval 24">
                <a:extLst>
                  <a:ext uri="{FF2B5EF4-FFF2-40B4-BE49-F238E27FC236}">
                    <a16:creationId xmlns:a16="http://schemas.microsoft.com/office/drawing/2014/main" id="{8E2DFBEF-8BE0-448E-99E3-5D1E83D33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7" name="Oval 25">
                <a:extLst>
                  <a:ext uri="{FF2B5EF4-FFF2-40B4-BE49-F238E27FC236}">
                    <a16:creationId xmlns:a16="http://schemas.microsoft.com/office/drawing/2014/main" id="{D8913406-2D8A-441C-8BCF-186834EDD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8" name="Oval 26">
                <a:extLst>
                  <a:ext uri="{FF2B5EF4-FFF2-40B4-BE49-F238E27FC236}">
                    <a16:creationId xmlns:a16="http://schemas.microsoft.com/office/drawing/2014/main" id="{6AA051BA-A06B-4483-810E-6032092136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79" name="Group 27">
              <a:extLst>
                <a:ext uri="{FF2B5EF4-FFF2-40B4-BE49-F238E27FC236}">
                  <a16:creationId xmlns:a16="http://schemas.microsoft.com/office/drawing/2014/main" id="{1DE4AAEA-86E0-4ED9-961D-EEE5E3935A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3" y="1139"/>
              <a:ext cx="393" cy="143"/>
              <a:chOff x="6432" y="4778"/>
              <a:chExt cx="798" cy="285"/>
            </a:xfrm>
          </p:grpSpPr>
          <p:sp>
            <p:nvSpPr>
              <p:cNvPr id="13413" name="Oval 28">
                <a:extLst>
                  <a:ext uri="{FF2B5EF4-FFF2-40B4-BE49-F238E27FC236}">
                    <a16:creationId xmlns:a16="http://schemas.microsoft.com/office/drawing/2014/main" id="{2881BE40-F693-4737-9D0F-CBA5D3DD0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4" name="Oval 29">
                <a:extLst>
                  <a:ext uri="{FF2B5EF4-FFF2-40B4-BE49-F238E27FC236}">
                    <a16:creationId xmlns:a16="http://schemas.microsoft.com/office/drawing/2014/main" id="{D6AF6E24-9F9A-42B8-9D4A-EA018A636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5" name="Oval 30">
                <a:extLst>
                  <a:ext uri="{FF2B5EF4-FFF2-40B4-BE49-F238E27FC236}">
                    <a16:creationId xmlns:a16="http://schemas.microsoft.com/office/drawing/2014/main" id="{AB421B2E-DF8A-4832-8E3B-0400E5326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80" name="Group 31">
              <a:extLst>
                <a:ext uri="{FF2B5EF4-FFF2-40B4-BE49-F238E27FC236}">
                  <a16:creationId xmlns:a16="http://schemas.microsoft.com/office/drawing/2014/main" id="{D758FE67-DACD-495E-A3F2-D6E0F8DC2CB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955" y="1499"/>
              <a:ext cx="401" cy="140"/>
              <a:chOff x="6432" y="4778"/>
              <a:chExt cx="798" cy="285"/>
            </a:xfrm>
          </p:grpSpPr>
          <p:sp>
            <p:nvSpPr>
              <p:cNvPr id="13410" name="Oval 32">
                <a:extLst>
                  <a:ext uri="{FF2B5EF4-FFF2-40B4-BE49-F238E27FC236}">
                    <a16:creationId xmlns:a16="http://schemas.microsoft.com/office/drawing/2014/main" id="{0FFEE045-BF36-44D7-95D9-8F7D59A9B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1" name="Oval 33">
                <a:extLst>
                  <a:ext uri="{FF2B5EF4-FFF2-40B4-BE49-F238E27FC236}">
                    <a16:creationId xmlns:a16="http://schemas.microsoft.com/office/drawing/2014/main" id="{64FCCBD0-E71E-47B6-925C-6BB2463FA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2" name="Oval 34">
                <a:extLst>
                  <a:ext uri="{FF2B5EF4-FFF2-40B4-BE49-F238E27FC236}">
                    <a16:creationId xmlns:a16="http://schemas.microsoft.com/office/drawing/2014/main" id="{B8D329CF-7594-4F24-9402-338A6632C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81" name="Group 35">
              <a:extLst>
                <a:ext uri="{FF2B5EF4-FFF2-40B4-BE49-F238E27FC236}">
                  <a16:creationId xmlns:a16="http://schemas.microsoft.com/office/drawing/2014/main" id="{82BD3295-FAF9-4073-A9B6-A59D6379E9A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955" y="2216"/>
              <a:ext cx="401" cy="140"/>
              <a:chOff x="6432" y="4778"/>
              <a:chExt cx="798" cy="285"/>
            </a:xfrm>
          </p:grpSpPr>
          <p:sp>
            <p:nvSpPr>
              <p:cNvPr id="13407" name="Oval 36">
                <a:extLst>
                  <a:ext uri="{FF2B5EF4-FFF2-40B4-BE49-F238E27FC236}">
                    <a16:creationId xmlns:a16="http://schemas.microsoft.com/office/drawing/2014/main" id="{57B1001D-0153-454E-8D67-EB236B077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8" name="Oval 37">
                <a:extLst>
                  <a:ext uri="{FF2B5EF4-FFF2-40B4-BE49-F238E27FC236}">
                    <a16:creationId xmlns:a16="http://schemas.microsoft.com/office/drawing/2014/main" id="{AD59D739-1D48-46A9-B6FC-F5AFFEE10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9" name="Oval 38">
                <a:extLst>
                  <a:ext uri="{FF2B5EF4-FFF2-40B4-BE49-F238E27FC236}">
                    <a16:creationId xmlns:a16="http://schemas.microsoft.com/office/drawing/2014/main" id="{BAADE7F7-3630-400A-A54B-A08D2CE6F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82" name="Group 39">
              <a:extLst>
                <a:ext uri="{FF2B5EF4-FFF2-40B4-BE49-F238E27FC236}">
                  <a16:creationId xmlns:a16="http://schemas.microsoft.com/office/drawing/2014/main" id="{BA391D26-0218-4306-AD8F-4BAEE89B9DF9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2658" y="1498"/>
              <a:ext cx="401" cy="141"/>
              <a:chOff x="6432" y="4778"/>
              <a:chExt cx="798" cy="285"/>
            </a:xfrm>
          </p:grpSpPr>
          <p:sp>
            <p:nvSpPr>
              <p:cNvPr id="13404" name="Oval 40">
                <a:extLst>
                  <a:ext uri="{FF2B5EF4-FFF2-40B4-BE49-F238E27FC236}">
                    <a16:creationId xmlns:a16="http://schemas.microsoft.com/office/drawing/2014/main" id="{5F5E2394-2A5B-4A76-8EC3-63B3D7EBD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5" name="Oval 41">
                <a:extLst>
                  <a:ext uri="{FF2B5EF4-FFF2-40B4-BE49-F238E27FC236}">
                    <a16:creationId xmlns:a16="http://schemas.microsoft.com/office/drawing/2014/main" id="{92B64F55-330D-4558-B068-3D4003778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6" name="Oval 42">
                <a:extLst>
                  <a:ext uri="{FF2B5EF4-FFF2-40B4-BE49-F238E27FC236}">
                    <a16:creationId xmlns:a16="http://schemas.microsoft.com/office/drawing/2014/main" id="{0D91FF83-99C2-42B5-B3F2-F06C2872C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83" name="Group 43">
              <a:extLst>
                <a:ext uri="{FF2B5EF4-FFF2-40B4-BE49-F238E27FC236}">
                  <a16:creationId xmlns:a16="http://schemas.microsoft.com/office/drawing/2014/main" id="{D8344E5C-444E-4A20-A199-67B530D08BD9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2658" y="2215"/>
              <a:ext cx="401" cy="141"/>
              <a:chOff x="6432" y="4778"/>
              <a:chExt cx="798" cy="285"/>
            </a:xfrm>
          </p:grpSpPr>
          <p:sp>
            <p:nvSpPr>
              <p:cNvPr id="13401" name="Oval 44">
                <a:extLst>
                  <a:ext uri="{FF2B5EF4-FFF2-40B4-BE49-F238E27FC236}">
                    <a16:creationId xmlns:a16="http://schemas.microsoft.com/office/drawing/2014/main" id="{F404154B-D6F3-4728-8955-764A0E6339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2" name="Oval 45">
                <a:extLst>
                  <a:ext uri="{FF2B5EF4-FFF2-40B4-BE49-F238E27FC236}">
                    <a16:creationId xmlns:a16="http://schemas.microsoft.com/office/drawing/2014/main" id="{074F1C6A-D999-4298-973C-9BB3790F1A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3" name="Oval 46">
                <a:extLst>
                  <a:ext uri="{FF2B5EF4-FFF2-40B4-BE49-F238E27FC236}">
                    <a16:creationId xmlns:a16="http://schemas.microsoft.com/office/drawing/2014/main" id="{83725953-96AA-4CCB-A053-DE0D28DAB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84" name="Group 47">
              <a:extLst>
                <a:ext uri="{FF2B5EF4-FFF2-40B4-BE49-F238E27FC236}">
                  <a16:creationId xmlns:a16="http://schemas.microsoft.com/office/drawing/2014/main" id="{B3A7EC4E-B7E7-43CD-AA8E-396A34FCDFA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332" y="1498"/>
              <a:ext cx="401" cy="141"/>
              <a:chOff x="6432" y="4778"/>
              <a:chExt cx="798" cy="285"/>
            </a:xfrm>
          </p:grpSpPr>
          <p:sp>
            <p:nvSpPr>
              <p:cNvPr id="13398" name="Oval 48">
                <a:extLst>
                  <a:ext uri="{FF2B5EF4-FFF2-40B4-BE49-F238E27FC236}">
                    <a16:creationId xmlns:a16="http://schemas.microsoft.com/office/drawing/2014/main" id="{C0701DB1-5134-4955-BFAF-CC1C1D0C6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9" name="Oval 49">
                <a:extLst>
                  <a:ext uri="{FF2B5EF4-FFF2-40B4-BE49-F238E27FC236}">
                    <a16:creationId xmlns:a16="http://schemas.microsoft.com/office/drawing/2014/main" id="{F21C8DF0-2E3E-410F-9660-99EFF90ADC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0" name="Oval 50">
                <a:extLst>
                  <a:ext uri="{FF2B5EF4-FFF2-40B4-BE49-F238E27FC236}">
                    <a16:creationId xmlns:a16="http://schemas.microsoft.com/office/drawing/2014/main" id="{4E7C8D7A-5947-4BC9-9AAF-D3D9C4D6B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85" name="Group 51">
              <a:extLst>
                <a:ext uri="{FF2B5EF4-FFF2-40B4-BE49-F238E27FC236}">
                  <a16:creationId xmlns:a16="http://schemas.microsoft.com/office/drawing/2014/main" id="{3504B841-526D-430C-99C7-322220CAF780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332" y="2215"/>
              <a:ext cx="401" cy="141"/>
              <a:chOff x="6432" y="4778"/>
              <a:chExt cx="798" cy="285"/>
            </a:xfrm>
          </p:grpSpPr>
          <p:sp>
            <p:nvSpPr>
              <p:cNvPr id="13395" name="Oval 52">
                <a:extLst>
                  <a:ext uri="{FF2B5EF4-FFF2-40B4-BE49-F238E27FC236}">
                    <a16:creationId xmlns:a16="http://schemas.microsoft.com/office/drawing/2014/main" id="{5357055F-F3F8-4D02-B98D-362AFB72D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6" name="Oval 53">
                <a:extLst>
                  <a:ext uri="{FF2B5EF4-FFF2-40B4-BE49-F238E27FC236}">
                    <a16:creationId xmlns:a16="http://schemas.microsoft.com/office/drawing/2014/main" id="{29B9DA38-2D35-4E08-AD6E-FBE3E689A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7" name="Oval 54">
                <a:extLst>
                  <a:ext uri="{FF2B5EF4-FFF2-40B4-BE49-F238E27FC236}">
                    <a16:creationId xmlns:a16="http://schemas.microsoft.com/office/drawing/2014/main" id="{750FE284-AB1F-4384-ACB4-BF33DF963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386" name="Text Box 55">
              <a:extLst>
                <a:ext uri="{FF2B5EF4-FFF2-40B4-BE49-F238E27FC236}">
                  <a16:creationId xmlns:a16="http://schemas.microsoft.com/office/drawing/2014/main" id="{01E57207-3655-4C4D-9CF1-2BBC0EAAF0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8" y="1855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400" b="1"/>
                <a:t>P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87" name="Text Box 56">
              <a:extLst>
                <a:ext uri="{FF2B5EF4-FFF2-40B4-BE49-F238E27FC236}">
                  <a16:creationId xmlns:a16="http://schemas.microsoft.com/office/drawing/2014/main" id="{3C670B73-5807-46FE-96A0-840492FB7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2" y="1855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88" name="Text Box 57">
              <a:extLst>
                <a:ext uri="{FF2B5EF4-FFF2-40B4-BE49-F238E27FC236}">
                  <a16:creationId xmlns:a16="http://schemas.microsoft.com/office/drawing/2014/main" id="{70A9C022-4DE0-480A-98D4-0CE1DA472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6" y="1855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89" name="Text Box 58">
              <a:extLst>
                <a:ext uri="{FF2B5EF4-FFF2-40B4-BE49-F238E27FC236}">
                  <a16:creationId xmlns:a16="http://schemas.microsoft.com/office/drawing/2014/main" id="{8DA1B08D-A896-4B36-82BA-F53AB44A3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8" y="1110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90" name="Text Box 59">
              <a:extLst>
                <a:ext uri="{FF2B5EF4-FFF2-40B4-BE49-F238E27FC236}">
                  <a16:creationId xmlns:a16="http://schemas.microsoft.com/office/drawing/2014/main" id="{087334FB-AED7-4676-B0CB-7B5F6A113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2" y="1110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91" name="Text Box 60">
              <a:extLst>
                <a:ext uri="{FF2B5EF4-FFF2-40B4-BE49-F238E27FC236}">
                  <a16:creationId xmlns:a16="http://schemas.microsoft.com/office/drawing/2014/main" id="{ED4546D9-0DFC-431D-A40A-86CF39533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6" y="1110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92" name="Text Box 61">
              <a:extLst>
                <a:ext uri="{FF2B5EF4-FFF2-40B4-BE49-F238E27FC236}">
                  <a16:creationId xmlns:a16="http://schemas.microsoft.com/office/drawing/2014/main" id="{6F523ED4-F1CE-4587-8420-EDCC24CD4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8" y="2572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93" name="Text Box 62">
              <a:extLst>
                <a:ext uri="{FF2B5EF4-FFF2-40B4-BE49-F238E27FC236}">
                  <a16:creationId xmlns:a16="http://schemas.microsoft.com/office/drawing/2014/main" id="{905AD8EB-8C28-4027-B1F5-69E512408C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2" y="2572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94" name="Text Box 63">
              <a:extLst>
                <a:ext uri="{FF2B5EF4-FFF2-40B4-BE49-F238E27FC236}">
                  <a16:creationId xmlns:a16="http://schemas.microsoft.com/office/drawing/2014/main" id="{5770618A-B481-4FD9-9BCB-5584BC9091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6" y="2572"/>
              <a:ext cx="169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83008" name="Oval 64">
            <a:extLst>
              <a:ext uri="{FF2B5EF4-FFF2-40B4-BE49-F238E27FC236}">
                <a16:creationId xmlns:a16="http://schemas.microsoft.com/office/drawing/2014/main" id="{F1C16220-0800-492A-BEB9-1D0C8ABF6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613" y="3309938"/>
            <a:ext cx="44450" cy="444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3047" name="Oval 103">
            <a:extLst>
              <a:ext uri="{FF2B5EF4-FFF2-40B4-BE49-F238E27FC236}">
                <a16:creationId xmlns:a16="http://schemas.microsoft.com/office/drawing/2014/main" id="{C09B7E26-C86D-460B-9BFF-207E1959AF3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049294" y="3807619"/>
            <a:ext cx="46037" cy="476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15" name="Group 121">
            <a:extLst>
              <a:ext uri="{FF2B5EF4-FFF2-40B4-BE49-F238E27FC236}">
                <a16:creationId xmlns:a16="http://schemas.microsoft.com/office/drawing/2014/main" id="{91B0C110-23AF-475B-9FB1-F01DAE003AAF}"/>
              </a:ext>
            </a:extLst>
          </p:cNvPr>
          <p:cNvGrpSpPr>
            <a:grpSpLocks/>
          </p:cNvGrpSpPr>
          <p:nvPr/>
        </p:nvGrpSpPr>
        <p:grpSpPr bwMode="auto">
          <a:xfrm>
            <a:off x="5788025" y="1763713"/>
            <a:ext cx="2570163" cy="2592387"/>
            <a:chOff x="3646" y="1111"/>
            <a:chExt cx="1619" cy="1633"/>
          </a:xfrm>
        </p:grpSpPr>
        <p:grpSp>
          <p:nvGrpSpPr>
            <p:cNvPr id="13321" name="Group 67">
              <a:extLst>
                <a:ext uri="{FF2B5EF4-FFF2-40B4-BE49-F238E27FC236}">
                  <a16:creationId xmlns:a16="http://schemas.microsoft.com/office/drawing/2014/main" id="{EE18930D-CCEB-4921-87A9-CF5D21AAA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7" y="2572"/>
              <a:ext cx="413" cy="143"/>
              <a:chOff x="6432" y="4778"/>
              <a:chExt cx="798" cy="285"/>
            </a:xfrm>
          </p:grpSpPr>
          <p:sp>
            <p:nvSpPr>
              <p:cNvPr id="13371" name="Oval 68">
                <a:extLst>
                  <a:ext uri="{FF2B5EF4-FFF2-40B4-BE49-F238E27FC236}">
                    <a16:creationId xmlns:a16="http://schemas.microsoft.com/office/drawing/2014/main" id="{240074E5-15C8-4F28-B06F-FD47880E4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2" name="Oval 69">
                <a:extLst>
                  <a:ext uri="{FF2B5EF4-FFF2-40B4-BE49-F238E27FC236}">
                    <a16:creationId xmlns:a16="http://schemas.microsoft.com/office/drawing/2014/main" id="{E17A8E26-9B3D-46AC-83C7-E23397506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3" name="Oval 70">
                <a:extLst>
                  <a:ext uri="{FF2B5EF4-FFF2-40B4-BE49-F238E27FC236}">
                    <a16:creationId xmlns:a16="http://schemas.microsoft.com/office/drawing/2014/main" id="{CBB6E807-853E-44EE-B6C5-21CEE7D57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2" name="Group 71">
              <a:extLst>
                <a:ext uri="{FF2B5EF4-FFF2-40B4-BE49-F238E27FC236}">
                  <a16:creationId xmlns:a16="http://schemas.microsoft.com/office/drawing/2014/main" id="{545B87EE-343E-4410-9DE1-5B8F6F7BBF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1" y="2572"/>
              <a:ext cx="413" cy="143"/>
              <a:chOff x="6432" y="4778"/>
              <a:chExt cx="798" cy="285"/>
            </a:xfrm>
          </p:grpSpPr>
          <p:sp>
            <p:nvSpPr>
              <p:cNvPr id="13368" name="Oval 72">
                <a:extLst>
                  <a:ext uri="{FF2B5EF4-FFF2-40B4-BE49-F238E27FC236}">
                    <a16:creationId xmlns:a16="http://schemas.microsoft.com/office/drawing/2014/main" id="{D3CF1604-8E56-433C-B2CC-CB1712A99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9" name="Oval 73">
                <a:extLst>
                  <a:ext uri="{FF2B5EF4-FFF2-40B4-BE49-F238E27FC236}">
                    <a16:creationId xmlns:a16="http://schemas.microsoft.com/office/drawing/2014/main" id="{D5B2F429-C35D-42A8-8765-44E0953C9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0" name="Oval 74">
                <a:extLst>
                  <a:ext uri="{FF2B5EF4-FFF2-40B4-BE49-F238E27FC236}">
                    <a16:creationId xmlns:a16="http://schemas.microsoft.com/office/drawing/2014/main" id="{2EE5F883-B259-48EA-A6EE-3E22BD9D9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3" name="Group 75">
              <a:extLst>
                <a:ext uri="{FF2B5EF4-FFF2-40B4-BE49-F238E27FC236}">
                  <a16:creationId xmlns:a16="http://schemas.microsoft.com/office/drawing/2014/main" id="{635ACF9E-F071-4E98-8FA8-27E4B91533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7" y="1856"/>
              <a:ext cx="413" cy="143"/>
              <a:chOff x="6432" y="4778"/>
              <a:chExt cx="798" cy="285"/>
            </a:xfrm>
          </p:grpSpPr>
          <p:sp>
            <p:nvSpPr>
              <p:cNvPr id="13365" name="Oval 76">
                <a:extLst>
                  <a:ext uri="{FF2B5EF4-FFF2-40B4-BE49-F238E27FC236}">
                    <a16:creationId xmlns:a16="http://schemas.microsoft.com/office/drawing/2014/main" id="{CAC987A2-F1AE-4297-99BD-EFF577DDD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6" name="Oval 77">
                <a:extLst>
                  <a:ext uri="{FF2B5EF4-FFF2-40B4-BE49-F238E27FC236}">
                    <a16:creationId xmlns:a16="http://schemas.microsoft.com/office/drawing/2014/main" id="{4E8C559F-E65F-443C-99FC-0925DAB06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7" name="Oval 78">
                <a:extLst>
                  <a:ext uri="{FF2B5EF4-FFF2-40B4-BE49-F238E27FC236}">
                    <a16:creationId xmlns:a16="http://schemas.microsoft.com/office/drawing/2014/main" id="{E0DB1853-472B-4A43-B163-35F045223E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4" name="Group 79">
              <a:extLst>
                <a:ext uri="{FF2B5EF4-FFF2-40B4-BE49-F238E27FC236}">
                  <a16:creationId xmlns:a16="http://schemas.microsoft.com/office/drawing/2014/main" id="{9D9B09DF-5C77-48B7-9705-16341E4A7E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1" y="1856"/>
              <a:ext cx="413" cy="143"/>
              <a:chOff x="6432" y="4778"/>
              <a:chExt cx="798" cy="285"/>
            </a:xfrm>
          </p:grpSpPr>
          <p:sp>
            <p:nvSpPr>
              <p:cNvPr id="13362" name="Oval 80">
                <a:extLst>
                  <a:ext uri="{FF2B5EF4-FFF2-40B4-BE49-F238E27FC236}">
                    <a16:creationId xmlns:a16="http://schemas.microsoft.com/office/drawing/2014/main" id="{18862825-05A5-4837-BD14-F3D6480E8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3" name="Oval 81">
                <a:extLst>
                  <a:ext uri="{FF2B5EF4-FFF2-40B4-BE49-F238E27FC236}">
                    <a16:creationId xmlns:a16="http://schemas.microsoft.com/office/drawing/2014/main" id="{1B46A6D3-E0E6-4110-9526-A75AB4093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4" name="Oval 82">
                <a:extLst>
                  <a:ext uri="{FF2B5EF4-FFF2-40B4-BE49-F238E27FC236}">
                    <a16:creationId xmlns:a16="http://schemas.microsoft.com/office/drawing/2014/main" id="{C8DBC3CD-B9A5-4EDA-85A6-AFBFB6DB4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5" name="Group 83">
              <a:extLst>
                <a:ext uri="{FF2B5EF4-FFF2-40B4-BE49-F238E27FC236}">
                  <a16:creationId xmlns:a16="http://schemas.microsoft.com/office/drawing/2014/main" id="{9CA3D0C0-BF91-48E8-8098-15829F63A7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1" y="1140"/>
              <a:ext cx="413" cy="143"/>
              <a:chOff x="6432" y="4778"/>
              <a:chExt cx="798" cy="285"/>
            </a:xfrm>
          </p:grpSpPr>
          <p:sp>
            <p:nvSpPr>
              <p:cNvPr id="13359" name="Oval 84">
                <a:extLst>
                  <a:ext uri="{FF2B5EF4-FFF2-40B4-BE49-F238E27FC236}">
                    <a16:creationId xmlns:a16="http://schemas.microsoft.com/office/drawing/2014/main" id="{EC160A13-BA20-4BA6-808E-E725B1A0EF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0" name="Oval 85">
                <a:extLst>
                  <a:ext uri="{FF2B5EF4-FFF2-40B4-BE49-F238E27FC236}">
                    <a16:creationId xmlns:a16="http://schemas.microsoft.com/office/drawing/2014/main" id="{7EB24AE1-04A8-46BE-92E6-0164D641C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1" name="Oval 86">
                <a:extLst>
                  <a:ext uri="{FF2B5EF4-FFF2-40B4-BE49-F238E27FC236}">
                    <a16:creationId xmlns:a16="http://schemas.microsoft.com/office/drawing/2014/main" id="{36036717-DD83-46DC-9B42-79EDCADB5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6" name="Group 87">
              <a:extLst>
                <a:ext uri="{FF2B5EF4-FFF2-40B4-BE49-F238E27FC236}">
                  <a16:creationId xmlns:a16="http://schemas.microsoft.com/office/drawing/2014/main" id="{CE263D9D-E695-477E-A193-E73CCB637F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7" y="1140"/>
              <a:ext cx="413" cy="143"/>
              <a:chOff x="6432" y="4778"/>
              <a:chExt cx="798" cy="285"/>
            </a:xfrm>
          </p:grpSpPr>
          <p:sp>
            <p:nvSpPr>
              <p:cNvPr id="13356" name="Oval 88">
                <a:extLst>
                  <a:ext uri="{FF2B5EF4-FFF2-40B4-BE49-F238E27FC236}">
                    <a16:creationId xmlns:a16="http://schemas.microsoft.com/office/drawing/2014/main" id="{9F005A8A-A7B9-49A1-BC3D-FB6DD3CBF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7" name="Oval 89">
                <a:extLst>
                  <a:ext uri="{FF2B5EF4-FFF2-40B4-BE49-F238E27FC236}">
                    <a16:creationId xmlns:a16="http://schemas.microsoft.com/office/drawing/2014/main" id="{DF453699-1158-4EC8-A7AD-694928593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8" name="Oval 90">
                <a:extLst>
                  <a:ext uri="{FF2B5EF4-FFF2-40B4-BE49-F238E27FC236}">
                    <a16:creationId xmlns:a16="http://schemas.microsoft.com/office/drawing/2014/main" id="{68E08067-9DBD-4E3C-9EC3-4CA5502FDD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7" name="Group 91">
              <a:extLst>
                <a:ext uri="{FF2B5EF4-FFF2-40B4-BE49-F238E27FC236}">
                  <a16:creationId xmlns:a16="http://schemas.microsoft.com/office/drawing/2014/main" id="{56541C65-2226-4B92-BBC2-66F3BB1C8294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519" y="1496"/>
              <a:ext cx="401" cy="147"/>
              <a:chOff x="6432" y="4778"/>
              <a:chExt cx="798" cy="285"/>
            </a:xfrm>
          </p:grpSpPr>
          <p:sp>
            <p:nvSpPr>
              <p:cNvPr id="13353" name="Oval 92">
                <a:extLst>
                  <a:ext uri="{FF2B5EF4-FFF2-40B4-BE49-F238E27FC236}">
                    <a16:creationId xmlns:a16="http://schemas.microsoft.com/office/drawing/2014/main" id="{80AAE610-E1F5-425E-A8DE-E4FAD336C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4" name="Oval 93">
                <a:extLst>
                  <a:ext uri="{FF2B5EF4-FFF2-40B4-BE49-F238E27FC236}">
                    <a16:creationId xmlns:a16="http://schemas.microsoft.com/office/drawing/2014/main" id="{86ABAD61-74C6-40E4-8628-94A2A6AEC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5" name="Oval 94">
                <a:extLst>
                  <a:ext uri="{FF2B5EF4-FFF2-40B4-BE49-F238E27FC236}">
                    <a16:creationId xmlns:a16="http://schemas.microsoft.com/office/drawing/2014/main" id="{3F2B32EF-4341-496D-88CE-2AF2EE4198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8" name="Group 95">
              <a:extLst>
                <a:ext uri="{FF2B5EF4-FFF2-40B4-BE49-F238E27FC236}">
                  <a16:creationId xmlns:a16="http://schemas.microsoft.com/office/drawing/2014/main" id="{FF51A027-CEE6-4C04-9617-C03986DE2C68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519" y="2212"/>
              <a:ext cx="401" cy="147"/>
              <a:chOff x="6432" y="4778"/>
              <a:chExt cx="798" cy="285"/>
            </a:xfrm>
          </p:grpSpPr>
          <p:sp>
            <p:nvSpPr>
              <p:cNvPr id="13350" name="Oval 96">
                <a:extLst>
                  <a:ext uri="{FF2B5EF4-FFF2-40B4-BE49-F238E27FC236}">
                    <a16:creationId xmlns:a16="http://schemas.microsoft.com/office/drawing/2014/main" id="{BA5AA816-EA17-4F53-9ADF-4840EA97B4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1" name="Oval 97">
                <a:extLst>
                  <a:ext uri="{FF2B5EF4-FFF2-40B4-BE49-F238E27FC236}">
                    <a16:creationId xmlns:a16="http://schemas.microsoft.com/office/drawing/2014/main" id="{A5A2288C-4AAD-43C0-98A0-0616312A1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2" name="Oval 98">
                <a:extLst>
                  <a:ext uri="{FF2B5EF4-FFF2-40B4-BE49-F238E27FC236}">
                    <a16:creationId xmlns:a16="http://schemas.microsoft.com/office/drawing/2014/main" id="{332AABB9-041F-44B5-9E35-B975EA605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29" name="Group 99">
              <a:extLst>
                <a:ext uri="{FF2B5EF4-FFF2-40B4-BE49-F238E27FC236}">
                  <a16:creationId xmlns:a16="http://schemas.microsoft.com/office/drawing/2014/main" id="{E319A3EA-58BF-4FC8-B5EC-1FE830473E7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255" y="1496"/>
              <a:ext cx="401" cy="147"/>
              <a:chOff x="6432" y="4778"/>
              <a:chExt cx="798" cy="285"/>
            </a:xfrm>
          </p:grpSpPr>
          <p:sp>
            <p:nvSpPr>
              <p:cNvPr id="13347" name="Oval 100">
                <a:extLst>
                  <a:ext uri="{FF2B5EF4-FFF2-40B4-BE49-F238E27FC236}">
                    <a16:creationId xmlns:a16="http://schemas.microsoft.com/office/drawing/2014/main" id="{069DBA1C-7BEA-410B-9D99-11D4CC2ED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8" name="Oval 101">
                <a:extLst>
                  <a:ext uri="{FF2B5EF4-FFF2-40B4-BE49-F238E27FC236}">
                    <a16:creationId xmlns:a16="http://schemas.microsoft.com/office/drawing/2014/main" id="{3C8EF37F-E903-4FA5-8C36-4FB10BACC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9" name="Oval 102">
                <a:extLst>
                  <a:ext uri="{FF2B5EF4-FFF2-40B4-BE49-F238E27FC236}">
                    <a16:creationId xmlns:a16="http://schemas.microsoft.com/office/drawing/2014/main" id="{C11AB23F-5B89-4E5E-939F-76943CDF7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30" name="Group 104">
              <a:extLst>
                <a:ext uri="{FF2B5EF4-FFF2-40B4-BE49-F238E27FC236}">
                  <a16:creationId xmlns:a16="http://schemas.microsoft.com/office/drawing/2014/main" id="{79F59D4D-8BE9-46AA-8386-9931F4ECE6EE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961" y="1496"/>
              <a:ext cx="401" cy="148"/>
              <a:chOff x="6432" y="4778"/>
              <a:chExt cx="798" cy="285"/>
            </a:xfrm>
          </p:grpSpPr>
          <p:sp>
            <p:nvSpPr>
              <p:cNvPr id="13344" name="Oval 105">
                <a:extLst>
                  <a:ext uri="{FF2B5EF4-FFF2-40B4-BE49-F238E27FC236}">
                    <a16:creationId xmlns:a16="http://schemas.microsoft.com/office/drawing/2014/main" id="{EE0C956F-1EEB-45ED-88DE-EB12296A3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5" name="Oval 106">
                <a:extLst>
                  <a:ext uri="{FF2B5EF4-FFF2-40B4-BE49-F238E27FC236}">
                    <a16:creationId xmlns:a16="http://schemas.microsoft.com/office/drawing/2014/main" id="{75776266-DA19-42DD-B0B0-105B8457C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6" name="Oval 107">
                <a:extLst>
                  <a:ext uri="{FF2B5EF4-FFF2-40B4-BE49-F238E27FC236}">
                    <a16:creationId xmlns:a16="http://schemas.microsoft.com/office/drawing/2014/main" id="{0ECA07AD-E4B9-49C2-979C-2238D8313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3331" name="Group 108">
              <a:extLst>
                <a:ext uri="{FF2B5EF4-FFF2-40B4-BE49-F238E27FC236}">
                  <a16:creationId xmlns:a16="http://schemas.microsoft.com/office/drawing/2014/main" id="{35925118-AFA4-418A-BDDF-435E783CB2E1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961" y="2212"/>
              <a:ext cx="401" cy="148"/>
              <a:chOff x="6432" y="4778"/>
              <a:chExt cx="798" cy="285"/>
            </a:xfrm>
          </p:grpSpPr>
          <p:sp>
            <p:nvSpPr>
              <p:cNvPr id="13341" name="Oval 109">
                <a:extLst>
                  <a:ext uri="{FF2B5EF4-FFF2-40B4-BE49-F238E27FC236}">
                    <a16:creationId xmlns:a16="http://schemas.microsoft.com/office/drawing/2014/main" id="{509453A9-E602-48CD-9111-8E5C8A265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2" name="Oval 110">
                <a:extLst>
                  <a:ext uri="{FF2B5EF4-FFF2-40B4-BE49-F238E27FC236}">
                    <a16:creationId xmlns:a16="http://schemas.microsoft.com/office/drawing/2014/main" id="{64F95616-F45D-4348-A4D1-6C57BA9F84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3" name="Oval 111">
                <a:extLst>
                  <a:ext uri="{FF2B5EF4-FFF2-40B4-BE49-F238E27FC236}">
                    <a16:creationId xmlns:a16="http://schemas.microsoft.com/office/drawing/2014/main" id="{07B15F3F-94E1-4AD0-AAA3-9D8A46DE8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332" name="Text Box 112">
              <a:extLst>
                <a:ext uri="{FF2B5EF4-FFF2-40B4-BE49-F238E27FC236}">
                  <a16:creationId xmlns:a16="http://schemas.microsoft.com/office/drawing/2014/main" id="{92F50698-9AE4-4504-A8AA-2C886B657A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2" y="1856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400" b="1"/>
                <a:t>B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3" name="Text Box 113">
              <a:extLst>
                <a:ext uri="{FF2B5EF4-FFF2-40B4-BE49-F238E27FC236}">
                  <a16:creationId xmlns:a16="http://schemas.microsoft.com/office/drawing/2014/main" id="{314C6543-28BC-4BCC-9A1F-2C859BFB37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1856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4" name="Text Box 114">
              <a:extLst>
                <a:ext uri="{FF2B5EF4-FFF2-40B4-BE49-F238E27FC236}">
                  <a16:creationId xmlns:a16="http://schemas.microsoft.com/office/drawing/2014/main" id="{CB052342-81CD-458E-8212-1D1CEC335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6" y="1856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5" name="Text Box 115">
              <a:extLst>
                <a:ext uri="{FF2B5EF4-FFF2-40B4-BE49-F238E27FC236}">
                  <a16:creationId xmlns:a16="http://schemas.microsoft.com/office/drawing/2014/main" id="{65AF2086-EA10-4B20-81DC-2D979CEFD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2" y="1111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6" name="Text Box 116">
              <a:extLst>
                <a:ext uri="{FF2B5EF4-FFF2-40B4-BE49-F238E27FC236}">
                  <a16:creationId xmlns:a16="http://schemas.microsoft.com/office/drawing/2014/main" id="{09A0F4E1-572A-4CB3-89F1-1760098093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1111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7" name="Text Box 117">
              <a:extLst>
                <a:ext uri="{FF2B5EF4-FFF2-40B4-BE49-F238E27FC236}">
                  <a16:creationId xmlns:a16="http://schemas.microsoft.com/office/drawing/2014/main" id="{04F98CDB-1A74-4A4C-BB60-450859589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6" y="1111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8" name="Text Box 118">
              <a:extLst>
                <a:ext uri="{FF2B5EF4-FFF2-40B4-BE49-F238E27FC236}">
                  <a16:creationId xmlns:a16="http://schemas.microsoft.com/office/drawing/2014/main" id="{DAEB4A20-19C2-42ED-AC77-4B788E673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2" y="2572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39" name="Text Box 119">
              <a:extLst>
                <a:ext uri="{FF2B5EF4-FFF2-40B4-BE49-F238E27FC236}">
                  <a16:creationId xmlns:a16="http://schemas.microsoft.com/office/drawing/2014/main" id="{196703AD-2792-4134-BF72-07AD2B3E0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2572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3340" name="Text Box 120">
              <a:extLst>
                <a:ext uri="{FF2B5EF4-FFF2-40B4-BE49-F238E27FC236}">
                  <a16:creationId xmlns:a16="http://schemas.microsoft.com/office/drawing/2014/main" id="{3C26EDD4-CCB6-4C34-82B6-7E6B9DFC6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6" y="2572"/>
              <a:ext cx="177" cy="1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83066" name="Oval 122">
            <a:extLst>
              <a:ext uri="{FF2B5EF4-FFF2-40B4-BE49-F238E27FC236}">
                <a16:creationId xmlns:a16="http://schemas.microsoft.com/office/drawing/2014/main" id="{B5200239-DF21-441E-9706-111BB8E31AA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687594" y="6453981"/>
            <a:ext cx="46038" cy="476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3067" name="Text Box 123">
            <a:extLst>
              <a:ext uri="{FF2B5EF4-FFF2-40B4-BE49-F238E27FC236}">
                <a16:creationId xmlns:a16="http://schemas.microsoft.com/office/drawing/2014/main" id="{EEC220B1-5636-441D-8E46-A9F74A6A1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5318125"/>
            <a:ext cx="3832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P (fosforo): donatore</a:t>
            </a:r>
          </a:p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B (boro): accettore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023 C 0.00226 0.00116 0.00347 0.00463 0.00642 0.00625 C 0.01146 0.00903 0.01771 0.01134 0.02309 0.0125 C 0.02674 0.01412 0.03055 0.01505 0.0342 0.01667 C 0.03733 0.0213 0.03472 0.01852 0.04219 0.01991 C 0.0467 0.02083 0.05121 0.02245 0.05573 0.02407 C 0.07257 0.03032 0.0875 0.04282 0.10486 0.0463 C 0.13628 0.04514 0.11996 0.04815 0.13264 0.04213 C 0.1368 0.03681 0.14167 0.02523 0.14687 0.02315 C 0.14983 0.01968 0.15104 0.01528 0.15417 0.0125 C 0.15833 0.0044 0.16441 -0.00208 0.17153 -0.00556 C 0.17708 -0.00486 0.1849 -0.00556 0.18976 -0.00116 C 0.19149 0.00231 0.19236 0.00393 0.19531 0.00509 C 0.19983 0.00903 0.20104 0.01643 0.20642 0.01991 C 0.20885 0.02407 0.21198 0.0287 0.21528 0.03148 C 0.21823 0.0375 0.22344 0.04352 0.22795 0.04745 C 0.23055 0.05278 0.23611 0.0544 0.24062 0.05602 C 0.24062 0.05602 0.25174 0.05579 0.25486 0.0537 C 0.26441 0.04722 0.25625 0.05093 0.26198 0.04861 C 0.26667 0.04421 0.2724 0.04259 0.27708 0.03796 C 0.28351 0.03171 0.29705 0.01643 0.30417 0.01366 C 0.30642 0.01157 0.3092 0.01065 0.31128 0.00833 C 0.31962 3.7037E-7 0.31267 0.00301 0.3184 0.00093 C 0.31962 -0.00486 0.31823 -0.00046 0.3224 -0.00556 C 0.32812 -0.0125 0.32726 -0.01157 0.33108 -0.01921 C 0.33212 -0.02107 0.33437 -0.02107 0.33576 -0.02245 C 0.33924 -0.02199 0.34323 -0.02292 0.34618 -0.02037 C 0.35156 -0.01597 0.3434 -0.01968 0.35017 -0.01713 C 0.3559 -0.01181 0.36354 -0.01227 0.36996 -0.00972 C 0.37517 -0.00532 0.37708 -0.00972 0.38108 -0.01296 C 0.38299 -0.01458 0.38542 -0.01435 0.3875 -0.01505 C 0.39392 -0.01343 0.39861 -0.00949 0.40486 -0.00648 C 0.41146 -0.00764 0.41597 -0.00787 0.42083 -0.01389 C 0.4224 -0.01366 0.42413 -0.01389 0.42552 -0.01296 C 0.4309 -0.00949 0.425 -0.00972 0.42795 -0.00972 " pathEditMode="relative" ptsTypes="ffffffffffffffffffffffffffffffffffA">
                                      <p:cBhvr>
                                        <p:cTn id="6" dur="2000" fill="hold"/>
                                        <p:tgtEl>
                                          <p:spTgt spid="83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8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12" dur="2000" fill="hold"/>
                                        <p:tgtEl>
                                          <p:spTgt spid="83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23 L 0.00035 -0.05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3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0.00047 C 0.00452 -0.03148 0.00868 -0.06342 -0.00972 -0.09259 C -0.02812 -0.12175 -0.09253 -0.14074 -0.10972 -0.17407 C -0.12691 -0.2074 -0.11128 -0.26226 -0.11284 -0.29259 C -0.11441 -0.32291 -0.10833 -0.3405 -0.11927 -0.35601 C -0.1302 -0.37152 -0.16909 -0.38009 -0.17882 -0.38564 " pathEditMode="relative" ptsTypes="aaaaaA">
                                      <p:cBhvr>
                                        <p:cTn id="33" dur="1000" fill="hold"/>
                                        <p:tgtEl>
                                          <p:spTgt spid="83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08" grpId="0" animBg="1"/>
      <p:bldP spid="83008" grpId="1" animBg="1"/>
      <p:bldP spid="83047" grpId="0" animBg="1"/>
      <p:bldP spid="83047" grpId="1" animBg="1"/>
      <p:bldP spid="83066" grpId="0" animBg="1"/>
      <p:bldP spid="83066" grpId="1" animBg="1"/>
      <p:bldP spid="830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>
            <a:extLst>
              <a:ext uri="{FF2B5EF4-FFF2-40B4-BE49-F238E27FC236}">
                <a16:creationId xmlns:a16="http://schemas.microsoft.com/office/drawing/2014/main" id="{9E4FBFB0-3625-475E-9AD7-98AC38DD2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Semiconduttori drogati</a:t>
            </a:r>
            <a:endParaRPr lang="fr-FR">
              <a:solidFill>
                <a:srgbClr val="FF9900"/>
              </a:solidFill>
            </a:endParaRPr>
          </a:p>
        </p:txBody>
      </p:sp>
      <p:grpSp>
        <p:nvGrpSpPr>
          <p:cNvPr id="14339" name="Group 73">
            <a:extLst>
              <a:ext uri="{FF2B5EF4-FFF2-40B4-BE49-F238E27FC236}">
                <a16:creationId xmlns:a16="http://schemas.microsoft.com/office/drawing/2014/main" id="{0431FD23-9032-48DD-94C5-8E2E74CFC86F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1960563"/>
            <a:ext cx="3425825" cy="3355975"/>
            <a:chOff x="1680" y="1235"/>
            <a:chExt cx="2158" cy="2114"/>
          </a:xfrm>
        </p:grpSpPr>
        <p:grpSp>
          <p:nvGrpSpPr>
            <p:cNvPr id="14352" name="Group 6">
              <a:extLst>
                <a:ext uri="{FF2B5EF4-FFF2-40B4-BE49-F238E27FC236}">
                  <a16:creationId xmlns:a16="http://schemas.microsoft.com/office/drawing/2014/main" id="{85D7EAAA-065F-43D5-9F40-8A211E4F65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5" y="3126"/>
              <a:ext cx="549" cy="186"/>
              <a:chOff x="6432" y="4778"/>
              <a:chExt cx="798" cy="285"/>
            </a:xfrm>
          </p:grpSpPr>
          <p:sp>
            <p:nvSpPr>
              <p:cNvPr id="14406" name="Oval 7">
                <a:extLst>
                  <a:ext uri="{FF2B5EF4-FFF2-40B4-BE49-F238E27FC236}">
                    <a16:creationId xmlns:a16="http://schemas.microsoft.com/office/drawing/2014/main" id="{DA66E6F0-A82A-4C4C-A94A-987D236D2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407" name="Oval 8">
                <a:extLst>
                  <a:ext uri="{FF2B5EF4-FFF2-40B4-BE49-F238E27FC236}">
                    <a16:creationId xmlns:a16="http://schemas.microsoft.com/office/drawing/2014/main" id="{0B2E2687-E097-4904-B32A-0052D02DA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408" name="Oval 9">
                <a:extLst>
                  <a:ext uri="{FF2B5EF4-FFF2-40B4-BE49-F238E27FC236}">
                    <a16:creationId xmlns:a16="http://schemas.microsoft.com/office/drawing/2014/main" id="{DA1F236B-ABD2-480D-9856-6F23351285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3" name="Group 10">
              <a:extLst>
                <a:ext uri="{FF2B5EF4-FFF2-40B4-BE49-F238E27FC236}">
                  <a16:creationId xmlns:a16="http://schemas.microsoft.com/office/drawing/2014/main" id="{27DFEAC8-3272-46B6-BCC4-F69B67B7D2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94" y="3126"/>
              <a:ext cx="549" cy="186"/>
              <a:chOff x="6432" y="4778"/>
              <a:chExt cx="798" cy="285"/>
            </a:xfrm>
          </p:grpSpPr>
          <p:sp>
            <p:nvSpPr>
              <p:cNvPr id="14403" name="Oval 11">
                <a:extLst>
                  <a:ext uri="{FF2B5EF4-FFF2-40B4-BE49-F238E27FC236}">
                    <a16:creationId xmlns:a16="http://schemas.microsoft.com/office/drawing/2014/main" id="{3A8AB826-9CFC-4908-AE61-41A27F6B4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404" name="Oval 12">
                <a:extLst>
                  <a:ext uri="{FF2B5EF4-FFF2-40B4-BE49-F238E27FC236}">
                    <a16:creationId xmlns:a16="http://schemas.microsoft.com/office/drawing/2014/main" id="{E813BA4C-5EE5-40F3-8414-8793E6274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405" name="Oval 13">
                <a:extLst>
                  <a:ext uri="{FF2B5EF4-FFF2-40B4-BE49-F238E27FC236}">
                    <a16:creationId xmlns:a16="http://schemas.microsoft.com/office/drawing/2014/main" id="{74D44C62-AAC0-4F2B-AAFC-E88FC8FE6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4" name="Group 14">
              <a:extLst>
                <a:ext uri="{FF2B5EF4-FFF2-40B4-BE49-F238E27FC236}">
                  <a16:creationId xmlns:a16="http://schemas.microsoft.com/office/drawing/2014/main" id="{4775762E-966E-47A5-9367-C99E8CD189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5" y="2199"/>
              <a:ext cx="549" cy="186"/>
              <a:chOff x="6432" y="4778"/>
              <a:chExt cx="798" cy="285"/>
            </a:xfrm>
          </p:grpSpPr>
          <p:sp>
            <p:nvSpPr>
              <p:cNvPr id="14400" name="Oval 15">
                <a:extLst>
                  <a:ext uri="{FF2B5EF4-FFF2-40B4-BE49-F238E27FC236}">
                    <a16:creationId xmlns:a16="http://schemas.microsoft.com/office/drawing/2014/main" id="{53095A3A-1C4B-4E63-9CDB-33DEA3CF4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401" name="Oval 16">
                <a:extLst>
                  <a:ext uri="{FF2B5EF4-FFF2-40B4-BE49-F238E27FC236}">
                    <a16:creationId xmlns:a16="http://schemas.microsoft.com/office/drawing/2014/main" id="{BBDAE066-67A8-4EEA-8B7D-CF2B8C55D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402" name="Oval 17">
                <a:extLst>
                  <a:ext uri="{FF2B5EF4-FFF2-40B4-BE49-F238E27FC236}">
                    <a16:creationId xmlns:a16="http://schemas.microsoft.com/office/drawing/2014/main" id="{6ED7A680-A067-4143-8B33-E11C7A46A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5" name="Group 18">
              <a:extLst>
                <a:ext uri="{FF2B5EF4-FFF2-40B4-BE49-F238E27FC236}">
                  <a16:creationId xmlns:a16="http://schemas.microsoft.com/office/drawing/2014/main" id="{5F54FC0C-F062-4EFA-BEEB-87FFE21DE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94" y="2199"/>
              <a:ext cx="549" cy="186"/>
              <a:chOff x="6432" y="4778"/>
              <a:chExt cx="798" cy="285"/>
            </a:xfrm>
          </p:grpSpPr>
          <p:sp>
            <p:nvSpPr>
              <p:cNvPr id="14397" name="Oval 19">
                <a:extLst>
                  <a:ext uri="{FF2B5EF4-FFF2-40B4-BE49-F238E27FC236}">
                    <a16:creationId xmlns:a16="http://schemas.microsoft.com/office/drawing/2014/main" id="{AB996653-05D7-4C0A-8991-4B0A1D8B5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8" name="Oval 20">
                <a:extLst>
                  <a:ext uri="{FF2B5EF4-FFF2-40B4-BE49-F238E27FC236}">
                    <a16:creationId xmlns:a16="http://schemas.microsoft.com/office/drawing/2014/main" id="{D90586F4-06AD-48E5-AC73-752A56AC4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9" name="Oval 21">
                <a:extLst>
                  <a:ext uri="{FF2B5EF4-FFF2-40B4-BE49-F238E27FC236}">
                    <a16:creationId xmlns:a16="http://schemas.microsoft.com/office/drawing/2014/main" id="{CE9C516D-CFAF-4C5F-988E-FC96BD0F5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6" name="Group 22">
              <a:extLst>
                <a:ext uri="{FF2B5EF4-FFF2-40B4-BE49-F238E27FC236}">
                  <a16:creationId xmlns:a16="http://schemas.microsoft.com/office/drawing/2014/main" id="{AEE91407-BB21-4774-A72F-FDE5A72483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94" y="1272"/>
              <a:ext cx="549" cy="186"/>
              <a:chOff x="6432" y="4778"/>
              <a:chExt cx="798" cy="285"/>
            </a:xfrm>
          </p:grpSpPr>
          <p:sp>
            <p:nvSpPr>
              <p:cNvPr id="14394" name="Oval 23">
                <a:extLst>
                  <a:ext uri="{FF2B5EF4-FFF2-40B4-BE49-F238E27FC236}">
                    <a16:creationId xmlns:a16="http://schemas.microsoft.com/office/drawing/2014/main" id="{DA351E37-2CED-49EE-A302-3BC573B7A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5" name="Oval 24">
                <a:extLst>
                  <a:ext uri="{FF2B5EF4-FFF2-40B4-BE49-F238E27FC236}">
                    <a16:creationId xmlns:a16="http://schemas.microsoft.com/office/drawing/2014/main" id="{970D3922-A927-48AA-8EA9-1061748F2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6" name="Oval 25">
                <a:extLst>
                  <a:ext uri="{FF2B5EF4-FFF2-40B4-BE49-F238E27FC236}">
                    <a16:creationId xmlns:a16="http://schemas.microsoft.com/office/drawing/2014/main" id="{F2FEEAC2-BD60-438B-9633-F350C819D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7" name="Group 26">
              <a:extLst>
                <a:ext uri="{FF2B5EF4-FFF2-40B4-BE49-F238E27FC236}">
                  <a16:creationId xmlns:a16="http://schemas.microsoft.com/office/drawing/2014/main" id="{CDB83FBA-711E-4F49-9AFF-B68F44856C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5" y="1272"/>
              <a:ext cx="549" cy="186"/>
              <a:chOff x="6432" y="4778"/>
              <a:chExt cx="798" cy="285"/>
            </a:xfrm>
          </p:grpSpPr>
          <p:sp>
            <p:nvSpPr>
              <p:cNvPr id="14391" name="Oval 27">
                <a:extLst>
                  <a:ext uri="{FF2B5EF4-FFF2-40B4-BE49-F238E27FC236}">
                    <a16:creationId xmlns:a16="http://schemas.microsoft.com/office/drawing/2014/main" id="{434CC786-B727-47A6-9F64-BCCAB09A4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2" name="Oval 28">
                <a:extLst>
                  <a:ext uri="{FF2B5EF4-FFF2-40B4-BE49-F238E27FC236}">
                    <a16:creationId xmlns:a16="http://schemas.microsoft.com/office/drawing/2014/main" id="{8AAD6DA2-1846-44B0-AA1B-D8880C419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3" name="Oval 29">
                <a:extLst>
                  <a:ext uri="{FF2B5EF4-FFF2-40B4-BE49-F238E27FC236}">
                    <a16:creationId xmlns:a16="http://schemas.microsoft.com/office/drawing/2014/main" id="{C0F77FB1-41A0-4C5C-887F-1C8C4794B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8" name="Group 30">
              <a:extLst>
                <a:ext uri="{FF2B5EF4-FFF2-40B4-BE49-F238E27FC236}">
                  <a16:creationId xmlns:a16="http://schemas.microsoft.com/office/drawing/2014/main" id="{8D5D8E9B-6334-4B24-9018-DF6615426FFC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518" y="1731"/>
              <a:ext cx="519" cy="196"/>
              <a:chOff x="6432" y="4778"/>
              <a:chExt cx="798" cy="285"/>
            </a:xfrm>
          </p:grpSpPr>
          <p:sp>
            <p:nvSpPr>
              <p:cNvPr id="14388" name="Oval 31">
                <a:extLst>
                  <a:ext uri="{FF2B5EF4-FFF2-40B4-BE49-F238E27FC236}">
                    <a16:creationId xmlns:a16="http://schemas.microsoft.com/office/drawing/2014/main" id="{E5952DB8-5E5F-4C06-B91C-A8FF439C5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9" name="Oval 32">
                <a:extLst>
                  <a:ext uri="{FF2B5EF4-FFF2-40B4-BE49-F238E27FC236}">
                    <a16:creationId xmlns:a16="http://schemas.microsoft.com/office/drawing/2014/main" id="{8D53BDC1-0FF2-41B6-8F84-39EBCF375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90" name="Oval 33">
                <a:extLst>
                  <a:ext uri="{FF2B5EF4-FFF2-40B4-BE49-F238E27FC236}">
                    <a16:creationId xmlns:a16="http://schemas.microsoft.com/office/drawing/2014/main" id="{97426475-3404-4C72-A49E-653CBA837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59" name="Group 34">
              <a:extLst>
                <a:ext uri="{FF2B5EF4-FFF2-40B4-BE49-F238E27FC236}">
                  <a16:creationId xmlns:a16="http://schemas.microsoft.com/office/drawing/2014/main" id="{B07B2F56-B180-45E8-839A-DCFC054D35E5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518" y="2658"/>
              <a:ext cx="519" cy="196"/>
              <a:chOff x="6432" y="4778"/>
              <a:chExt cx="798" cy="285"/>
            </a:xfrm>
          </p:grpSpPr>
          <p:sp>
            <p:nvSpPr>
              <p:cNvPr id="14385" name="Oval 35">
                <a:extLst>
                  <a:ext uri="{FF2B5EF4-FFF2-40B4-BE49-F238E27FC236}">
                    <a16:creationId xmlns:a16="http://schemas.microsoft.com/office/drawing/2014/main" id="{888966D6-B6FC-41D3-AF48-A66052590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6" name="Oval 36">
                <a:extLst>
                  <a:ext uri="{FF2B5EF4-FFF2-40B4-BE49-F238E27FC236}">
                    <a16:creationId xmlns:a16="http://schemas.microsoft.com/office/drawing/2014/main" id="{363952CB-41B4-447A-816D-AC01DCD84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7" name="Oval 37">
                <a:extLst>
                  <a:ext uri="{FF2B5EF4-FFF2-40B4-BE49-F238E27FC236}">
                    <a16:creationId xmlns:a16="http://schemas.microsoft.com/office/drawing/2014/main" id="{2D3CA527-704C-4175-9717-209FAC00C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60" name="Group 38">
              <a:extLst>
                <a:ext uri="{FF2B5EF4-FFF2-40B4-BE49-F238E27FC236}">
                  <a16:creationId xmlns:a16="http://schemas.microsoft.com/office/drawing/2014/main" id="{32FF93F8-3959-483C-90DE-CD42FDC54DC0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2499" y="1731"/>
              <a:ext cx="519" cy="196"/>
              <a:chOff x="6432" y="4778"/>
              <a:chExt cx="798" cy="285"/>
            </a:xfrm>
          </p:grpSpPr>
          <p:sp>
            <p:nvSpPr>
              <p:cNvPr id="14382" name="Oval 39">
                <a:extLst>
                  <a:ext uri="{FF2B5EF4-FFF2-40B4-BE49-F238E27FC236}">
                    <a16:creationId xmlns:a16="http://schemas.microsoft.com/office/drawing/2014/main" id="{313D6405-BA23-4269-AD5F-74B60DE30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3" name="Oval 40">
                <a:extLst>
                  <a:ext uri="{FF2B5EF4-FFF2-40B4-BE49-F238E27FC236}">
                    <a16:creationId xmlns:a16="http://schemas.microsoft.com/office/drawing/2014/main" id="{C5709C0D-2969-489D-909F-3C2397B77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4" name="Oval 41">
                <a:extLst>
                  <a:ext uri="{FF2B5EF4-FFF2-40B4-BE49-F238E27FC236}">
                    <a16:creationId xmlns:a16="http://schemas.microsoft.com/office/drawing/2014/main" id="{FF2D79FA-C04F-40F2-8E08-96ECBB30E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61" name="Group 42">
              <a:extLst>
                <a:ext uri="{FF2B5EF4-FFF2-40B4-BE49-F238E27FC236}">
                  <a16:creationId xmlns:a16="http://schemas.microsoft.com/office/drawing/2014/main" id="{7EEB161E-C63E-4528-82DC-995EEB634F2C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2499" y="2658"/>
              <a:ext cx="519" cy="196"/>
              <a:chOff x="6432" y="4778"/>
              <a:chExt cx="798" cy="285"/>
            </a:xfrm>
          </p:grpSpPr>
          <p:sp>
            <p:nvSpPr>
              <p:cNvPr id="14379" name="Oval 43">
                <a:extLst>
                  <a:ext uri="{FF2B5EF4-FFF2-40B4-BE49-F238E27FC236}">
                    <a16:creationId xmlns:a16="http://schemas.microsoft.com/office/drawing/2014/main" id="{92CA4221-E9FD-4894-8949-87A96B078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0" name="Oval 44">
                <a:extLst>
                  <a:ext uri="{FF2B5EF4-FFF2-40B4-BE49-F238E27FC236}">
                    <a16:creationId xmlns:a16="http://schemas.microsoft.com/office/drawing/2014/main" id="{3712CF20-168E-4EEA-B495-18893F453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81" name="Oval 45">
                <a:extLst>
                  <a:ext uri="{FF2B5EF4-FFF2-40B4-BE49-F238E27FC236}">
                    <a16:creationId xmlns:a16="http://schemas.microsoft.com/office/drawing/2014/main" id="{AB4CAE70-9F83-491F-9EC0-7B0C8DAC6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62" name="Group 46">
              <a:extLst>
                <a:ext uri="{FF2B5EF4-FFF2-40B4-BE49-F238E27FC236}">
                  <a16:creationId xmlns:a16="http://schemas.microsoft.com/office/drawing/2014/main" id="{5CC9C241-176E-435E-9B51-302ACC20B651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441" y="1731"/>
              <a:ext cx="519" cy="196"/>
              <a:chOff x="6432" y="4778"/>
              <a:chExt cx="798" cy="285"/>
            </a:xfrm>
          </p:grpSpPr>
          <p:sp>
            <p:nvSpPr>
              <p:cNvPr id="14376" name="Oval 47">
                <a:extLst>
                  <a:ext uri="{FF2B5EF4-FFF2-40B4-BE49-F238E27FC236}">
                    <a16:creationId xmlns:a16="http://schemas.microsoft.com/office/drawing/2014/main" id="{EE68DFFA-FC9E-4187-8C71-250BAD69C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77" name="Oval 48">
                <a:extLst>
                  <a:ext uri="{FF2B5EF4-FFF2-40B4-BE49-F238E27FC236}">
                    <a16:creationId xmlns:a16="http://schemas.microsoft.com/office/drawing/2014/main" id="{9AF62CBF-F92C-4F67-B8E1-B96543A8B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78" name="Oval 49">
                <a:extLst>
                  <a:ext uri="{FF2B5EF4-FFF2-40B4-BE49-F238E27FC236}">
                    <a16:creationId xmlns:a16="http://schemas.microsoft.com/office/drawing/2014/main" id="{8A7F9DEE-306A-4349-8029-B82BA1F1B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4363" name="Group 50">
              <a:extLst>
                <a:ext uri="{FF2B5EF4-FFF2-40B4-BE49-F238E27FC236}">
                  <a16:creationId xmlns:a16="http://schemas.microsoft.com/office/drawing/2014/main" id="{102C81C8-B282-41BD-B13E-1EAA26801714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441" y="2658"/>
              <a:ext cx="519" cy="196"/>
              <a:chOff x="6432" y="4778"/>
              <a:chExt cx="798" cy="285"/>
            </a:xfrm>
          </p:grpSpPr>
          <p:sp>
            <p:nvSpPr>
              <p:cNvPr id="14373" name="Oval 51">
                <a:extLst>
                  <a:ext uri="{FF2B5EF4-FFF2-40B4-BE49-F238E27FC236}">
                    <a16:creationId xmlns:a16="http://schemas.microsoft.com/office/drawing/2014/main" id="{C24B0C97-8944-4201-9D71-8555C2D4F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74" name="Oval 52">
                <a:extLst>
                  <a:ext uri="{FF2B5EF4-FFF2-40B4-BE49-F238E27FC236}">
                    <a16:creationId xmlns:a16="http://schemas.microsoft.com/office/drawing/2014/main" id="{A171CF15-BE52-422A-B850-F2546B1C7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375" name="Oval 53">
                <a:extLst>
                  <a:ext uri="{FF2B5EF4-FFF2-40B4-BE49-F238E27FC236}">
                    <a16:creationId xmlns:a16="http://schemas.microsoft.com/office/drawing/2014/main" id="{40729A22-F319-43CB-8D57-03148C342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4364" name="Text Box 54">
              <a:extLst>
                <a:ext uri="{FF2B5EF4-FFF2-40B4-BE49-F238E27FC236}">
                  <a16:creationId xmlns:a16="http://schemas.microsoft.com/office/drawing/2014/main" id="{D9BDA950-6456-46C9-94CB-53AE47A46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1" y="2199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400" b="1"/>
                <a:t>P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65" name="Text Box 55">
              <a:extLst>
                <a:ext uri="{FF2B5EF4-FFF2-40B4-BE49-F238E27FC236}">
                  <a16:creationId xmlns:a16="http://schemas.microsoft.com/office/drawing/2014/main" id="{C93FBE9D-E16A-4590-8954-07F5DBECC2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3" y="2199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66" name="Text Box 56">
              <a:extLst>
                <a:ext uri="{FF2B5EF4-FFF2-40B4-BE49-F238E27FC236}">
                  <a16:creationId xmlns:a16="http://schemas.microsoft.com/office/drawing/2014/main" id="{292884D9-0EDE-4E88-9B75-B9EB2CF66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199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67" name="Text Box 57">
              <a:extLst>
                <a:ext uri="{FF2B5EF4-FFF2-40B4-BE49-F238E27FC236}">
                  <a16:creationId xmlns:a16="http://schemas.microsoft.com/office/drawing/2014/main" id="{A1DE464F-7CA7-4D0B-AAD7-7AAA0890D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1" y="1235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68" name="Text Box 58">
              <a:extLst>
                <a:ext uri="{FF2B5EF4-FFF2-40B4-BE49-F238E27FC236}">
                  <a16:creationId xmlns:a16="http://schemas.microsoft.com/office/drawing/2014/main" id="{0537640E-6A61-4FEE-AAFC-E671BE70B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3" y="1235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69" name="Text Box 59">
              <a:extLst>
                <a:ext uri="{FF2B5EF4-FFF2-40B4-BE49-F238E27FC236}">
                  <a16:creationId xmlns:a16="http://schemas.microsoft.com/office/drawing/2014/main" id="{31DFD4AB-F359-4B71-AC8B-CC04EA2B13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1235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70" name="Text Box 60">
              <a:extLst>
                <a:ext uri="{FF2B5EF4-FFF2-40B4-BE49-F238E27FC236}">
                  <a16:creationId xmlns:a16="http://schemas.microsoft.com/office/drawing/2014/main" id="{B3D03EBF-E659-4C79-ABE2-C8A42F98F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1" y="3126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71" name="Text Box 61">
              <a:extLst>
                <a:ext uri="{FF2B5EF4-FFF2-40B4-BE49-F238E27FC236}">
                  <a16:creationId xmlns:a16="http://schemas.microsoft.com/office/drawing/2014/main" id="{E983BB5E-393F-41BB-AB32-BF710C95C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3" y="3126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4372" name="Text Box 62">
              <a:extLst>
                <a:ext uri="{FF2B5EF4-FFF2-40B4-BE49-F238E27FC236}">
                  <a16:creationId xmlns:a16="http://schemas.microsoft.com/office/drawing/2014/main" id="{6059AEDB-3ECC-4D49-9E4E-80C12AAD4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126"/>
              <a:ext cx="235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84031" name="Oval 63">
            <a:extLst>
              <a:ext uri="{FF2B5EF4-FFF2-40B4-BE49-F238E27FC236}">
                <a16:creationId xmlns:a16="http://schemas.microsoft.com/office/drawing/2014/main" id="{CFE46140-620D-4A34-B89A-28A066303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113" y="3962400"/>
            <a:ext cx="61912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4341" name="Text Box 64">
            <a:extLst>
              <a:ext uri="{FF2B5EF4-FFF2-40B4-BE49-F238E27FC236}">
                <a16:creationId xmlns:a16="http://schemas.microsoft.com/office/drawing/2014/main" id="{F597F680-7E56-4DF3-BDC3-BBA3EBE82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14176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Tipo “n”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4034" name="Rectangle 66">
            <a:extLst>
              <a:ext uri="{FF2B5EF4-FFF2-40B4-BE49-F238E27FC236}">
                <a16:creationId xmlns:a16="http://schemas.microsoft.com/office/drawing/2014/main" id="{D7CD37AB-DEF6-4241-B5F2-911693543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5608638"/>
            <a:ext cx="6664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– cariche maggioritarie: elettroni (n</a:t>
            </a:r>
            <a:r>
              <a:rPr lang="it-IT" altLang="it-IT" b="1" i="1" baseline="-25000">
                <a:latin typeface="Verdana" panose="020B0604030504040204" pitchFamily="34" charset="0"/>
              </a:rPr>
              <a:t>n</a:t>
            </a:r>
            <a:r>
              <a:rPr lang="it-IT" altLang="it-IT" b="1" i="1">
                <a:latin typeface="Verdana" panose="020B0604030504040204" pitchFamily="34" charset="0"/>
              </a:rPr>
              <a:t>)</a:t>
            </a:r>
          </a:p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– cariche minoritarie: lacune (p</a:t>
            </a:r>
            <a:r>
              <a:rPr lang="it-IT" altLang="it-IT" b="1" i="1" baseline="-25000">
                <a:latin typeface="Verdana" panose="020B0604030504040204" pitchFamily="34" charset="0"/>
              </a:rPr>
              <a:t>n</a:t>
            </a:r>
            <a:r>
              <a:rPr lang="it-IT" altLang="it-IT" b="1" i="1">
                <a:latin typeface="Verdana" panose="020B0604030504040204" pitchFamily="34" charset="0"/>
              </a:rPr>
              <a:t>)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4035" name="Text Box 67">
            <a:extLst>
              <a:ext uri="{FF2B5EF4-FFF2-40B4-BE49-F238E27FC236}">
                <a16:creationId xmlns:a16="http://schemas.microsoft.com/office/drawing/2014/main" id="{7463B95A-A9AE-4720-8BBF-BDB34FF8F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950" y="2909888"/>
            <a:ext cx="137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n</a:t>
            </a:r>
            <a:r>
              <a:rPr lang="it-IT" altLang="it-IT" b="1" i="1" baseline="-25000">
                <a:latin typeface="Verdana" panose="020B0604030504040204" pitchFamily="34" charset="0"/>
              </a:rPr>
              <a:t>n</a:t>
            </a:r>
            <a:r>
              <a:rPr lang="it-IT" altLang="it-IT" b="1" i="1">
                <a:latin typeface="Verdana" panose="020B0604030504040204" pitchFamily="34" charset="0"/>
              </a:rPr>
              <a:t> &gt; p</a:t>
            </a:r>
            <a:r>
              <a:rPr lang="it-IT" altLang="it-IT" b="1" i="1" baseline="-25000">
                <a:latin typeface="Verdana" panose="020B0604030504040204" pitchFamily="34" charset="0"/>
              </a:rPr>
              <a:t>n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4039" name="Text Box 71">
            <a:extLst>
              <a:ext uri="{FF2B5EF4-FFF2-40B4-BE49-F238E27FC236}">
                <a16:creationId xmlns:a16="http://schemas.microsoft.com/office/drawing/2014/main" id="{3507147B-3CA3-4341-A917-91E3726E2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5853113"/>
            <a:ext cx="700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Semiconduttore carico negativamente? 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4040" name="Text Box 72">
            <a:extLst>
              <a:ext uri="{FF2B5EF4-FFF2-40B4-BE49-F238E27FC236}">
                <a16:creationId xmlns:a16="http://schemas.microsoft.com/office/drawing/2014/main" id="{6D7D57DD-AFD4-4018-9278-F4197BD1E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7775" y="5856288"/>
            <a:ext cx="70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0000"/>
                </a:solidFill>
                <a:latin typeface="Verdana" panose="020B0604030504040204" pitchFamily="34" charset="0"/>
              </a:rPr>
              <a:t>NO</a:t>
            </a:r>
            <a:endParaRPr lang="fr-FR" altLang="it-IT" b="1" i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15" name="Group 76">
            <a:extLst>
              <a:ext uri="{FF2B5EF4-FFF2-40B4-BE49-F238E27FC236}">
                <a16:creationId xmlns:a16="http://schemas.microsoft.com/office/drawing/2014/main" id="{A7CC701F-F2DC-42D0-AD88-A3FC91C3D859}"/>
              </a:ext>
            </a:extLst>
          </p:cNvPr>
          <p:cNvGrpSpPr>
            <a:grpSpLocks/>
          </p:cNvGrpSpPr>
          <p:nvPr/>
        </p:nvGrpSpPr>
        <p:grpSpPr bwMode="auto">
          <a:xfrm>
            <a:off x="4635500" y="3932238"/>
            <a:ext cx="174625" cy="176212"/>
            <a:chOff x="2906" y="2441"/>
            <a:chExt cx="110" cy="111"/>
          </a:xfrm>
        </p:grpSpPr>
        <p:sp>
          <p:nvSpPr>
            <p:cNvPr id="14350" name="Oval 74">
              <a:extLst>
                <a:ext uri="{FF2B5EF4-FFF2-40B4-BE49-F238E27FC236}">
                  <a16:creationId xmlns:a16="http://schemas.microsoft.com/office/drawing/2014/main" id="{A82C108F-4C9B-4372-81AF-5B49461D6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" y="2441"/>
              <a:ext cx="110" cy="111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351" name="Line 75">
              <a:extLst>
                <a:ext uri="{FF2B5EF4-FFF2-40B4-BE49-F238E27FC236}">
                  <a16:creationId xmlns:a16="http://schemas.microsoft.com/office/drawing/2014/main" id="{9C4C1F3E-C240-4AA7-A1BE-B939EAFCF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" y="2496"/>
              <a:ext cx="69" cy="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16" name="Group 84">
            <a:extLst>
              <a:ext uri="{FF2B5EF4-FFF2-40B4-BE49-F238E27FC236}">
                <a16:creationId xmlns:a16="http://schemas.microsoft.com/office/drawing/2014/main" id="{95EFA52E-C8C9-4C85-8A07-9B854F063589}"/>
              </a:ext>
            </a:extLst>
          </p:cNvPr>
          <p:cNvGrpSpPr>
            <a:grpSpLocks/>
          </p:cNvGrpSpPr>
          <p:nvPr/>
        </p:nvGrpSpPr>
        <p:grpSpPr bwMode="auto">
          <a:xfrm>
            <a:off x="4224338" y="3490913"/>
            <a:ext cx="373062" cy="357187"/>
            <a:chOff x="3161" y="2507"/>
            <a:chExt cx="235" cy="225"/>
          </a:xfrm>
        </p:grpSpPr>
        <p:sp>
          <p:nvSpPr>
            <p:cNvPr id="14348" name="Oval 82">
              <a:extLst>
                <a:ext uri="{FF2B5EF4-FFF2-40B4-BE49-F238E27FC236}">
                  <a16:creationId xmlns:a16="http://schemas.microsoft.com/office/drawing/2014/main" id="{91EEF90A-8626-4C6E-9BB9-C9196DD1F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1" y="2509"/>
              <a:ext cx="235" cy="223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80808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349" name="Text Box 83">
              <a:extLst>
                <a:ext uri="{FF2B5EF4-FFF2-40B4-BE49-F238E27FC236}">
                  <a16:creationId xmlns:a16="http://schemas.microsoft.com/office/drawing/2014/main" id="{F096A4A0-9D61-4BA3-96AD-E9CAB7A35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6" y="2507"/>
              <a:ext cx="22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1600" b="1" i="1">
                  <a:solidFill>
                    <a:srgbClr val="FF0000"/>
                  </a:solidFill>
                  <a:latin typeface="Verdana" panose="020B0604030504040204" pitchFamily="34" charset="0"/>
                </a:rPr>
                <a:t>+</a:t>
              </a:r>
              <a:endParaRPr lang="fr-FR" altLang="it-IT" sz="1600" b="1" i="1">
                <a:solidFill>
                  <a:srgbClr val="FF0000"/>
                </a:solidFill>
                <a:latin typeface="Verdan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8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4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84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C 0.02466 0.02385 0.04948 0.04769 0.11997 0.05926 C 0.19045 0.07084 0.30677 0.07037 0.42309 0.06991 " pathEditMode="relative" rAng="0" ptsTypes="aaA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46" y="354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31" grpId="0" animBg="1"/>
      <p:bldP spid="84034" grpId="0"/>
      <p:bldP spid="84034" grpId="1"/>
      <p:bldP spid="84035" grpId="0"/>
      <p:bldP spid="84039" grpId="0"/>
      <p:bldP spid="840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>
            <a:extLst>
              <a:ext uri="{FF2B5EF4-FFF2-40B4-BE49-F238E27FC236}">
                <a16:creationId xmlns:a16="http://schemas.microsoft.com/office/drawing/2014/main" id="{3F1E2208-D8DC-4B42-A47E-EEEBB693E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Semiconduttori drogati</a:t>
            </a:r>
            <a:endParaRPr lang="fr-FR">
              <a:solidFill>
                <a:srgbClr val="FF9900"/>
              </a:solidFill>
            </a:endParaRPr>
          </a:p>
        </p:txBody>
      </p:sp>
      <p:grpSp>
        <p:nvGrpSpPr>
          <p:cNvPr id="15363" name="Group 5">
            <a:extLst>
              <a:ext uri="{FF2B5EF4-FFF2-40B4-BE49-F238E27FC236}">
                <a16:creationId xmlns:a16="http://schemas.microsoft.com/office/drawing/2014/main" id="{7A205244-1BCC-44B3-8CA8-4C662FE2B6E2}"/>
              </a:ext>
            </a:extLst>
          </p:cNvPr>
          <p:cNvGrpSpPr>
            <a:grpSpLocks/>
          </p:cNvGrpSpPr>
          <p:nvPr/>
        </p:nvGrpSpPr>
        <p:grpSpPr bwMode="auto">
          <a:xfrm>
            <a:off x="3246438" y="2473325"/>
            <a:ext cx="2559050" cy="2744788"/>
            <a:chOff x="7173" y="10364"/>
            <a:chExt cx="3135" cy="3249"/>
          </a:xfrm>
        </p:grpSpPr>
        <p:grpSp>
          <p:nvGrpSpPr>
            <p:cNvPr id="15366" name="Group 6">
              <a:extLst>
                <a:ext uri="{FF2B5EF4-FFF2-40B4-BE49-F238E27FC236}">
                  <a16:creationId xmlns:a16="http://schemas.microsoft.com/office/drawing/2014/main" id="{217A5808-BCF9-4836-BD8C-62FE170EDC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54" y="13271"/>
              <a:ext cx="798" cy="285"/>
              <a:chOff x="6432" y="4778"/>
              <a:chExt cx="798" cy="285"/>
            </a:xfrm>
          </p:grpSpPr>
          <p:sp>
            <p:nvSpPr>
              <p:cNvPr id="15417" name="Oval 7">
                <a:extLst>
                  <a:ext uri="{FF2B5EF4-FFF2-40B4-BE49-F238E27FC236}">
                    <a16:creationId xmlns:a16="http://schemas.microsoft.com/office/drawing/2014/main" id="{4CE0A627-E287-4E2F-B93D-9D5DD3EB2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8" name="Oval 8">
                <a:extLst>
                  <a:ext uri="{FF2B5EF4-FFF2-40B4-BE49-F238E27FC236}">
                    <a16:creationId xmlns:a16="http://schemas.microsoft.com/office/drawing/2014/main" id="{D2301131-1500-4773-9105-C154F1A96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9" name="Oval 9">
                <a:extLst>
                  <a:ext uri="{FF2B5EF4-FFF2-40B4-BE49-F238E27FC236}">
                    <a16:creationId xmlns:a16="http://schemas.microsoft.com/office/drawing/2014/main" id="{A9210DCE-4E11-4A4A-BFE9-5DAB5F8B7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67" name="Group 10">
              <a:extLst>
                <a:ext uri="{FF2B5EF4-FFF2-40B4-BE49-F238E27FC236}">
                  <a16:creationId xmlns:a16="http://schemas.microsoft.com/office/drawing/2014/main" id="{7714DC1F-317F-4158-8D23-E0B4C62615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9" y="13271"/>
              <a:ext cx="798" cy="285"/>
              <a:chOff x="6432" y="4778"/>
              <a:chExt cx="798" cy="285"/>
            </a:xfrm>
          </p:grpSpPr>
          <p:sp>
            <p:nvSpPr>
              <p:cNvPr id="15414" name="Oval 11">
                <a:extLst>
                  <a:ext uri="{FF2B5EF4-FFF2-40B4-BE49-F238E27FC236}">
                    <a16:creationId xmlns:a16="http://schemas.microsoft.com/office/drawing/2014/main" id="{9F97528D-EC88-419E-86AB-AD1CFB764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5" name="Oval 12">
                <a:extLst>
                  <a:ext uri="{FF2B5EF4-FFF2-40B4-BE49-F238E27FC236}">
                    <a16:creationId xmlns:a16="http://schemas.microsoft.com/office/drawing/2014/main" id="{CF3ED943-3DCF-4B61-BC41-3DF09F655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6" name="Oval 13">
                <a:extLst>
                  <a:ext uri="{FF2B5EF4-FFF2-40B4-BE49-F238E27FC236}">
                    <a16:creationId xmlns:a16="http://schemas.microsoft.com/office/drawing/2014/main" id="{726435A0-66BB-4D99-AF4A-F0F484E7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68" name="Group 14">
              <a:extLst>
                <a:ext uri="{FF2B5EF4-FFF2-40B4-BE49-F238E27FC236}">
                  <a16:creationId xmlns:a16="http://schemas.microsoft.com/office/drawing/2014/main" id="{7868A348-3439-43D7-9EFF-3AEAAA32A8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54" y="11846"/>
              <a:ext cx="798" cy="285"/>
              <a:chOff x="6432" y="4778"/>
              <a:chExt cx="798" cy="285"/>
            </a:xfrm>
          </p:grpSpPr>
          <p:sp>
            <p:nvSpPr>
              <p:cNvPr id="15411" name="Oval 15">
                <a:extLst>
                  <a:ext uri="{FF2B5EF4-FFF2-40B4-BE49-F238E27FC236}">
                    <a16:creationId xmlns:a16="http://schemas.microsoft.com/office/drawing/2014/main" id="{E343335A-05CA-4DBA-8463-8AE134EC2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2" name="Oval 16">
                <a:extLst>
                  <a:ext uri="{FF2B5EF4-FFF2-40B4-BE49-F238E27FC236}">
                    <a16:creationId xmlns:a16="http://schemas.microsoft.com/office/drawing/2014/main" id="{83E84324-E9B2-4B25-A8D0-A78E202BE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3" name="Oval 17">
                <a:extLst>
                  <a:ext uri="{FF2B5EF4-FFF2-40B4-BE49-F238E27FC236}">
                    <a16:creationId xmlns:a16="http://schemas.microsoft.com/office/drawing/2014/main" id="{BCDA3335-E9EC-441B-8828-452C07769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69" name="Group 18">
              <a:extLst>
                <a:ext uri="{FF2B5EF4-FFF2-40B4-BE49-F238E27FC236}">
                  <a16:creationId xmlns:a16="http://schemas.microsoft.com/office/drawing/2014/main" id="{EDDC2CE1-C2CF-4E95-9033-1DEFD0A0AD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9" y="11846"/>
              <a:ext cx="798" cy="285"/>
              <a:chOff x="6432" y="4778"/>
              <a:chExt cx="798" cy="285"/>
            </a:xfrm>
          </p:grpSpPr>
          <p:sp>
            <p:nvSpPr>
              <p:cNvPr id="15408" name="Oval 19">
                <a:extLst>
                  <a:ext uri="{FF2B5EF4-FFF2-40B4-BE49-F238E27FC236}">
                    <a16:creationId xmlns:a16="http://schemas.microsoft.com/office/drawing/2014/main" id="{2EF079A2-FA01-4070-B569-0440B5E21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9" name="Oval 20">
                <a:extLst>
                  <a:ext uri="{FF2B5EF4-FFF2-40B4-BE49-F238E27FC236}">
                    <a16:creationId xmlns:a16="http://schemas.microsoft.com/office/drawing/2014/main" id="{089231AE-99D6-4543-8A19-9EB953C838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10" name="Oval 21">
                <a:extLst>
                  <a:ext uri="{FF2B5EF4-FFF2-40B4-BE49-F238E27FC236}">
                    <a16:creationId xmlns:a16="http://schemas.microsoft.com/office/drawing/2014/main" id="{38A6D03F-6269-446F-8DC8-ECEC72D86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70" name="Group 22">
              <a:extLst>
                <a:ext uri="{FF2B5EF4-FFF2-40B4-BE49-F238E27FC236}">
                  <a16:creationId xmlns:a16="http://schemas.microsoft.com/office/drawing/2014/main" id="{9DA2B9F4-F2B8-4453-86BD-1292D0E148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9" y="10421"/>
              <a:ext cx="798" cy="285"/>
              <a:chOff x="6432" y="4778"/>
              <a:chExt cx="798" cy="285"/>
            </a:xfrm>
          </p:grpSpPr>
          <p:sp>
            <p:nvSpPr>
              <p:cNvPr id="15405" name="Oval 23">
                <a:extLst>
                  <a:ext uri="{FF2B5EF4-FFF2-40B4-BE49-F238E27FC236}">
                    <a16:creationId xmlns:a16="http://schemas.microsoft.com/office/drawing/2014/main" id="{ADC919A8-BE47-43E3-9312-921F08220B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6" name="Oval 24">
                <a:extLst>
                  <a:ext uri="{FF2B5EF4-FFF2-40B4-BE49-F238E27FC236}">
                    <a16:creationId xmlns:a16="http://schemas.microsoft.com/office/drawing/2014/main" id="{BE0BC1FA-CF4E-4204-9407-0A7710DE5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7" name="Oval 25">
                <a:extLst>
                  <a:ext uri="{FF2B5EF4-FFF2-40B4-BE49-F238E27FC236}">
                    <a16:creationId xmlns:a16="http://schemas.microsoft.com/office/drawing/2014/main" id="{3A05F444-439F-49D0-B88A-56B998A38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71" name="Group 26">
              <a:extLst>
                <a:ext uri="{FF2B5EF4-FFF2-40B4-BE49-F238E27FC236}">
                  <a16:creationId xmlns:a16="http://schemas.microsoft.com/office/drawing/2014/main" id="{10B44A31-182F-4899-957A-F4BBD82C23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54" y="10421"/>
              <a:ext cx="798" cy="285"/>
              <a:chOff x="6432" y="4778"/>
              <a:chExt cx="798" cy="285"/>
            </a:xfrm>
          </p:grpSpPr>
          <p:sp>
            <p:nvSpPr>
              <p:cNvPr id="15402" name="Oval 27">
                <a:extLst>
                  <a:ext uri="{FF2B5EF4-FFF2-40B4-BE49-F238E27FC236}">
                    <a16:creationId xmlns:a16="http://schemas.microsoft.com/office/drawing/2014/main" id="{3F22A897-5DBC-438B-AD54-A862D20D76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3" name="Oval 28">
                <a:extLst>
                  <a:ext uri="{FF2B5EF4-FFF2-40B4-BE49-F238E27FC236}">
                    <a16:creationId xmlns:a16="http://schemas.microsoft.com/office/drawing/2014/main" id="{33BF7D45-841D-4FB5-BAB7-2A998566A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4" name="Oval 29">
                <a:extLst>
                  <a:ext uri="{FF2B5EF4-FFF2-40B4-BE49-F238E27FC236}">
                    <a16:creationId xmlns:a16="http://schemas.microsoft.com/office/drawing/2014/main" id="{D5945E29-EF89-47E7-88EB-A79A39882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72" name="Group 30">
              <a:extLst>
                <a:ext uri="{FF2B5EF4-FFF2-40B4-BE49-F238E27FC236}">
                  <a16:creationId xmlns:a16="http://schemas.microsoft.com/office/drawing/2014/main" id="{14613ED9-4A10-4BA1-BBC5-E5D892AF1C51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6917" y="11133"/>
              <a:ext cx="798" cy="285"/>
              <a:chOff x="6432" y="4778"/>
              <a:chExt cx="798" cy="285"/>
            </a:xfrm>
          </p:grpSpPr>
          <p:sp>
            <p:nvSpPr>
              <p:cNvPr id="15399" name="Oval 31">
                <a:extLst>
                  <a:ext uri="{FF2B5EF4-FFF2-40B4-BE49-F238E27FC236}">
                    <a16:creationId xmlns:a16="http://schemas.microsoft.com/office/drawing/2014/main" id="{04D09EF1-B0DB-4CA9-BA4F-CA2990A8D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0" name="Oval 32">
                <a:extLst>
                  <a:ext uri="{FF2B5EF4-FFF2-40B4-BE49-F238E27FC236}">
                    <a16:creationId xmlns:a16="http://schemas.microsoft.com/office/drawing/2014/main" id="{48F7535C-8C5A-4F2A-9B69-22DDB8B47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401" name="Oval 33">
                <a:extLst>
                  <a:ext uri="{FF2B5EF4-FFF2-40B4-BE49-F238E27FC236}">
                    <a16:creationId xmlns:a16="http://schemas.microsoft.com/office/drawing/2014/main" id="{B2290D5B-003E-4EAA-9BAC-50D852C187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73" name="Group 34">
              <a:extLst>
                <a:ext uri="{FF2B5EF4-FFF2-40B4-BE49-F238E27FC236}">
                  <a16:creationId xmlns:a16="http://schemas.microsoft.com/office/drawing/2014/main" id="{3121986F-1757-4A59-80D9-DC6BA1C539D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6917" y="12558"/>
              <a:ext cx="798" cy="285"/>
              <a:chOff x="6432" y="4778"/>
              <a:chExt cx="798" cy="285"/>
            </a:xfrm>
          </p:grpSpPr>
          <p:sp>
            <p:nvSpPr>
              <p:cNvPr id="15396" name="Oval 35">
                <a:extLst>
                  <a:ext uri="{FF2B5EF4-FFF2-40B4-BE49-F238E27FC236}">
                    <a16:creationId xmlns:a16="http://schemas.microsoft.com/office/drawing/2014/main" id="{564A794A-9395-4B8D-8358-FD41C7320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97" name="Oval 36">
                <a:extLst>
                  <a:ext uri="{FF2B5EF4-FFF2-40B4-BE49-F238E27FC236}">
                    <a16:creationId xmlns:a16="http://schemas.microsoft.com/office/drawing/2014/main" id="{F2D6B561-F84A-4DB4-83AD-891C18BC2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98" name="Oval 37">
                <a:extLst>
                  <a:ext uri="{FF2B5EF4-FFF2-40B4-BE49-F238E27FC236}">
                    <a16:creationId xmlns:a16="http://schemas.microsoft.com/office/drawing/2014/main" id="{7A7AEFF7-B616-46A8-9959-EF35862AE8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74" name="Group 38">
              <a:extLst>
                <a:ext uri="{FF2B5EF4-FFF2-40B4-BE49-F238E27FC236}">
                  <a16:creationId xmlns:a16="http://schemas.microsoft.com/office/drawing/2014/main" id="{C6EA39F1-A659-41A2-A648-9F76D23122A1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8342" y="11133"/>
              <a:ext cx="798" cy="285"/>
              <a:chOff x="6432" y="4778"/>
              <a:chExt cx="798" cy="285"/>
            </a:xfrm>
          </p:grpSpPr>
          <p:sp>
            <p:nvSpPr>
              <p:cNvPr id="15393" name="Oval 39">
                <a:extLst>
                  <a:ext uri="{FF2B5EF4-FFF2-40B4-BE49-F238E27FC236}">
                    <a16:creationId xmlns:a16="http://schemas.microsoft.com/office/drawing/2014/main" id="{AEAD74BE-5CBB-4ED3-99C9-0B60A5F34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94" name="Oval 40">
                <a:extLst>
                  <a:ext uri="{FF2B5EF4-FFF2-40B4-BE49-F238E27FC236}">
                    <a16:creationId xmlns:a16="http://schemas.microsoft.com/office/drawing/2014/main" id="{EFBB71A4-1A9B-442A-B52A-D5F536833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95" name="Oval 41">
                <a:extLst>
                  <a:ext uri="{FF2B5EF4-FFF2-40B4-BE49-F238E27FC236}">
                    <a16:creationId xmlns:a16="http://schemas.microsoft.com/office/drawing/2014/main" id="{2B5637A5-46C4-4D4F-9765-AA7E43647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5375" name="Oval 42">
              <a:extLst>
                <a:ext uri="{FF2B5EF4-FFF2-40B4-BE49-F238E27FC236}">
                  <a16:creationId xmlns:a16="http://schemas.microsoft.com/office/drawing/2014/main" id="{FC38B0B9-ED43-426B-AE1D-63ED491687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711" y="12927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5376" name="Group 43">
              <a:extLst>
                <a:ext uri="{FF2B5EF4-FFF2-40B4-BE49-F238E27FC236}">
                  <a16:creationId xmlns:a16="http://schemas.microsoft.com/office/drawing/2014/main" id="{81EEC2FD-8A0D-470D-9CEA-2A0D7C9A1026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9710" y="11133"/>
              <a:ext cx="798" cy="285"/>
              <a:chOff x="6432" y="4778"/>
              <a:chExt cx="798" cy="285"/>
            </a:xfrm>
          </p:grpSpPr>
          <p:sp>
            <p:nvSpPr>
              <p:cNvPr id="15390" name="Oval 44">
                <a:extLst>
                  <a:ext uri="{FF2B5EF4-FFF2-40B4-BE49-F238E27FC236}">
                    <a16:creationId xmlns:a16="http://schemas.microsoft.com/office/drawing/2014/main" id="{99196A5D-5227-42F1-92F0-56A459F3C3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91" name="Oval 45">
                <a:extLst>
                  <a:ext uri="{FF2B5EF4-FFF2-40B4-BE49-F238E27FC236}">
                    <a16:creationId xmlns:a16="http://schemas.microsoft.com/office/drawing/2014/main" id="{8CCB5D82-476C-46DC-8CF6-0B42AE70E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92" name="Oval 46">
                <a:extLst>
                  <a:ext uri="{FF2B5EF4-FFF2-40B4-BE49-F238E27FC236}">
                    <a16:creationId xmlns:a16="http://schemas.microsoft.com/office/drawing/2014/main" id="{48AD579A-63BB-4DE2-B6AC-64166BFFD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5377" name="Group 47">
              <a:extLst>
                <a:ext uri="{FF2B5EF4-FFF2-40B4-BE49-F238E27FC236}">
                  <a16:creationId xmlns:a16="http://schemas.microsoft.com/office/drawing/2014/main" id="{D33B2928-E732-40CE-874C-A83931C163D6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9710" y="12558"/>
              <a:ext cx="798" cy="285"/>
              <a:chOff x="6432" y="4778"/>
              <a:chExt cx="798" cy="285"/>
            </a:xfrm>
          </p:grpSpPr>
          <p:sp>
            <p:nvSpPr>
              <p:cNvPr id="15387" name="Oval 48">
                <a:extLst>
                  <a:ext uri="{FF2B5EF4-FFF2-40B4-BE49-F238E27FC236}">
                    <a16:creationId xmlns:a16="http://schemas.microsoft.com/office/drawing/2014/main" id="{36D13C8C-6B06-47F7-89E7-B3CFFF725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" y="4778"/>
                <a:ext cx="798" cy="2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88" name="Oval 49">
                <a:extLst>
                  <a:ext uri="{FF2B5EF4-FFF2-40B4-BE49-F238E27FC236}">
                    <a16:creationId xmlns:a16="http://schemas.microsoft.com/office/drawing/2014/main" id="{CDE2B86C-67CC-4198-8B67-7C031D07C6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6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5389" name="Oval 50">
                <a:extLst>
                  <a:ext uri="{FF2B5EF4-FFF2-40B4-BE49-F238E27FC236}">
                    <a16:creationId xmlns:a16="http://schemas.microsoft.com/office/drawing/2014/main" id="{6F2D818A-8F30-48D2-A2C6-4EB7D7BDE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9" y="4892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80808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5378" name="Text Box 51">
              <a:extLst>
                <a:ext uri="{FF2B5EF4-FFF2-40B4-BE49-F238E27FC236}">
                  <a16:creationId xmlns:a16="http://schemas.microsoft.com/office/drawing/2014/main" id="{1D7AA3E9-0E3D-44F1-9F73-412660C958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8" y="11846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it-IT" sz="1400" b="1"/>
                <a:t>B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79" name="Text Box 52">
              <a:extLst>
                <a:ext uri="{FF2B5EF4-FFF2-40B4-BE49-F238E27FC236}">
                  <a16:creationId xmlns:a16="http://schemas.microsoft.com/office/drawing/2014/main" id="{3B8D95C2-3F9C-4C6F-9A53-B880602CD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66" y="11846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0" name="Text Box 53">
              <a:extLst>
                <a:ext uri="{FF2B5EF4-FFF2-40B4-BE49-F238E27FC236}">
                  <a16:creationId xmlns:a16="http://schemas.microsoft.com/office/drawing/2014/main" id="{76E9B4E2-CD13-4836-8E64-A57CE38034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3" y="11846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1" name="Text Box 54">
              <a:extLst>
                <a:ext uri="{FF2B5EF4-FFF2-40B4-BE49-F238E27FC236}">
                  <a16:creationId xmlns:a16="http://schemas.microsoft.com/office/drawing/2014/main" id="{EF5D2C3A-6D3D-4C57-984A-99652D0A5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8" y="10364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2" name="Text Box 55">
              <a:extLst>
                <a:ext uri="{FF2B5EF4-FFF2-40B4-BE49-F238E27FC236}">
                  <a16:creationId xmlns:a16="http://schemas.microsoft.com/office/drawing/2014/main" id="{E8DBDAE2-023F-4F15-92F1-D03D91F5F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66" y="10364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3" name="Text Box 56">
              <a:extLst>
                <a:ext uri="{FF2B5EF4-FFF2-40B4-BE49-F238E27FC236}">
                  <a16:creationId xmlns:a16="http://schemas.microsoft.com/office/drawing/2014/main" id="{910BA38E-65BE-4922-AE84-608B94579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3" y="10364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4" name="Text Box 57">
              <a:extLst>
                <a:ext uri="{FF2B5EF4-FFF2-40B4-BE49-F238E27FC236}">
                  <a16:creationId xmlns:a16="http://schemas.microsoft.com/office/drawing/2014/main" id="{5EEEAE26-4CC7-4FC4-98C3-E0C7A0FCD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8" y="13271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5" name="Text Box 58">
              <a:extLst>
                <a:ext uri="{FF2B5EF4-FFF2-40B4-BE49-F238E27FC236}">
                  <a16:creationId xmlns:a16="http://schemas.microsoft.com/office/drawing/2014/main" id="{1CE739AD-0F00-4CF9-A95F-32D933D0E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66" y="13271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5386" name="Text Box 59">
              <a:extLst>
                <a:ext uri="{FF2B5EF4-FFF2-40B4-BE49-F238E27FC236}">
                  <a16:creationId xmlns:a16="http://schemas.microsoft.com/office/drawing/2014/main" id="{26F5FD40-6D5D-4494-A87B-B5703B889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3" y="13271"/>
              <a:ext cx="342" cy="3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fr-FR" altLang="it-IT" sz="1400" b="1"/>
                <a:t>Si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15364" name="Text Box 60">
            <a:extLst>
              <a:ext uri="{FF2B5EF4-FFF2-40B4-BE49-F238E27FC236}">
                <a16:creationId xmlns:a16="http://schemas.microsoft.com/office/drawing/2014/main" id="{4CB4C2FE-D48B-4AF5-83A0-E74961D01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113" y="1646238"/>
            <a:ext cx="159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Tipo “p”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5053" name="Text Box 61">
            <a:extLst>
              <a:ext uri="{FF2B5EF4-FFF2-40B4-BE49-F238E27FC236}">
                <a16:creationId xmlns:a16="http://schemas.microsoft.com/office/drawing/2014/main" id="{137D46F4-CCDC-4262-BE6F-0385CD376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950" y="3592513"/>
            <a:ext cx="1376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Verdana" panose="020B0604030504040204" pitchFamily="34" charset="0"/>
              </a:rPr>
              <a:t>p</a:t>
            </a:r>
            <a:r>
              <a:rPr lang="it-IT" altLang="it-IT" b="1" i="1" baseline="-25000">
                <a:latin typeface="Verdana" panose="020B0604030504040204" pitchFamily="34" charset="0"/>
              </a:rPr>
              <a:t>p</a:t>
            </a:r>
            <a:r>
              <a:rPr lang="it-IT" altLang="it-IT" b="1" i="1">
                <a:latin typeface="Verdana" panose="020B0604030504040204" pitchFamily="34" charset="0"/>
              </a:rPr>
              <a:t> &gt; n</a:t>
            </a:r>
            <a:r>
              <a:rPr lang="it-IT" altLang="it-IT" b="1" i="1" baseline="-25000">
                <a:latin typeface="Verdana" panose="020B0604030504040204" pitchFamily="34" charset="0"/>
              </a:rPr>
              <a:t>p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>
            <a:extLst>
              <a:ext uri="{FF2B5EF4-FFF2-40B4-BE49-F238E27FC236}">
                <a16:creationId xmlns:a16="http://schemas.microsoft.com/office/drawing/2014/main" id="{B5F42CD1-A6A8-4D08-BAC5-8949EF5F7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>
                <a:solidFill>
                  <a:srgbClr val="FF9900"/>
                </a:solidFill>
              </a:rPr>
              <a:t>Semiconduttori intrinseci: funzione di Fermi</a:t>
            </a:r>
            <a:endParaRPr lang="fr-FR" sz="3200">
              <a:solidFill>
                <a:srgbClr val="FF9900"/>
              </a:solidFill>
            </a:endParaRPr>
          </a:p>
        </p:txBody>
      </p:sp>
      <p:sp>
        <p:nvSpPr>
          <p:cNvPr id="10243" name="Text Box 5">
            <a:extLst>
              <a:ext uri="{FF2B5EF4-FFF2-40B4-BE49-F238E27FC236}">
                <a16:creationId xmlns:a16="http://schemas.microsoft.com/office/drawing/2014/main" id="{D02AAD9D-998C-4ED1-9B33-CBCBC36D5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1682750"/>
            <a:ext cx="56149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Quanti elettroni liberi </a:t>
            </a:r>
          </a:p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(disponibili per la conduzione)?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1BADA0A9-D807-4FD6-B2DD-7F922960D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3417888"/>
            <a:ext cx="3486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problema statistico</a:t>
            </a:r>
          </a:p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(dipendente da T)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79879" name="Text Box 7">
            <a:extLst>
              <a:ext uri="{FF2B5EF4-FFF2-40B4-BE49-F238E27FC236}">
                <a16:creationId xmlns:a16="http://schemas.microsoft.com/office/drawing/2014/main" id="{68EF6735-BC41-4235-9C17-CDD06466C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188" y="5251450"/>
            <a:ext cx="324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Funzione di Fermi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79880" name="AutoShape 8">
            <a:extLst>
              <a:ext uri="{FF2B5EF4-FFF2-40B4-BE49-F238E27FC236}">
                <a16:creationId xmlns:a16="http://schemas.microsoft.com/office/drawing/2014/main" id="{44C43DE4-B529-4220-BEFA-81C99E31A8B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23532" y="2658269"/>
            <a:ext cx="827087" cy="631825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15913 h 21600"/>
              <a:gd name="T4" fmla="*/ 620315 w 21600"/>
              <a:gd name="T5" fmla="*/ 631825 h 21600"/>
              <a:gd name="T6" fmla="*/ 827087 w 21600"/>
              <a:gd name="T7" fmla="*/ 31591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9050" algn="ctr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9881" name="AutoShape 9">
            <a:extLst>
              <a:ext uri="{FF2B5EF4-FFF2-40B4-BE49-F238E27FC236}">
                <a16:creationId xmlns:a16="http://schemas.microsoft.com/office/drawing/2014/main" id="{08B2C8C2-D7D8-4100-AA47-834BD5AC2A1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23532" y="4506119"/>
            <a:ext cx="827087" cy="631825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15913 h 21600"/>
              <a:gd name="T4" fmla="*/ 620315 w 21600"/>
              <a:gd name="T5" fmla="*/ 631825 h 21600"/>
              <a:gd name="T6" fmla="*/ 827087 w 21600"/>
              <a:gd name="T7" fmla="*/ 31591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9050" algn="ctr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/>
      <p:bldP spid="798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6" name="Rectangle 10">
            <a:extLst>
              <a:ext uri="{FF2B5EF4-FFF2-40B4-BE49-F238E27FC236}">
                <a16:creationId xmlns:a16="http://schemas.microsoft.com/office/drawing/2014/main" id="{CB995CF4-F46A-4DE8-8081-230FED031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>
                <a:solidFill>
                  <a:srgbClr val="FF9900"/>
                </a:solidFill>
              </a:rPr>
              <a:t>Semiconduttori intrinseci: funzione di Fermi</a:t>
            </a:r>
            <a:endParaRPr lang="fr-FR" sz="3200">
              <a:solidFill>
                <a:srgbClr val="FF9900"/>
              </a:solidFill>
            </a:endParaRPr>
          </a:p>
        </p:txBody>
      </p:sp>
      <p:sp>
        <p:nvSpPr>
          <p:cNvPr id="11267" name="Text Box 11">
            <a:extLst>
              <a:ext uri="{FF2B5EF4-FFF2-40B4-BE49-F238E27FC236}">
                <a16:creationId xmlns:a16="http://schemas.microsoft.com/office/drawing/2014/main" id="{54ADD0E1-D6B8-4E72-8CA5-4DA042B43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48" y="3741738"/>
            <a:ext cx="324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 dirty="0">
                <a:solidFill>
                  <a:srgbClr val="FF0000"/>
                </a:solidFill>
                <a:latin typeface="Verdana" panose="020B0604030504040204" pitchFamily="34" charset="0"/>
              </a:rPr>
              <a:t>Funzione di Fermi</a:t>
            </a:r>
            <a:endParaRPr lang="fr-FR" altLang="it-IT" b="1" i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80908" name="Rectangle 12">
            <a:extLst>
              <a:ext uri="{FF2B5EF4-FFF2-40B4-BE49-F238E27FC236}">
                <a16:creationId xmlns:a16="http://schemas.microsoft.com/office/drawing/2014/main" id="{37B2B468-914E-4534-9A1C-2BDF863D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1417638"/>
            <a:ext cx="46640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i="1">
                <a:latin typeface="Verdana" panose="020B0604030504040204" pitchFamily="34" charset="0"/>
              </a:rPr>
              <a:t>probabilità che un livello </a:t>
            </a:r>
          </a:p>
          <a:p>
            <a:pPr algn="l" eaLnBrk="1" hangingPunct="1"/>
            <a:r>
              <a:rPr lang="it-IT" altLang="it-IT" i="1">
                <a:latin typeface="Verdana" panose="020B0604030504040204" pitchFamily="34" charset="0"/>
              </a:rPr>
              <a:t>avente energia E </a:t>
            </a:r>
          </a:p>
          <a:p>
            <a:pPr algn="l" eaLnBrk="1" hangingPunct="1"/>
            <a:r>
              <a:rPr lang="it-IT" altLang="it-IT" i="1">
                <a:latin typeface="Verdana" panose="020B0604030504040204" pitchFamily="34" charset="0"/>
              </a:rPr>
              <a:t>sia occupato da un elettrone </a:t>
            </a:r>
          </a:p>
          <a:p>
            <a:pPr algn="l" eaLnBrk="1" hangingPunct="1"/>
            <a:r>
              <a:rPr lang="it-IT" altLang="it-IT" i="1">
                <a:latin typeface="Verdana" panose="020B0604030504040204" pitchFamily="34" charset="0"/>
              </a:rPr>
              <a:t>alla temperatura T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0909" name="AutoShape 13">
            <a:extLst>
              <a:ext uri="{FF2B5EF4-FFF2-40B4-BE49-F238E27FC236}">
                <a16:creationId xmlns:a16="http://schemas.microsoft.com/office/drawing/2014/main" id="{62DB9D51-C2A9-40F7-8E2C-8645B6194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725" y="1417638"/>
            <a:ext cx="4664075" cy="1652587"/>
          </a:xfrm>
          <a:prstGeom prst="wedgeRoundRectCallout">
            <a:avLst>
              <a:gd name="adj1" fmla="val -49796"/>
              <a:gd name="adj2" fmla="val 84773"/>
              <a:gd name="adj3" fmla="val 16667"/>
            </a:avLst>
          </a:prstGeom>
          <a:noFill/>
          <a:ln w="19050" algn="ctr">
            <a:solidFill>
              <a:srgbClr val="08080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b="1" i="1">
              <a:latin typeface="Verdana" panose="020B0604030504040204" pitchFamily="34" charset="0"/>
            </a:endParaRP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F1D50AC8-34A8-41E7-922D-8F2C58258AA5}"/>
              </a:ext>
            </a:extLst>
          </p:cNvPr>
          <p:cNvGrpSpPr>
            <a:grpSpLocks/>
          </p:cNvGrpSpPr>
          <p:nvPr/>
        </p:nvGrpSpPr>
        <p:grpSpPr bwMode="auto">
          <a:xfrm>
            <a:off x="4389438" y="3756025"/>
            <a:ext cx="3106737" cy="2474913"/>
            <a:chOff x="3378" y="12398"/>
            <a:chExt cx="4515" cy="3294"/>
          </a:xfrm>
        </p:grpSpPr>
        <p:sp>
          <p:nvSpPr>
            <p:cNvPr id="11271" name="Line 15">
              <a:extLst>
                <a:ext uri="{FF2B5EF4-FFF2-40B4-BE49-F238E27FC236}">
                  <a16:creationId xmlns:a16="http://schemas.microsoft.com/office/drawing/2014/main" id="{1350A8AF-FBF9-4310-B833-4F98C81BC9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8" y="15248"/>
              <a:ext cx="37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2" name="Line 16">
              <a:extLst>
                <a:ext uri="{FF2B5EF4-FFF2-40B4-BE49-F238E27FC236}">
                  <a16:creationId xmlns:a16="http://schemas.microsoft.com/office/drawing/2014/main" id="{6B8E4DE5-3342-438D-8C1D-8242616D4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8" y="12398"/>
              <a:ext cx="0" cy="2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3" name="Freeform 17">
              <a:extLst>
                <a:ext uri="{FF2B5EF4-FFF2-40B4-BE49-F238E27FC236}">
                  <a16:creationId xmlns:a16="http://schemas.microsoft.com/office/drawing/2014/main" id="{835EDCB5-BBDD-4F66-87DE-B2772D575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" y="13062"/>
              <a:ext cx="3263" cy="2170"/>
            </a:xfrm>
            <a:custGeom>
              <a:avLst/>
              <a:gdLst>
                <a:gd name="T0" fmla="*/ 0 w 3263"/>
                <a:gd name="T1" fmla="*/ 0 h 2170"/>
                <a:gd name="T2" fmla="*/ 936 w 3263"/>
                <a:gd name="T3" fmla="*/ 40 h 2170"/>
                <a:gd name="T4" fmla="*/ 1313 w 3263"/>
                <a:gd name="T5" fmla="*/ 78 h 2170"/>
                <a:gd name="T6" fmla="*/ 1536 w 3263"/>
                <a:gd name="T7" fmla="*/ 177 h 2170"/>
                <a:gd name="T8" fmla="*/ 1737 w 3263"/>
                <a:gd name="T9" fmla="*/ 477 h 2170"/>
                <a:gd name="T10" fmla="*/ 1896 w 3263"/>
                <a:gd name="T11" fmla="*/ 1111 h 2170"/>
                <a:gd name="T12" fmla="*/ 2072 w 3263"/>
                <a:gd name="T13" fmla="*/ 1801 h 2170"/>
                <a:gd name="T14" fmla="*/ 2226 w 3263"/>
                <a:gd name="T15" fmla="*/ 2050 h 2170"/>
                <a:gd name="T16" fmla="*/ 2402 w 3263"/>
                <a:gd name="T17" fmla="*/ 2127 h 2170"/>
                <a:gd name="T18" fmla="*/ 2522 w 3263"/>
                <a:gd name="T19" fmla="*/ 2144 h 2170"/>
                <a:gd name="T20" fmla="*/ 3263 w 3263"/>
                <a:gd name="T21" fmla="*/ 2170 h 21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63"/>
                <a:gd name="T34" fmla="*/ 0 h 2170"/>
                <a:gd name="T35" fmla="*/ 3263 w 3263"/>
                <a:gd name="T36" fmla="*/ 2170 h 21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63" h="2170">
                  <a:moveTo>
                    <a:pt x="0" y="0"/>
                  </a:moveTo>
                  <a:cubicBezTo>
                    <a:pt x="358" y="13"/>
                    <a:pt x="717" y="27"/>
                    <a:pt x="936" y="40"/>
                  </a:cubicBezTo>
                  <a:cubicBezTo>
                    <a:pt x="1155" y="53"/>
                    <a:pt x="1213" y="55"/>
                    <a:pt x="1313" y="78"/>
                  </a:cubicBezTo>
                  <a:cubicBezTo>
                    <a:pt x="1413" y="101"/>
                    <a:pt x="1465" y="111"/>
                    <a:pt x="1536" y="177"/>
                  </a:cubicBezTo>
                  <a:cubicBezTo>
                    <a:pt x="1607" y="243"/>
                    <a:pt x="1677" y="321"/>
                    <a:pt x="1737" y="477"/>
                  </a:cubicBezTo>
                  <a:cubicBezTo>
                    <a:pt x="1797" y="633"/>
                    <a:pt x="1840" y="890"/>
                    <a:pt x="1896" y="1111"/>
                  </a:cubicBezTo>
                  <a:cubicBezTo>
                    <a:pt x="1952" y="1332"/>
                    <a:pt x="2017" y="1645"/>
                    <a:pt x="2072" y="1801"/>
                  </a:cubicBezTo>
                  <a:cubicBezTo>
                    <a:pt x="2127" y="1957"/>
                    <a:pt x="2171" y="1996"/>
                    <a:pt x="2226" y="2050"/>
                  </a:cubicBezTo>
                  <a:cubicBezTo>
                    <a:pt x="2281" y="2104"/>
                    <a:pt x="2353" y="2111"/>
                    <a:pt x="2402" y="2127"/>
                  </a:cubicBezTo>
                  <a:cubicBezTo>
                    <a:pt x="2451" y="2143"/>
                    <a:pt x="2379" y="2137"/>
                    <a:pt x="2522" y="2144"/>
                  </a:cubicBezTo>
                  <a:cubicBezTo>
                    <a:pt x="2665" y="2151"/>
                    <a:pt x="2964" y="2160"/>
                    <a:pt x="3263" y="2170"/>
                  </a:cubicBez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4" name="Freeform 18">
              <a:extLst>
                <a:ext uri="{FF2B5EF4-FFF2-40B4-BE49-F238E27FC236}">
                  <a16:creationId xmlns:a16="http://schemas.microsoft.com/office/drawing/2014/main" id="{5AC39F42-2282-4AC0-9E28-3F13BEE0B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" y="13213"/>
              <a:ext cx="3256" cy="1957"/>
            </a:xfrm>
            <a:custGeom>
              <a:avLst/>
              <a:gdLst>
                <a:gd name="T0" fmla="*/ 0 w 3267"/>
                <a:gd name="T1" fmla="*/ 0 h 1974"/>
                <a:gd name="T2" fmla="*/ 739 w 3267"/>
                <a:gd name="T3" fmla="*/ 58 h 1974"/>
                <a:gd name="T4" fmla="*/ 1039 w 3267"/>
                <a:gd name="T5" fmla="*/ 123 h 1974"/>
                <a:gd name="T6" fmla="*/ 1343 w 3267"/>
                <a:gd name="T7" fmla="*/ 243 h 1974"/>
                <a:gd name="T8" fmla="*/ 1502 w 3267"/>
                <a:gd name="T9" fmla="*/ 410 h 1974"/>
                <a:gd name="T10" fmla="*/ 1690 w 3267"/>
                <a:gd name="T11" fmla="*/ 671 h 1974"/>
                <a:gd name="T12" fmla="*/ 1892 w 3267"/>
                <a:gd name="T13" fmla="*/ 980 h 1974"/>
                <a:gd name="T14" fmla="*/ 2085 w 3267"/>
                <a:gd name="T15" fmla="*/ 1327 h 1974"/>
                <a:gd name="T16" fmla="*/ 2209 w 3267"/>
                <a:gd name="T17" fmla="*/ 1511 h 1974"/>
                <a:gd name="T18" fmla="*/ 2376 w 3267"/>
                <a:gd name="T19" fmla="*/ 1704 h 1974"/>
                <a:gd name="T20" fmla="*/ 2552 w 3267"/>
                <a:gd name="T21" fmla="*/ 1824 h 1974"/>
                <a:gd name="T22" fmla="*/ 2766 w 3267"/>
                <a:gd name="T23" fmla="*/ 1901 h 1974"/>
                <a:gd name="T24" fmla="*/ 2985 w 3267"/>
                <a:gd name="T25" fmla="*/ 1940 h 1974"/>
                <a:gd name="T26" fmla="*/ 3267 w 3267"/>
                <a:gd name="T27" fmla="*/ 1974 h 197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67"/>
                <a:gd name="T43" fmla="*/ 0 h 1974"/>
                <a:gd name="T44" fmla="*/ 3267 w 3267"/>
                <a:gd name="T45" fmla="*/ 1974 h 197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67" h="1974">
                  <a:moveTo>
                    <a:pt x="0" y="0"/>
                  </a:moveTo>
                  <a:cubicBezTo>
                    <a:pt x="283" y="19"/>
                    <a:pt x="566" y="38"/>
                    <a:pt x="739" y="58"/>
                  </a:cubicBezTo>
                  <a:cubicBezTo>
                    <a:pt x="912" y="78"/>
                    <a:pt x="938" y="92"/>
                    <a:pt x="1039" y="123"/>
                  </a:cubicBezTo>
                  <a:cubicBezTo>
                    <a:pt x="1140" y="154"/>
                    <a:pt x="1266" y="195"/>
                    <a:pt x="1343" y="243"/>
                  </a:cubicBezTo>
                  <a:cubicBezTo>
                    <a:pt x="1420" y="291"/>
                    <a:pt x="1444" y="339"/>
                    <a:pt x="1502" y="410"/>
                  </a:cubicBezTo>
                  <a:cubicBezTo>
                    <a:pt x="1560" y="481"/>
                    <a:pt x="1625" y="576"/>
                    <a:pt x="1690" y="671"/>
                  </a:cubicBezTo>
                  <a:cubicBezTo>
                    <a:pt x="1755" y="766"/>
                    <a:pt x="1826" y="871"/>
                    <a:pt x="1892" y="980"/>
                  </a:cubicBezTo>
                  <a:cubicBezTo>
                    <a:pt x="1958" y="1089"/>
                    <a:pt x="2032" y="1239"/>
                    <a:pt x="2085" y="1327"/>
                  </a:cubicBezTo>
                  <a:cubicBezTo>
                    <a:pt x="2138" y="1415"/>
                    <a:pt x="2160" y="1448"/>
                    <a:pt x="2209" y="1511"/>
                  </a:cubicBezTo>
                  <a:cubicBezTo>
                    <a:pt x="2258" y="1574"/>
                    <a:pt x="2319" y="1652"/>
                    <a:pt x="2376" y="1704"/>
                  </a:cubicBezTo>
                  <a:cubicBezTo>
                    <a:pt x="2433" y="1756"/>
                    <a:pt x="2487" y="1791"/>
                    <a:pt x="2552" y="1824"/>
                  </a:cubicBezTo>
                  <a:cubicBezTo>
                    <a:pt x="2617" y="1857"/>
                    <a:pt x="2694" y="1882"/>
                    <a:pt x="2766" y="1901"/>
                  </a:cubicBezTo>
                  <a:cubicBezTo>
                    <a:pt x="2838" y="1920"/>
                    <a:pt x="2902" y="1928"/>
                    <a:pt x="2985" y="1940"/>
                  </a:cubicBezTo>
                  <a:cubicBezTo>
                    <a:pt x="3068" y="1952"/>
                    <a:pt x="3167" y="1963"/>
                    <a:pt x="3267" y="1974"/>
                  </a:cubicBez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5" name="Freeform 19">
              <a:extLst>
                <a:ext uri="{FF2B5EF4-FFF2-40B4-BE49-F238E27FC236}">
                  <a16:creationId xmlns:a16="http://schemas.microsoft.com/office/drawing/2014/main" id="{E3553BFF-A326-4AB7-AC34-E75EC1E36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" y="13354"/>
              <a:ext cx="3280" cy="1705"/>
            </a:xfrm>
            <a:custGeom>
              <a:avLst/>
              <a:gdLst>
                <a:gd name="T0" fmla="*/ 0 w 3280"/>
                <a:gd name="T1" fmla="*/ 13 h 1705"/>
                <a:gd name="T2" fmla="*/ 220 w 3280"/>
                <a:gd name="T3" fmla="*/ 8 h 1705"/>
                <a:gd name="T4" fmla="*/ 546 w 3280"/>
                <a:gd name="T5" fmla="*/ 63 h 1705"/>
                <a:gd name="T6" fmla="*/ 889 w 3280"/>
                <a:gd name="T7" fmla="*/ 153 h 1705"/>
                <a:gd name="T8" fmla="*/ 1129 w 3280"/>
                <a:gd name="T9" fmla="*/ 260 h 1705"/>
                <a:gd name="T10" fmla="*/ 1373 w 3280"/>
                <a:gd name="T11" fmla="*/ 410 h 1705"/>
                <a:gd name="T12" fmla="*/ 1583 w 3280"/>
                <a:gd name="T13" fmla="*/ 573 h 1705"/>
                <a:gd name="T14" fmla="*/ 1866 w 3280"/>
                <a:gd name="T15" fmla="*/ 805 h 1705"/>
                <a:gd name="T16" fmla="*/ 2127 w 3280"/>
                <a:gd name="T17" fmla="*/ 1049 h 1705"/>
                <a:gd name="T18" fmla="*/ 2350 w 3280"/>
                <a:gd name="T19" fmla="*/ 1242 h 1705"/>
                <a:gd name="T20" fmla="*/ 2612 w 3280"/>
                <a:gd name="T21" fmla="*/ 1443 h 1705"/>
                <a:gd name="T22" fmla="*/ 2809 w 3280"/>
                <a:gd name="T23" fmla="*/ 1559 h 1705"/>
                <a:gd name="T24" fmla="*/ 2972 w 3280"/>
                <a:gd name="T25" fmla="*/ 1632 h 1705"/>
                <a:gd name="T26" fmla="*/ 3066 w 3280"/>
                <a:gd name="T27" fmla="*/ 1662 h 1705"/>
                <a:gd name="T28" fmla="*/ 3280 w 3280"/>
                <a:gd name="T29" fmla="*/ 1705 h 170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80"/>
                <a:gd name="T46" fmla="*/ 0 h 1705"/>
                <a:gd name="T47" fmla="*/ 3280 w 3280"/>
                <a:gd name="T48" fmla="*/ 1705 h 170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80" h="1705">
                  <a:moveTo>
                    <a:pt x="0" y="13"/>
                  </a:moveTo>
                  <a:cubicBezTo>
                    <a:pt x="64" y="6"/>
                    <a:pt x="129" y="0"/>
                    <a:pt x="220" y="8"/>
                  </a:cubicBezTo>
                  <a:cubicBezTo>
                    <a:pt x="311" y="16"/>
                    <a:pt x="435" y="39"/>
                    <a:pt x="546" y="63"/>
                  </a:cubicBezTo>
                  <a:cubicBezTo>
                    <a:pt x="657" y="87"/>
                    <a:pt x="792" y="120"/>
                    <a:pt x="889" y="153"/>
                  </a:cubicBezTo>
                  <a:cubicBezTo>
                    <a:pt x="986" y="186"/>
                    <a:pt x="1048" y="217"/>
                    <a:pt x="1129" y="260"/>
                  </a:cubicBezTo>
                  <a:cubicBezTo>
                    <a:pt x="1210" y="303"/>
                    <a:pt x="1297" y="358"/>
                    <a:pt x="1373" y="410"/>
                  </a:cubicBezTo>
                  <a:cubicBezTo>
                    <a:pt x="1449" y="462"/>
                    <a:pt x="1501" y="507"/>
                    <a:pt x="1583" y="573"/>
                  </a:cubicBezTo>
                  <a:cubicBezTo>
                    <a:pt x="1665" y="639"/>
                    <a:pt x="1775" y="726"/>
                    <a:pt x="1866" y="805"/>
                  </a:cubicBezTo>
                  <a:cubicBezTo>
                    <a:pt x="1957" y="884"/>
                    <a:pt x="2046" y="976"/>
                    <a:pt x="2127" y="1049"/>
                  </a:cubicBezTo>
                  <a:cubicBezTo>
                    <a:pt x="2208" y="1122"/>
                    <a:pt x="2269" y="1176"/>
                    <a:pt x="2350" y="1242"/>
                  </a:cubicBezTo>
                  <a:cubicBezTo>
                    <a:pt x="2431" y="1308"/>
                    <a:pt x="2536" y="1390"/>
                    <a:pt x="2612" y="1443"/>
                  </a:cubicBezTo>
                  <a:cubicBezTo>
                    <a:pt x="2688" y="1496"/>
                    <a:pt x="2749" y="1528"/>
                    <a:pt x="2809" y="1559"/>
                  </a:cubicBezTo>
                  <a:cubicBezTo>
                    <a:pt x="2869" y="1590"/>
                    <a:pt x="2929" y="1615"/>
                    <a:pt x="2972" y="1632"/>
                  </a:cubicBezTo>
                  <a:cubicBezTo>
                    <a:pt x="3015" y="1649"/>
                    <a:pt x="3015" y="1650"/>
                    <a:pt x="3066" y="1662"/>
                  </a:cubicBezTo>
                  <a:cubicBezTo>
                    <a:pt x="3117" y="1674"/>
                    <a:pt x="3198" y="1689"/>
                    <a:pt x="3280" y="1705"/>
                  </a:cubicBez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6" name="Line 20">
              <a:extLst>
                <a:ext uri="{FF2B5EF4-FFF2-40B4-BE49-F238E27FC236}">
                  <a16:creationId xmlns:a16="http://schemas.microsoft.com/office/drawing/2014/main" id="{F4F7904F-1119-4F04-B571-445D07F0C5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48" y="14165"/>
              <a:ext cx="18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7" name="Text Box 21">
              <a:extLst>
                <a:ext uri="{FF2B5EF4-FFF2-40B4-BE49-F238E27FC236}">
                  <a16:creationId xmlns:a16="http://schemas.microsoft.com/office/drawing/2014/main" id="{4D4936D9-E07B-4158-BCB0-BEBC181EB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6" y="15362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F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78" name="Text Box 22">
              <a:extLst>
                <a:ext uri="{FF2B5EF4-FFF2-40B4-BE49-F238E27FC236}">
                  <a16:creationId xmlns:a16="http://schemas.microsoft.com/office/drawing/2014/main" id="{BBAE30FF-C322-4031-A981-F5E76CF38E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2" y="14867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79" name="Text Box 23">
              <a:extLst>
                <a:ext uri="{FF2B5EF4-FFF2-40B4-BE49-F238E27FC236}">
                  <a16:creationId xmlns:a16="http://schemas.microsoft.com/office/drawing/2014/main" id="{26380712-D726-496B-B509-32E53C38E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" y="15077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0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80" name="Text Box 24">
              <a:extLst>
                <a:ext uri="{FF2B5EF4-FFF2-40B4-BE49-F238E27FC236}">
                  <a16:creationId xmlns:a16="http://schemas.microsoft.com/office/drawing/2014/main" id="{AD2743E9-3BFF-4AC9-8532-E84482AD98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2" y="13994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0,5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81" name="Text Box 25">
              <a:extLst>
                <a:ext uri="{FF2B5EF4-FFF2-40B4-BE49-F238E27FC236}">
                  <a16:creationId xmlns:a16="http://schemas.microsoft.com/office/drawing/2014/main" id="{0F0273B8-EC69-4AF8-A6E5-7C444EB736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" y="12923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82" name="Text Box 26">
              <a:extLst>
                <a:ext uri="{FF2B5EF4-FFF2-40B4-BE49-F238E27FC236}">
                  <a16:creationId xmlns:a16="http://schemas.microsoft.com/office/drawing/2014/main" id="{C22B204D-B756-4602-944D-58C743DD0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8" y="12524"/>
              <a:ext cx="55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F</a:t>
              </a:r>
              <a:r>
                <a:rPr lang="it-IT" altLang="it-IT" sz="1400" b="1"/>
                <a:t>(</a:t>
              </a:r>
              <a:r>
                <a:rPr lang="it-IT" altLang="it-IT" sz="1400" b="1" i="1"/>
                <a:t>E</a:t>
              </a:r>
              <a:r>
                <a:rPr lang="it-IT" altLang="it-IT" sz="1400" b="1"/>
                <a:t>)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83" name="Line 27">
              <a:extLst>
                <a:ext uri="{FF2B5EF4-FFF2-40B4-BE49-F238E27FC236}">
                  <a16:creationId xmlns:a16="http://schemas.microsoft.com/office/drawing/2014/main" id="{E1A82837-0A8A-46E3-B4ED-108C8FF561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8" y="13034"/>
              <a:ext cx="193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4" name="Line 28">
              <a:extLst>
                <a:ext uri="{FF2B5EF4-FFF2-40B4-BE49-F238E27FC236}">
                  <a16:creationId xmlns:a16="http://schemas.microsoft.com/office/drawing/2014/main" id="{4B94043F-EE68-4636-8521-E43539E2C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54" y="15248"/>
              <a:ext cx="171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5" name="Line 29">
              <a:extLst>
                <a:ext uri="{FF2B5EF4-FFF2-40B4-BE49-F238E27FC236}">
                  <a16:creationId xmlns:a16="http://schemas.microsoft.com/office/drawing/2014/main" id="{500AD68C-9B50-4BD2-B670-E93E0DC6AB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61" y="13024"/>
              <a:ext cx="0" cy="22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6" name="Text Box 30">
              <a:extLst>
                <a:ext uri="{FF2B5EF4-FFF2-40B4-BE49-F238E27FC236}">
                  <a16:creationId xmlns:a16="http://schemas.microsoft.com/office/drawing/2014/main" id="{D145189B-1649-446D-BD7F-D85F5F4D46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72" y="12863"/>
              <a:ext cx="11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000" b="1" i="1" dirty="0"/>
                <a:t>T</a:t>
              </a:r>
              <a:r>
                <a:rPr lang="it-IT" altLang="it-IT" sz="1000" b="1" baseline="-25000" dirty="0"/>
                <a:t>o</a:t>
              </a:r>
              <a:r>
                <a:rPr lang="it-IT" altLang="it-IT" sz="1000" b="1" dirty="0"/>
                <a:t> = 0 °K</a:t>
              </a:r>
              <a:endParaRPr lang="fr-FR" altLang="it-IT" b="1" i="1" dirty="0">
                <a:latin typeface="Verdana" panose="020B0604030504040204" pitchFamily="34" charset="0"/>
              </a:endParaRPr>
            </a:p>
          </p:txBody>
        </p:sp>
        <p:sp>
          <p:nvSpPr>
            <p:cNvPr id="11287" name="Text Box 31">
              <a:extLst>
                <a:ext uri="{FF2B5EF4-FFF2-40B4-BE49-F238E27FC236}">
                  <a16:creationId xmlns:a16="http://schemas.microsoft.com/office/drawing/2014/main" id="{C4E9F5ED-70F6-447C-A7BC-80F7AF288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0" y="13091"/>
              <a:ext cx="44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000" b="1" i="1"/>
                <a:t>T</a:t>
              </a:r>
              <a:r>
                <a:rPr lang="it-IT" altLang="it-IT" sz="1000" b="1" baseline="-25000"/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88" name="Text Box 32">
              <a:extLst>
                <a:ext uri="{FF2B5EF4-FFF2-40B4-BE49-F238E27FC236}">
                  <a16:creationId xmlns:a16="http://schemas.microsoft.com/office/drawing/2014/main" id="{FE2DDF3D-5E94-4111-B6BE-F236946FF3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5" y="13205"/>
              <a:ext cx="44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000" b="1" i="1"/>
                <a:t>T</a:t>
              </a:r>
              <a:r>
                <a:rPr lang="it-IT" altLang="it-IT" sz="1000" b="1" baseline="-25000"/>
                <a:t>2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89" name="Text Box 33">
              <a:extLst>
                <a:ext uri="{FF2B5EF4-FFF2-40B4-BE49-F238E27FC236}">
                  <a16:creationId xmlns:a16="http://schemas.microsoft.com/office/drawing/2014/main" id="{20A542B8-7055-41D8-8AB7-078F88D218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2" y="13661"/>
              <a:ext cx="44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000" b="1" i="1"/>
                <a:t>T</a:t>
              </a:r>
              <a:r>
                <a:rPr lang="it-IT" altLang="it-IT" sz="1000" b="1" baseline="-25000"/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90" name="Text Box 34">
              <a:extLst>
                <a:ext uri="{FF2B5EF4-FFF2-40B4-BE49-F238E27FC236}">
                  <a16:creationId xmlns:a16="http://schemas.microsoft.com/office/drawing/2014/main" id="{F779C18F-8266-487A-8AFD-B9AD5C13F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9" y="14630"/>
              <a:ext cx="159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000" b="1" i="1"/>
                <a:t>T</a:t>
              </a:r>
              <a:r>
                <a:rPr lang="it-IT" altLang="it-IT" sz="1000" b="1" baseline="-25000"/>
                <a:t>o</a:t>
              </a:r>
              <a:r>
                <a:rPr lang="it-IT" altLang="it-IT" sz="1000" b="1"/>
                <a:t>&lt; </a:t>
              </a:r>
              <a:r>
                <a:rPr lang="it-IT" altLang="it-IT" sz="1000" b="1" i="1"/>
                <a:t>T</a:t>
              </a:r>
              <a:r>
                <a:rPr lang="it-IT" altLang="it-IT" sz="1000" b="1" baseline="-25000"/>
                <a:t>1</a:t>
              </a:r>
              <a:r>
                <a:rPr lang="it-IT" altLang="it-IT" sz="1000" b="1"/>
                <a:t>&lt; </a:t>
              </a:r>
              <a:r>
                <a:rPr lang="it-IT" altLang="it-IT" sz="1000" b="1" i="1"/>
                <a:t>T</a:t>
              </a:r>
              <a:r>
                <a:rPr lang="it-IT" altLang="it-IT" sz="1000" b="1" baseline="-25000"/>
                <a:t>2</a:t>
              </a:r>
              <a:r>
                <a:rPr lang="it-IT" altLang="it-IT" sz="1000" b="1"/>
                <a:t>&lt; </a:t>
              </a:r>
              <a:r>
                <a:rPr lang="it-IT" altLang="it-IT" sz="1000" b="1" i="1"/>
                <a:t>T</a:t>
              </a:r>
              <a:r>
                <a:rPr lang="it-IT" altLang="it-IT" sz="1000" b="1" baseline="-25000"/>
                <a:t>3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91" name="Text Box 35">
              <a:extLst>
                <a:ext uri="{FF2B5EF4-FFF2-40B4-BE49-F238E27FC236}">
                  <a16:creationId xmlns:a16="http://schemas.microsoft.com/office/drawing/2014/main" id="{01B2642D-B27D-487E-925A-11032C7468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1" y="15362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C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1292" name="Text Box 36">
              <a:extLst>
                <a:ext uri="{FF2B5EF4-FFF2-40B4-BE49-F238E27FC236}">
                  <a16:creationId xmlns:a16="http://schemas.microsoft.com/office/drawing/2014/main" id="{5C9459DA-6F88-4EF4-940E-D8E9E8C74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1" y="15362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29" name="Text Box 11">
            <a:extLst>
              <a:ext uri="{FF2B5EF4-FFF2-40B4-BE49-F238E27FC236}">
                <a16:creationId xmlns:a16="http://schemas.microsoft.com/office/drawing/2014/main" id="{9DADF6D3-516B-4E3A-9910-C193DE18B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220" y="4952909"/>
            <a:ext cx="428675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sz="2000" b="1" i="1" dirty="0">
                <a:solidFill>
                  <a:srgbClr val="FF0000"/>
                </a:solidFill>
                <a:latin typeface="Verdana" panose="020B0604030504040204" pitchFamily="34" charset="0"/>
              </a:rPr>
              <a:t>livello di Fermi (E</a:t>
            </a:r>
            <a:r>
              <a:rPr lang="it-IT" altLang="it-IT" sz="2000" b="1" i="1" baseline="-25000" dirty="0">
                <a:solidFill>
                  <a:srgbClr val="FF0000"/>
                </a:solidFill>
                <a:latin typeface="Verdana" panose="020B0604030504040204" pitchFamily="34" charset="0"/>
              </a:rPr>
              <a:t>F</a:t>
            </a:r>
            <a:r>
              <a:rPr lang="it-IT" altLang="it-IT" sz="2000" b="1" i="1" dirty="0">
                <a:solidFill>
                  <a:srgbClr val="FF0000"/>
                </a:solidFill>
                <a:latin typeface="Verdana" panose="020B0604030504040204" pitchFamily="34" charset="0"/>
              </a:rPr>
              <a:t>):</a:t>
            </a:r>
          </a:p>
          <a:p>
            <a:pPr algn="l" eaLnBrk="1" hangingPunct="1"/>
            <a:r>
              <a:rPr lang="it-IT" altLang="it-IT" sz="2000" b="1" i="1" dirty="0">
                <a:solidFill>
                  <a:srgbClr val="333300"/>
                </a:solidFill>
                <a:latin typeface="Verdana" panose="020B0604030504040204" pitchFamily="34" charset="0"/>
              </a:rPr>
              <a:t>energia per la quale la </a:t>
            </a:r>
          </a:p>
          <a:p>
            <a:pPr algn="l" eaLnBrk="1" hangingPunct="1"/>
            <a:r>
              <a:rPr lang="it-IT" altLang="it-IT" sz="2000" b="1" i="1" dirty="0">
                <a:solidFill>
                  <a:srgbClr val="333300"/>
                </a:solidFill>
                <a:latin typeface="Verdana" panose="020B0604030504040204" pitchFamily="34" charset="0"/>
              </a:rPr>
              <a:t>probabilità di occupazione è</a:t>
            </a:r>
          </a:p>
          <a:p>
            <a:pPr algn="l" eaLnBrk="1" hangingPunct="1"/>
            <a:r>
              <a:rPr lang="it-IT" altLang="it-IT" sz="2000" b="1" i="1" dirty="0">
                <a:solidFill>
                  <a:srgbClr val="333300"/>
                </a:solidFill>
                <a:latin typeface="Verdana" panose="020B0604030504040204" pitchFamily="34" charset="0"/>
              </a:rPr>
              <a:t>il 50%</a:t>
            </a:r>
            <a:r>
              <a:rPr lang="it-IT" altLang="it-IT" sz="2000" b="1" i="1" dirty="0">
                <a:solidFill>
                  <a:srgbClr val="FF0000"/>
                </a:solidFill>
                <a:latin typeface="Verdana" panose="020B0604030504040204" pitchFamily="34" charset="0"/>
              </a:rPr>
              <a:t>              F(E</a:t>
            </a:r>
            <a:r>
              <a:rPr lang="it-IT" altLang="it-IT" sz="2000" b="1" i="1" baseline="-25000" dirty="0">
                <a:solidFill>
                  <a:srgbClr val="FF0000"/>
                </a:solidFill>
                <a:latin typeface="Verdana" panose="020B0604030504040204" pitchFamily="34" charset="0"/>
              </a:rPr>
              <a:t>F</a:t>
            </a:r>
            <a:r>
              <a:rPr lang="it-IT" altLang="it-IT" sz="2000" b="1" i="1" dirty="0">
                <a:solidFill>
                  <a:srgbClr val="FF0000"/>
                </a:solidFill>
                <a:latin typeface="Verdana" panose="020B0604030504040204" pitchFamily="34" charset="0"/>
              </a:rPr>
              <a:t>) = 50%</a:t>
            </a:r>
            <a:endParaRPr lang="fr-FR" altLang="it-IT" sz="2000" b="1" i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00D5F7A3-A5BA-464D-8391-E486E7F6570E}"/>
              </a:ext>
            </a:extLst>
          </p:cNvPr>
          <p:cNvSpPr/>
          <p:nvPr/>
        </p:nvSpPr>
        <p:spPr bwMode="auto">
          <a:xfrm>
            <a:off x="1607574" y="5938752"/>
            <a:ext cx="834754" cy="247942"/>
          </a:xfrm>
          <a:prstGeom prst="rightArrow">
            <a:avLst/>
          </a:prstGeom>
          <a:gradFill flip="none" rotWithShape="1">
            <a:gsLst>
              <a:gs pos="33000">
                <a:srgbClr val="333300"/>
              </a:gs>
              <a:gs pos="100000">
                <a:srgbClr val="FF0000"/>
              </a:gs>
            </a:gsLst>
            <a:lin ang="0" scaled="1"/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DE8E729-DFC8-45A7-A377-ABB7B24FF515}"/>
              </a:ext>
            </a:extLst>
          </p:cNvPr>
          <p:cNvSpPr/>
          <p:nvPr/>
        </p:nvSpPr>
        <p:spPr bwMode="auto">
          <a:xfrm>
            <a:off x="5741265" y="5829348"/>
            <a:ext cx="667553" cy="597313"/>
          </a:xfrm>
          <a:prstGeom prst="ellipse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73FE56D5-634E-419F-B38E-A4E5F3CF761B}"/>
              </a:ext>
            </a:extLst>
          </p:cNvPr>
          <p:cNvGrpSpPr/>
          <p:nvPr/>
        </p:nvGrpSpPr>
        <p:grpSpPr>
          <a:xfrm>
            <a:off x="4384676" y="3756025"/>
            <a:ext cx="3106737" cy="2474913"/>
            <a:chOff x="5148263" y="2479675"/>
            <a:chExt cx="3106737" cy="2474913"/>
          </a:xfrm>
        </p:grpSpPr>
        <p:sp>
          <p:nvSpPr>
            <p:cNvPr id="33" name="Line 5">
              <a:extLst>
                <a:ext uri="{FF2B5EF4-FFF2-40B4-BE49-F238E27FC236}">
                  <a16:creationId xmlns:a16="http://schemas.microsoft.com/office/drawing/2014/main" id="{0C46999A-42C8-48DD-80BC-73200BDE67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0375" y="4621213"/>
              <a:ext cx="25892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Line 6">
              <a:extLst>
                <a:ext uri="{FF2B5EF4-FFF2-40B4-BE49-F238E27FC236}">
                  <a16:creationId xmlns:a16="http://schemas.microsoft.com/office/drawing/2014/main" id="{B4B5BA00-0F08-43EA-8BCF-D8D945DC3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40375" y="2479675"/>
              <a:ext cx="0" cy="21415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Line 10">
              <a:extLst>
                <a:ext uri="{FF2B5EF4-FFF2-40B4-BE49-F238E27FC236}">
                  <a16:creationId xmlns:a16="http://schemas.microsoft.com/office/drawing/2014/main" id="{70BD9017-DB8A-4312-84BB-61D2F1E9FE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40375" y="3806825"/>
              <a:ext cx="12938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Text Box 11">
              <a:extLst>
                <a:ext uri="{FF2B5EF4-FFF2-40B4-BE49-F238E27FC236}">
                  <a16:creationId xmlns:a16="http://schemas.microsoft.com/office/drawing/2014/main" id="{894308AC-8DA3-48D7-B689-2B47DC671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863" y="4706938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F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37" name="Text Box 12">
              <a:extLst>
                <a:ext uri="{FF2B5EF4-FFF2-40B4-BE49-F238E27FC236}">
                  <a16:creationId xmlns:a16="http://schemas.microsoft.com/office/drawing/2014/main" id="{E5F5F56A-B0D6-4F9C-9734-41C28F1A8E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0513" y="4335463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38" name="Text Box 13">
              <a:extLst>
                <a:ext uri="{FF2B5EF4-FFF2-40B4-BE49-F238E27FC236}">
                  <a16:creationId xmlns:a16="http://schemas.microsoft.com/office/drawing/2014/main" id="{129E337C-FF2D-45BE-9BF1-A8ED01E43E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5738" y="4492625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0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39" name="Text Box 14">
              <a:extLst>
                <a:ext uri="{FF2B5EF4-FFF2-40B4-BE49-F238E27FC236}">
                  <a16:creationId xmlns:a16="http://schemas.microsoft.com/office/drawing/2014/main" id="{0DC35B23-C613-4491-9F12-EB22A9A9E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6050" y="3678238"/>
              <a:ext cx="346075" cy="249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0,5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40" name="Text Box 15">
              <a:extLst>
                <a:ext uri="{FF2B5EF4-FFF2-40B4-BE49-F238E27FC236}">
                  <a16:creationId xmlns:a16="http://schemas.microsoft.com/office/drawing/2014/main" id="{4AA02A45-22BA-4028-9588-21CDEFA6A2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5738" y="2873375"/>
              <a:ext cx="344487" cy="24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D6ABC734-CCA4-4097-8859-0B7A4F52C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8263" y="2574925"/>
              <a:ext cx="38417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F</a:t>
              </a:r>
              <a:r>
                <a:rPr lang="it-IT" altLang="it-IT" sz="1400" b="1"/>
                <a:t>(</a:t>
              </a:r>
              <a:r>
                <a:rPr lang="it-IT" altLang="it-IT" sz="1400" b="1" i="1"/>
                <a:t>E</a:t>
              </a:r>
              <a:r>
                <a:rPr lang="it-IT" altLang="it-IT" sz="1400" b="1"/>
                <a:t>)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42" name="Line 17">
              <a:extLst>
                <a:ext uri="{FF2B5EF4-FFF2-40B4-BE49-F238E27FC236}">
                  <a16:creationId xmlns:a16="http://schemas.microsoft.com/office/drawing/2014/main" id="{19ED702D-9AAD-4370-8A76-F9177B1AF7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0375" y="2957513"/>
              <a:ext cx="13303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" name="Line 18">
              <a:extLst>
                <a:ext uri="{FF2B5EF4-FFF2-40B4-BE49-F238E27FC236}">
                  <a16:creationId xmlns:a16="http://schemas.microsoft.com/office/drawing/2014/main" id="{516B3BC0-FBB9-441E-878F-CCAB6518C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51650" y="4621213"/>
              <a:ext cx="11763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Line 19">
              <a:extLst>
                <a:ext uri="{FF2B5EF4-FFF2-40B4-BE49-F238E27FC236}">
                  <a16:creationId xmlns:a16="http://schemas.microsoft.com/office/drawing/2014/main" id="{38819978-C1E8-440B-8A20-CE803C4BF2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56413" y="2949575"/>
              <a:ext cx="0" cy="16716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0379FE0E-2752-4647-A28F-9873FE192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838" y="4706938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C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46" name="Text Box 26">
              <a:extLst>
                <a:ext uri="{FF2B5EF4-FFF2-40B4-BE49-F238E27FC236}">
                  <a16:creationId xmlns:a16="http://schemas.microsoft.com/office/drawing/2014/main" id="{AFDDC1A5-7239-4D46-8B07-A90131277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0250" y="4706938"/>
              <a:ext cx="34607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47" name="Text Box 27">
            <a:extLst>
              <a:ext uri="{FF2B5EF4-FFF2-40B4-BE49-F238E27FC236}">
                <a16:creationId xmlns:a16="http://schemas.microsoft.com/office/drawing/2014/main" id="{69964C2A-D0FD-4628-9635-CEF7AD14D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904" y="4301453"/>
            <a:ext cx="768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200" i="1" dirty="0">
                <a:latin typeface="Verdana" panose="020B0604030504040204" pitchFamily="34" charset="0"/>
              </a:rPr>
              <a:t>T </a:t>
            </a:r>
            <a:r>
              <a:rPr lang="it-IT" altLang="it-IT" sz="1200" dirty="0">
                <a:latin typeface="Verdana" panose="020B0604030504040204" pitchFamily="34" charset="0"/>
              </a:rPr>
              <a:t>= 0</a:t>
            </a:r>
            <a:r>
              <a:rPr lang="it-IT" altLang="it-IT" sz="1200" i="1" dirty="0">
                <a:latin typeface="Verdana" panose="020B0604030504040204" pitchFamily="34" charset="0"/>
              </a:rPr>
              <a:t> K</a:t>
            </a:r>
            <a:endParaRPr lang="fr-FR" altLang="it-IT" sz="1200" i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8" grpId="0"/>
      <p:bldP spid="80909" grpId="0" animBg="1"/>
      <p:bldP spid="29" grpId="0"/>
      <p:bldP spid="3" grpId="0" animBg="1"/>
      <p:bldP spid="4" grpId="0" animBg="1"/>
      <p:bldP spid="47" grpId="0"/>
      <p:bldP spid="4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4DE76454-4137-471F-87C3-DCC2FA82C4A2}"/>
              </a:ext>
            </a:extLst>
          </p:cNvPr>
          <p:cNvGrpSpPr/>
          <p:nvPr/>
        </p:nvGrpSpPr>
        <p:grpSpPr>
          <a:xfrm>
            <a:off x="5148263" y="2479675"/>
            <a:ext cx="3106737" cy="2474913"/>
            <a:chOff x="5148263" y="2479675"/>
            <a:chExt cx="3106737" cy="2474913"/>
          </a:xfrm>
        </p:grpSpPr>
        <p:sp>
          <p:nvSpPr>
            <p:cNvPr id="12290" name="Line 5">
              <a:extLst>
                <a:ext uri="{FF2B5EF4-FFF2-40B4-BE49-F238E27FC236}">
                  <a16:creationId xmlns:a16="http://schemas.microsoft.com/office/drawing/2014/main" id="{3F38BA04-43B5-4A5A-AC41-DE967D1E8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0375" y="4621213"/>
              <a:ext cx="25892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291" name="Line 6">
              <a:extLst>
                <a:ext uri="{FF2B5EF4-FFF2-40B4-BE49-F238E27FC236}">
                  <a16:creationId xmlns:a16="http://schemas.microsoft.com/office/drawing/2014/main" id="{D3E4A327-A662-4E90-8306-802E78F55B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40375" y="2479675"/>
              <a:ext cx="0" cy="21415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292" name="Line 10">
              <a:extLst>
                <a:ext uri="{FF2B5EF4-FFF2-40B4-BE49-F238E27FC236}">
                  <a16:creationId xmlns:a16="http://schemas.microsoft.com/office/drawing/2014/main" id="{1CB166B1-3D50-4CFB-950C-948CB72571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40375" y="3806825"/>
              <a:ext cx="12938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293" name="Text Box 11">
              <a:extLst>
                <a:ext uri="{FF2B5EF4-FFF2-40B4-BE49-F238E27FC236}">
                  <a16:creationId xmlns:a16="http://schemas.microsoft.com/office/drawing/2014/main" id="{AEE1BFE3-0709-4534-9DE4-2E3FD29461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6863" y="4706938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F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294" name="Text Box 12">
              <a:extLst>
                <a:ext uri="{FF2B5EF4-FFF2-40B4-BE49-F238E27FC236}">
                  <a16:creationId xmlns:a16="http://schemas.microsoft.com/office/drawing/2014/main" id="{E16F6A16-FABA-454D-BB7C-D5EED9D96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0513" y="4335463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295" name="Text Box 13">
              <a:extLst>
                <a:ext uri="{FF2B5EF4-FFF2-40B4-BE49-F238E27FC236}">
                  <a16:creationId xmlns:a16="http://schemas.microsoft.com/office/drawing/2014/main" id="{7C1C888B-2D76-49AC-88E0-10EF8F2AB6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5738" y="4492625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0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296" name="Text Box 14">
              <a:extLst>
                <a:ext uri="{FF2B5EF4-FFF2-40B4-BE49-F238E27FC236}">
                  <a16:creationId xmlns:a16="http://schemas.microsoft.com/office/drawing/2014/main" id="{DD9D9DFE-8C9C-4A32-8AE8-88A535EB39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6050" y="3678238"/>
              <a:ext cx="346075" cy="249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0,5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297" name="Text Box 15">
              <a:extLst>
                <a:ext uri="{FF2B5EF4-FFF2-40B4-BE49-F238E27FC236}">
                  <a16:creationId xmlns:a16="http://schemas.microsoft.com/office/drawing/2014/main" id="{0E2A20DF-2E70-487C-95C6-8BCB4C8F2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5738" y="2873375"/>
              <a:ext cx="344487" cy="24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1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298" name="Text Box 16">
              <a:extLst>
                <a:ext uri="{FF2B5EF4-FFF2-40B4-BE49-F238E27FC236}">
                  <a16:creationId xmlns:a16="http://schemas.microsoft.com/office/drawing/2014/main" id="{E2AF7658-6BF5-43A5-BADD-8F4456A6FC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8263" y="2574925"/>
              <a:ext cx="38417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F</a:t>
              </a:r>
              <a:r>
                <a:rPr lang="it-IT" altLang="it-IT" sz="1400" b="1"/>
                <a:t>(</a:t>
              </a:r>
              <a:r>
                <a:rPr lang="it-IT" altLang="it-IT" sz="1400" b="1" i="1"/>
                <a:t>E</a:t>
              </a:r>
              <a:r>
                <a:rPr lang="it-IT" altLang="it-IT" sz="1400" b="1"/>
                <a:t>)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299" name="Line 17">
              <a:extLst>
                <a:ext uri="{FF2B5EF4-FFF2-40B4-BE49-F238E27FC236}">
                  <a16:creationId xmlns:a16="http://schemas.microsoft.com/office/drawing/2014/main" id="{D5BD4B26-C360-469E-B067-B22A1E3BF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0375" y="2957513"/>
              <a:ext cx="13303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300" name="Line 18">
              <a:extLst>
                <a:ext uri="{FF2B5EF4-FFF2-40B4-BE49-F238E27FC236}">
                  <a16:creationId xmlns:a16="http://schemas.microsoft.com/office/drawing/2014/main" id="{4E63CEE3-0D65-493A-B5CA-3806D12776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51650" y="4621213"/>
              <a:ext cx="11763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301" name="Line 19">
              <a:extLst>
                <a:ext uri="{FF2B5EF4-FFF2-40B4-BE49-F238E27FC236}">
                  <a16:creationId xmlns:a16="http://schemas.microsoft.com/office/drawing/2014/main" id="{5160A9F4-E9FE-4B20-9E37-BDD0CEF046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56413" y="2949575"/>
              <a:ext cx="0" cy="16716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302" name="Text Box 25">
              <a:extLst>
                <a:ext uri="{FF2B5EF4-FFF2-40B4-BE49-F238E27FC236}">
                  <a16:creationId xmlns:a16="http://schemas.microsoft.com/office/drawing/2014/main" id="{27B3F963-E48B-4382-B8A8-D62593244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838" y="4706938"/>
              <a:ext cx="3444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C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2303" name="Text Box 26">
              <a:extLst>
                <a:ext uri="{FF2B5EF4-FFF2-40B4-BE49-F238E27FC236}">
                  <a16:creationId xmlns:a16="http://schemas.microsoft.com/office/drawing/2014/main" id="{33611C23-999C-4E13-A119-A63E31395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0250" y="4706938"/>
              <a:ext cx="34607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 i="1"/>
                <a:t>E</a:t>
              </a:r>
              <a:r>
                <a:rPr lang="it-IT" altLang="it-IT" sz="1400" b="1" i="1" baseline="-25000"/>
                <a:t>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12304" name="Text Box 27">
            <a:extLst>
              <a:ext uri="{FF2B5EF4-FFF2-40B4-BE49-F238E27FC236}">
                <a16:creationId xmlns:a16="http://schemas.microsoft.com/office/drawing/2014/main" id="{2D64D01D-E296-4E21-B631-8BE4010CF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813" y="2625725"/>
            <a:ext cx="768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200" i="1">
                <a:latin typeface="Verdana" panose="020B0604030504040204" pitchFamily="34" charset="0"/>
              </a:rPr>
              <a:t>T </a:t>
            </a:r>
            <a:r>
              <a:rPr lang="it-IT" altLang="it-IT" sz="1200">
                <a:latin typeface="Verdana" panose="020B0604030504040204" pitchFamily="34" charset="0"/>
              </a:rPr>
              <a:t>= 0</a:t>
            </a:r>
            <a:r>
              <a:rPr lang="it-IT" altLang="it-IT" sz="1200" i="1">
                <a:latin typeface="Verdana" panose="020B0604030504040204" pitchFamily="34" charset="0"/>
              </a:rPr>
              <a:t> K</a:t>
            </a:r>
            <a:endParaRPr lang="fr-FR" altLang="it-IT" sz="1200" i="1">
              <a:latin typeface="Verdana" panose="020B0604030504040204" pitchFamily="34" charset="0"/>
            </a:endParaRPr>
          </a:p>
        </p:txBody>
      </p:sp>
      <p:sp>
        <p:nvSpPr>
          <p:cNvPr id="81949" name="Line 29">
            <a:extLst>
              <a:ext uri="{FF2B5EF4-FFF2-40B4-BE49-F238E27FC236}">
                <a16:creationId xmlns:a16="http://schemas.microsoft.com/office/drawing/2014/main" id="{83D8EC68-9E90-4545-904F-9529D6380C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7138" y="2074863"/>
            <a:ext cx="6350" cy="3338512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1950" name="Line 30">
            <a:extLst>
              <a:ext uri="{FF2B5EF4-FFF2-40B4-BE49-F238E27FC236}">
                <a16:creationId xmlns:a16="http://schemas.microsoft.com/office/drawing/2014/main" id="{98F4E918-D20E-4608-B93E-28ADEB239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3488" y="3122613"/>
            <a:ext cx="2873375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1951" name="Rectangle 31" descr="Diagonali chiare verso l'alto">
            <a:extLst>
              <a:ext uri="{FF2B5EF4-FFF2-40B4-BE49-F238E27FC236}">
                <a16:creationId xmlns:a16="http://schemas.microsoft.com/office/drawing/2014/main" id="{7287B06C-C5FB-4923-B746-EB44722EC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950" y="4335463"/>
            <a:ext cx="2879725" cy="1077912"/>
          </a:xfrm>
          <a:prstGeom prst="rect">
            <a:avLst/>
          </a:prstGeom>
          <a:pattFill prst="ltUpDiag">
            <a:fgClr>
              <a:srgbClr val="080808"/>
            </a:fgClr>
            <a:bgClr>
              <a:schemeClr val="tx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2" name="Line 32">
            <a:extLst>
              <a:ext uri="{FF2B5EF4-FFF2-40B4-BE49-F238E27FC236}">
                <a16:creationId xmlns:a16="http://schemas.microsoft.com/office/drawing/2014/main" id="{CE0DD9B5-FDEA-47A7-9C77-D908CF7E3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3488" y="4335463"/>
            <a:ext cx="2897187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1953" name="Oval 33">
            <a:extLst>
              <a:ext uri="{FF2B5EF4-FFF2-40B4-BE49-F238E27FC236}">
                <a16:creationId xmlns:a16="http://schemas.microsoft.com/office/drawing/2014/main" id="{2FADC591-F238-4C6D-9319-08804645A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4351338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4" name="Oval 34">
            <a:extLst>
              <a:ext uri="{FF2B5EF4-FFF2-40B4-BE49-F238E27FC236}">
                <a16:creationId xmlns:a16="http://schemas.microsoft.com/office/drawing/2014/main" id="{09E1996B-DF31-4448-B024-B2EA87AB5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2925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5" name="Oval 35">
            <a:extLst>
              <a:ext uri="{FF2B5EF4-FFF2-40B4-BE49-F238E27FC236}">
                <a16:creationId xmlns:a16="http://schemas.microsoft.com/office/drawing/2014/main" id="{5E2B5FB9-E404-4C80-9563-E3876A926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25" y="4354513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6" name="Oval 36">
            <a:extLst>
              <a:ext uri="{FF2B5EF4-FFF2-40B4-BE49-F238E27FC236}">
                <a16:creationId xmlns:a16="http://schemas.microsoft.com/office/drawing/2014/main" id="{DAF344AB-2E9E-424F-864C-3D124A788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775" y="4356100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7" name="Oval 37">
            <a:extLst>
              <a:ext uri="{FF2B5EF4-FFF2-40B4-BE49-F238E27FC236}">
                <a16:creationId xmlns:a16="http://schemas.microsoft.com/office/drawing/2014/main" id="{C593E5A8-0C24-4C5C-BE1C-A576A54B8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425" y="4349750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8" name="Oval 38">
            <a:extLst>
              <a:ext uri="{FF2B5EF4-FFF2-40B4-BE49-F238E27FC236}">
                <a16:creationId xmlns:a16="http://schemas.microsoft.com/office/drawing/2014/main" id="{58DA7B86-1978-402F-9753-3FB189823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5075" y="4351338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59" name="Oval 39">
            <a:extLst>
              <a:ext uri="{FF2B5EF4-FFF2-40B4-BE49-F238E27FC236}">
                <a16:creationId xmlns:a16="http://schemas.microsoft.com/office/drawing/2014/main" id="{54FE6649-E740-4772-B0F6-519E87217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725" y="4352925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60" name="Oval 40">
            <a:extLst>
              <a:ext uri="{FF2B5EF4-FFF2-40B4-BE49-F238E27FC236}">
                <a16:creationId xmlns:a16="http://schemas.microsoft.com/office/drawing/2014/main" id="{842B74B5-AD32-4455-8D52-28C408AE0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4354513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61" name="Oval 41">
            <a:extLst>
              <a:ext uri="{FF2B5EF4-FFF2-40B4-BE49-F238E27FC236}">
                <a16:creationId xmlns:a16="http://schemas.microsoft.com/office/drawing/2014/main" id="{DB30C173-ED42-458E-8DAE-9AE393E3A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025" y="4356100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62" name="Oval 42">
            <a:extLst>
              <a:ext uri="{FF2B5EF4-FFF2-40B4-BE49-F238E27FC236}">
                <a16:creationId xmlns:a16="http://schemas.microsoft.com/office/drawing/2014/main" id="{EFB49839-E3D3-4D72-8484-CB1AD040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675" y="4357688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63" name="Oval 43">
            <a:extLst>
              <a:ext uri="{FF2B5EF4-FFF2-40B4-BE49-F238E27FC236}">
                <a16:creationId xmlns:a16="http://schemas.microsoft.com/office/drawing/2014/main" id="{561E6ECD-60C1-4384-A3A8-9CED05BC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4359275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1980" name="Text Box 60">
            <a:extLst>
              <a:ext uri="{FF2B5EF4-FFF2-40B4-BE49-F238E27FC236}">
                <a16:creationId xmlns:a16="http://schemas.microsoft.com/office/drawing/2014/main" id="{4600CF3F-4D27-4CDD-88D1-70B893E8A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0675" y="2998788"/>
            <a:ext cx="3444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r>
              <a:rPr lang="it-IT" altLang="it-IT" sz="1400" b="1" i="1" baseline="-25000"/>
              <a:t>C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1981" name="Text Box 61">
            <a:extLst>
              <a:ext uri="{FF2B5EF4-FFF2-40B4-BE49-F238E27FC236}">
                <a16:creationId xmlns:a16="http://schemas.microsoft.com/office/drawing/2014/main" id="{E3E3FD1E-C4E8-4326-A1A3-7C11AA85F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4211638"/>
            <a:ext cx="346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r>
              <a:rPr lang="it-IT" altLang="it-IT" sz="1400" b="1" i="1" baseline="-25000"/>
              <a:t>V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1982" name="Text Box 62">
            <a:extLst>
              <a:ext uri="{FF2B5EF4-FFF2-40B4-BE49-F238E27FC236}">
                <a16:creationId xmlns:a16="http://schemas.microsoft.com/office/drawing/2014/main" id="{6EDFA7F3-7C8E-4584-97D8-6C9150CDB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1816100"/>
            <a:ext cx="346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1983" name="Rectangle 63">
            <a:extLst>
              <a:ext uri="{FF2B5EF4-FFF2-40B4-BE49-F238E27FC236}">
                <a16:creationId xmlns:a16="http://schemas.microsoft.com/office/drawing/2014/main" id="{DFCA610A-6222-49E6-BCA7-C86F2F3F9E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>
                <a:solidFill>
                  <a:srgbClr val="FF9900"/>
                </a:solidFill>
              </a:rPr>
              <a:t>Semiconduttori intrinseci: funzione di Fermi</a:t>
            </a:r>
            <a:endParaRPr lang="fr-FR" sz="3200">
              <a:solidFill>
                <a:srgbClr val="FF9900"/>
              </a:solidFill>
            </a:endParaRPr>
          </a:p>
        </p:txBody>
      </p:sp>
      <p:sp>
        <p:nvSpPr>
          <p:cNvPr id="81988" name="Freeform 68">
            <a:extLst>
              <a:ext uri="{FF2B5EF4-FFF2-40B4-BE49-F238E27FC236}">
                <a16:creationId xmlns:a16="http://schemas.microsoft.com/office/drawing/2014/main" id="{B9489F62-35ED-4F68-B3B1-869BD77453FC}"/>
              </a:ext>
            </a:extLst>
          </p:cNvPr>
          <p:cNvSpPr>
            <a:spLocks/>
          </p:cNvSpPr>
          <p:nvPr/>
        </p:nvSpPr>
        <p:spPr bwMode="auto">
          <a:xfrm>
            <a:off x="5556250" y="3071813"/>
            <a:ext cx="2239963" cy="1470025"/>
          </a:xfrm>
          <a:custGeom>
            <a:avLst/>
            <a:gdLst>
              <a:gd name="T0" fmla="*/ 0 w 3267"/>
              <a:gd name="T1" fmla="*/ 0 h 1974"/>
              <a:gd name="T2" fmla="*/ 739 w 3267"/>
              <a:gd name="T3" fmla="*/ 58 h 1974"/>
              <a:gd name="T4" fmla="*/ 1039 w 3267"/>
              <a:gd name="T5" fmla="*/ 123 h 1974"/>
              <a:gd name="T6" fmla="*/ 1343 w 3267"/>
              <a:gd name="T7" fmla="*/ 243 h 1974"/>
              <a:gd name="T8" fmla="*/ 1502 w 3267"/>
              <a:gd name="T9" fmla="*/ 410 h 1974"/>
              <a:gd name="T10" fmla="*/ 1690 w 3267"/>
              <a:gd name="T11" fmla="*/ 671 h 1974"/>
              <a:gd name="T12" fmla="*/ 1892 w 3267"/>
              <a:gd name="T13" fmla="*/ 980 h 1974"/>
              <a:gd name="T14" fmla="*/ 2085 w 3267"/>
              <a:gd name="T15" fmla="*/ 1327 h 1974"/>
              <a:gd name="T16" fmla="*/ 2209 w 3267"/>
              <a:gd name="T17" fmla="*/ 1511 h 1974"/>
              <a:gd name="T18" fmla="*/ 2376 w 3267"/>
              <a:gd name="T19" fmla="*/ 1704 h 1974"/>
              <a:gd name="T20" fmla="*/ 2552 w 3267"/>
              <a:gd name="T21" fmla="*/ 1824 h 1974"/>
              <a:gd name="T22" fmla="*/ 2766 w 3267"/>
              <a:gd name="T23" fmla="*/ 1901 h 1974"/>
              <a:gd name="T24" fmla="*/ 2985 w 3267"/>
              <a:gd name="T25" fmla="*/ 1940 h 1974"/>
              <a:gd name="T26" fmla="*/ 3267 w 3267"/>
              <a:gd name="T27" fmla="*/ 1974 h 197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267"/>
              <a:gd name="T43" fmla="*/ 0 h 1974"/>
              <a:gd name="T44" fmla="*/ 3267 w 3267"/>
              <a:gd name="T45" fmla="*/ 1974 h 197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267" h="1974">
                <a:moveTo>
                  <a:pt x="0" y="0"/>
                </a:moveTo>
                <a:cubicBezTo>
                  <a:pt x="283" y="19"/>
                  <a:pt x="566" y="38"/>
                  <a:pt x="739" y="58"/>
                </a:cubicBezTo>
                <a:cubicBezTo>
                  <a:pt x="912" y="78"/>
                  <a:pt x="938" y="92"/>
                  <a:pt x="1039" y="123"/>
                </a:cubicBezTo>
                <a:cubicBezTo>
                  <a:pt x="1140" y="154"/>
                  <a:pt x="1266" y="195"/>
                  <a:pt x="1343" y="243"/>
                </a:cubicBezTo>
                <a:cubicBezTo>
                  <a:pt x="1420" y="291"/>
                  <a:pt x="1444" y="339"/>
                  <a:pt x="1502" y="410"/>
                </a:cubicBezTo>
                <a:cubicBezTo>
                  <a:pt x="1560" y="481"/>
                  <a:pt x="1625" y="576"/>
                  <a:pt x="1690" y="671"/>
                </a:cubicBezTo>
                <a:cubicBezTo>
                  <a:pt x="1755" y="766"/>
                  <a:pt x="1826" y="871"/>
                  <a:pt x="1892" y="980"/>
                </a:cubicBezTo>
                <a:cubicBezTo>
                  <a:pt x="1958" y="1089"/>
                  <a:pt x="2032" y="1239"/>
                  <a:pt x="2085" y="1327"/>
                </a:cubicBezTo>
                <a:cubicBezTo>
                  <a:pt x="2138" y="1415"/>
                  <a:pt x="2160" y="1448"/>
                  <a:pt x="2209" y="1511"/>
                </a:cubicBezTo>
                <a:cubicBezTo>
                  <a:pt x="2258" y="1574"/>
                  <a:pt x="2319" y="1652"/>
                  <a:pt x="2376" y="1704"/>
                </a:cubicBezTo>
                <a:cubicBezTo>
                  <a:pt x="2433" y="1756"/>
                  <a:pt x="2487" y="1791"/>
                  <a:pt x="2552" y="1824"/>
                </a:cubicBezTo>
                <a:cubicBezTo>
                  <a:pt x="2617" y="1857"/>
                  <a:pt x="2694" y="1882"/>
                  <a:pt x="2766" y="1901"/>
                </a:cubicBezTo>
                <a:cubicBezTo>
                  <a:pt x="2838" y="1920"/>
                  <a:pt x="2902" y="1928"/>
                  <a:pt x="2985" y="1940"/>
                </a:cubicBezTo>
                <a:cubicBezTo>
                  <a:pt x="3068" y="1952"/>
                  <a:pt x="3167" y="1963"/>
                  <a:pt x="3267" y="1974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1989" name="Freeform 69">
            <a:extLst>
              <a:ext uri="{FF2B5EF4-FFF2-40B4-BE49-F238E27FC236}">
                <a16:creationId xmlns:a16="http://schemas.microsoft.com/office/drawing/2014/main" id="{09B21291-C25F-438D-B4C6-12562544EE9E}"/>
              </a:ext>
            </a:extLst>
          </p:cNvPr>
          <p:cNvSpPr>
            <a:spLocks/>
          </p:cNvSpPr>
          <p:nvPr/>
        </p:nvSpPr>
        <p:spPr bwMode="auto">
          <a:xfrm>
            <a:off x="5556250" y="3165475"/>
            <a:ext cx="2257425" cy="1281113"/>
          </a:xfrm>
          <a:custGeom>
            <a:avLst/>
            <a:gdLst>
              <a:gd name="T0" fmla="*/ 0 w 3280"/>
              <a:gd name="T1" fmla="*/ 13 h 1705"/>
              <a:gd name="T2" fmla="*/ 220 w 3280"/>
              <a:gd name="T3" fmla="*/ 8 h 1705"/>
              <a:gd name="T4" fmla="*/ 546 w 3280"/>
              <a:gd name="T5" fmla="*/ 63 h 1705"/>
              <a:gd name="T6" fmla="*/ 889 w 3280"/>
              <a:gd name="T7" fmla="*/ 153 h 1705"/>
              <a:gd name="T8" fmla="*/ 1129 w 3280"/>
              <a:gd name="T9" fmla="*/ 260 h 1705"/>
              <a:gd name="T10" fmla="*/ 1373 w 3280"/>
              <a:gd name="T11" fmla="*/ 410 h 1705"/>
              <a:gd name="T12" fmla="*/ 1583 w 3280"/>
              <a:gd name="T13" fmla="*/ 573 h 1705"/>
              <a:gd name="T14" fmla="*/ 1866 w 3280"/>
              <a:gd name="T15" fmla="*/ 805 h 1705"/>
              <a:gd name="T16" fmla="*/ 2127 w 3280"/>
              <a:gd name="T17" fmla="*/ 1049 h 1705"/>
              <a:gd name="T18" fmla="*/ 2350 w 3280"/>
              <a:gd name="T19" fmla="*/ 1242 h 1705"/>
              <a:gd name="T20" fmla="*/ 2612 w 3280"/>
              <a:gd name="T21" fmla="*/ 1443 h 1705"/>
              <a:gd name="T22" fmla="*/ 2809 w 3280"/>
              <a:gd name="T23" fmla="*/ 1559 h 1705"/>
              <a:gd name="T24" fmla="*/ 2972 w 3280"/>
              <a:gd name="T25" fmla="*/ 1632 h 1705"/>
              <a:gd name="T26" fmla="*/ 3066 w 3280"/>
              <a:gd name="T27" fmla="*/ 1662 h 1705"/>
              <a:gd name="T28" fmla="*/ 3280 w 3280"/>
              <a:gd name="T29" fmla="*/ 1705 h 170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280"/>
              <a:gd name="T46" fmla="*/ 0 h 1705"/>
              <a:gd name="T47" fmla="*/ 3280 w 3280"/>
              <a:gd name="T48" fmla="*/ 1705 h 170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280" h="1705">
                <a:moveTo>
                  <a:pt x="0" y="13"/>
                </a:moveTo>
                <a:cubicBezTo>
                  <a:pt x="64" y="6"/>
                  <a:pt x="129" y="0"/>
                  <a:pt x="220" y="8"/>
                </a:cubicBezTo>
                <a:cubicBezTo>
                  <a:pt x="311" y="16"/>
                  <a:pt x="435" y="39"/>
                  <a:pt x="546" y="63"/>
                </a:cubicBezTo>
                <a:cubicBezTo>
                  <a:pt x="657" y="87"/>
                  <a:pt x="792" y="120"/>
                  <a:pt x="889" y="153"/>
                </a:cubicBezTo>
                <a:cubicBezTo>
                  <a:pt x="986" y="186"/>
                  <a:pt x="1048" y="217"/>
                  <a:pt x="1129" y="260"/>
                </a:cubicBezTo>
                <a:cubicBezTo>
                  <a:pt x="1210" y="303"/>
                  <a:pt x="1297" y="358"/>
                  <a:pt x="1373" y="410"/>
                </a:cubicBezTo>
                <a:cubicBezTo>
                  <a:pt x="1449" y="462"/>
                  <a:pt x="1501" y="507"/>
                  <a:pt x="1583" y="573"/>
                </a:cubicBezTo>
                <a:cubicBezTo>
                  <a:pt x="1665" y="639"/>
                  <a:pt x="1775" y="726"/>
                  <a:pt x="1866" y="805"/>
                </a:cubicBezTo>
                <a:cubicBezTo>
                  <a:pt x="1957" y="884"/>
                  <a:pt x="2046" y="976"/>
                  <a:pt x="2127" y="1049"/>
                </a:cubicBezTo>
                <a:cubicBezTo>
                  <a:pt x="2208" y="1122"/>
                  <a:pt x="2269" y="1176"/>
                  <a:pt x="2350" y="1242"/>
                </a:cubicBezTo>
                <a:cubicBezTo>
                  <a:pt x="2431" y="1308"/>
                  <a:pt x="2536" y="1390"/>
                  <a:pt x="2612" y="1443"/>
                </a:cubicBezTo>
                <a:cubicBezTo>
                  <a:pt x="2688" y="1496"/>
                  <a:pt x="2749" y="1528"/>
                  <a:pt x="2809" y="1559"/>
                </a:cubicBezTo>
                <a:cubicBezTo>
                  <a:pt x="2869" y="1590"/>
                  <a:pt x="2929" y="1615"/>
                  <a:pt x="2972" y="1632"/>
                </a:cubicBezTo>
                <a:cubicBezTo>
                  <a:pt x="3015" y="1649"/>
                  <a:pt x="3015" y="1650"/>
                  <a:pt x="3066" y="1662"/>
                </a:cubicBezTo>
                <a:cubicBezTo>
                  <a:pt x="3117" y="1674"/>
                  <a:pt x="3198" y="1689"/>
                  <a:pt x="3280" y="1705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007" name="Text Box 87">
            <a:extLst>
              <a:ext uri="{FF2B5EF4-FFF2-40B4-BE49-F238E27FC236}">
                <a16:creationId xmlns:a16="http://schemas.microsoft.com/office/drawing/2014/main" id="{7B9713A8-7FFF-47CD-84B8-BB59F75B6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0450" y="3246438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chemeClr val="hlink"/>
                </a:solidFill>
                <a:latin typeface="Verdana" panose="020B0604030504040204" pitchFamily="34" charset="0"/>
              </a:rPr>
              <a:t>T </a:t>
            </a:r>
            <a:r>
              <a:rPr lang="it-IT" altLang="it-IT" sz="1200">
                <a:solidFill>
                  <a:schemeClr val="hlink"/>
                </a:solidFill>
                <a:latin typeface="Verdana" panose="020B0604030504040204" pitchFamily="34" charset="0"/>
              </a:rPr>
              <a:t>= </a:t>
            </a:r>
            <a:r>
              <a:rPr lang="it-IT" altLang="it-IT" sz="1200" i="1">
                <a:solidFill>
                  <a:schemeClr val="hlink"/>
                </a:solidFill>
                <a:latin typeface="Verdana" panose="020B0604030504040204" pitchFamily="34" charset="0"/>
              </a:rPr>
              <a:t>T</a:t>
            </a:r>
            <a:r>
              <a:rPr lang="it-IT" altLang="it-IT" sz="1200" baseline="-25000">
                <a:solidFill>
                  <a:schemeClr val="hlink"/>
                </a:solidFill>
                <a:latin typeface="Verdana" panose="020B0604030504040204" pitchFamily="34" charset="0"/>
              </a:rPr>
              <a:t>1</a:t>
            </a:r>
            <a:endParaRPr lang="fr-FR" altLang="it-IT" sz="1200" i="1">
              <a:solidFill>
                <a:schemeClr val="hlink"/>
              </a:solidFill>
              <a:latin typeface="Verdana" panose="020B0604030504040204" pitchFamily="34" charset="0"/>
            </a:endParaRPr>
          </a:p>
        </p:txBody>
      </p:sp>
      <p:sp>
        <p:nvSpPr>
          <p:cNvPr id="82008" name="Line 88">
            <a:extLst>
              <a:ext uri="{FF2B5EF4-FFF2-40B4-BE49-F238E27FC236}">
                <a16:creationId xmlns:a16="http://schemas.microsoft.com/office/drawing/2014/main" id="{D03ECECB-6D20-4C0A-A198-83171BB25F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27888" y="3521075"/>
            <a:ext cx="352425" cy="836613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2010" name="Text Box 90">
            <a:extLst>
              <a:ext uri="{FF2B5EF4-FFF2-40B4-BE49-F238E27FC236}">
                <a16:creationId xmlns:a16="http://schemas.microsoft.com/office/drawing/2014/main" id="{776F9DEB-0FAE-4A3A-9422-7EF90389F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0038" y="3806825"/>
            <a:ext cx="6699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FF0000"/>
                </a:solidFill>
                <a:latin typeface="Verdana" panose="020B0604030504040204" pitchFamily="34" charset="0"/>
              </a:rPr>
              <a:t>T </a:t>
            </a:r>
            <a:r>
              <a:rPr lang="it-IT" altLang="it-IT" sz="1200">
                <a:solidFill>
                  <a:srgbClr val="FF0000"/>
                </a:solidFill>
                <a:latin typeface="Verdana" panose="020B0604030504040204" pitchFamily="34" charset="0"/>
              </a:rPr>
              <a:t>&gt; </a:t>
            </a:r>
            <a:r>
              <a:rPr lang="it-IT" altLang="it-IT" sz="1200" i="1">
                <a:solidFill>
                  <a:srgbClr val="FF0000"/>
                </a:solidFill>
                <a:latin typeface="Verdana" panose="020B0604030504040204" pitchFamily="34" charset="0"/>
              </a:rPr>
              <a:t>T</a:t>
            </a:r>
            <a:r>
              <a:rPr lang="it-IT" altLang="it-IT" sz="1200" baseline="-25000">
                <a:solidFill>
                  <a:srgbClr val="FF0000"/>
                </a:solidFill>
                <a:latin typeface="Verdana" panose="020B0604030504040204" pitchFamily="34" charset="0"/>
              </a:rPr>
              <a:t>1</a:t>
            </a:r>
            <a:endParaRPr lang="fr-FR" altLang="it-IT" sz="1200" i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82011" name="Line 91">
            <a:extLst>
              <a:ext uri="{FF2B5EF4-FFF2-40B4-BE49-F238E27FC236}">
                <a16:creationId xmlns:a16="http://schemas.microsoft.com/office/drawing/2014/main" id="{84471E70-6211-4DC6-B264-B78728D72E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23163" y="4081463"/>
            <a:ext cx="557212" cy="25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2012" name="Line 92">
            <a:extLst>
              <a:ext uri="{FF2B5EF4-FFF2-40B4-BE49-F238E27FC236}">
                <a16:creationId xmlns:a16="http://schemas.microsoft.com/office/drawing/2014/main" id="{C7592BCC-4BFB-4D17-9EB9-8419856AB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7613" y="2081213"/>
            <a:ext cx="6350" cy="3338512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2013" name="Line 93">
            <a:extLst>
              <a:ext uri="{FF2B5EF4-FFF2-40B4-BE49-F238E27FC236}">
                <a16:creationId xmlns:a16="http://schemas.microsoft.com/office/drawing/2014/main" id="{2B0BC98C-FB25-48D8-95D9-257CFDD00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3963" y="3128963"/>
            <a:ext cx="2873375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2014" name="Rectangle 94" descr="Diagonali chiare verso l'alto">
            <a:extLst>
              <a:ext uri="{FF2B5EF4-FFF2-40B4-BE49-F238E27FC236}">
                <a16:creationId xmlns:a16="http://schemas.microsoft.com/office/drawing/2014/main" id="{CAD7CE06-B334-41EF-B987-2B6DAB99A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4341813"/>
            <a:ext cx="2879725" cy="1077912"/>
          </a:xfrm>
          <a:prstGeom prst="rect">
            <a:avLst/>
          </a:prstGeom>
          <a:pattFill prst="ltUpDiag">
            <a:fgClr>
              <a:srgbClr val="080808"/>
            </a:fgClr>
            <a:bgClr>
              <a:schemeClr val="tx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15" name="Line 95">
            <a:extLst>
              <a:ext uri="{FF2B5EF4-FFF2-40B4-BE49-F238E27FC236}">
                <a16:creationId xmlns:a16="http://schemas.microsoft.com/office/drawing/2014/main" id="{4CC03520-7BFB-40AC-B86B-5A1183CC63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3963" y="4341813"/>
            <a:ext cx="2897187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2016" name="Oval 96">
            <a:extLst>
              <a:ext uri="{FF2B5EF4-FFF2-40B4-BE49-F238E27FC236}">
                <a16:creationId xmlns:a16="http://schemas.microsoft.com/office/drawing/2014/main" id="{F87470C2-5F4B-438D-9E57-A2967A064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4357688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17" name="Oval 97">
            <a:extLst>
              <a:ext uri="{FF2B5EF4-FFF2-40B4-BE49-F238E27FC236}">
                <a16:creationId xmlns:a16="http://schemas.microsoft.com/office/drawing/2014/main" id="{D2E9F1A9-79EB-4A99-86DD-354E4870E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4950" y="4359275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18" name="Oval 98">
            <a:extLst>
              <a:ext uri="{FF2B5EF4-FFF2-40B4-BE49-F238E27FC236}">
                <a16:creationId xmlns:a16="http://schemas.microsoft.com/office/drawing/2014/main" id="{C68D70C0-1052-467A-906A-A2BBE1340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60863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19" name="Oval 99">
            <a:extLst>
              <a:ext uri="{FF2B5EF4-FFF2-40B4-BE49-F238E27FC236}">
                <a16:creationId xmlns:a16="http://schemas.microsoft.com/office/drawing/2014/main" id="{C650A25C-EE08-4924-B825-3302C5607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4362450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0" name="Oval 100">
            <a:extLst>
              <a:ext uri="{FF2B5EF4-FFF2-40B4-BE49-F238E27FC236}">
                <a16:creationId xmlns:a16="http://schemas.microsoft.com/office/drawing/2014/main" id="{4C603CAF-10D1-4267-876E-FAC4B690C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4356100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1" name="Oval 101">
            <a:extLst>
              <a:ext uri="{FF2B5EF4-FFF2-40B4-BE49-F238E27FC236}">
                <a16:creationId xmlns:a16="http://schemas.microsoft.com/office/drawing/2014/main" id="{303E0D4C-4DC4-4D07-B7F9-77ED97610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4357688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2" name="Oval 102">
            <a:extLst>
              <a:ext uri="{FF2B5EF4-FFF2-40B4-BE49-F238E27FC236}">
                <a16:creationId xmlns:a16="http://schemas.microsoft.com/office/drawing/2014/main" id="{33B32FBD-F1BD-4CBD-9A1F-398E6AECE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59275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3" name="Oval 103">
            <a:extLst>
              <a:ext uri="{FF2B5EF4-FFF2-40B4-BE49-F238E27FC236}">
                <a16:creationId xmlns:a16="http://schemas.microsoft.com/office/drawing/2014/main" id="{786258BD-0D99-4620-9F8C-026B566E4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0850" y="4360863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4" name="Oval 104">
            <a:extLst>
              <a:ext uri="{FF2B5EF4-FFF2-40B4-BE49-F238E27FC236}">
                <a16:creationId xmlns:a16="http://schemas.microsoft.com/office/drawing/2014/main" id="{CACB93A1-4171-4FB0-A450-4FAB55B7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4362450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5" name="Oval 105">
            <a:extLst>
              <a:ext uri="{FF2B5EF4-FFF2-40B4-BE49-F238E27FC236}">
                <a16:creationId xmlns:a16="http://schemas.microsoft.com/office/drawing/2014/main" id="{D99087B2-A51E-4B35-8722-22522CAD8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4364038"/>
            <a:ext cx="179388" cy="157162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6" name="Oval 106">
            <a:extLst>
              <a:ext uri="{FF2B5EF4-FFF2-40B4-BE49-F238E27FC236}">
                <a16:creationId xmlns:a16="http://schemas.microsoft.com/office/drawing/2014/main" id="{19ED93FC-D243-4917-B361-D980AA166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365625"/>
            <a:ext cx="179388" cy="157163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7" name="Text Box 107">
            <a:extLst>
              <a:ext uri="{FF2B5EF4-FFF2-40B4-BE49-F238E27FC236}">
                <a16:creationId xmlns:a16="http://schemas.microsoft.com/office/drawing/2014/main" id="{828BCC95-AC4D-4658-8C57-160862542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150" y="3005138"/>
            <a:ext cx="3444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r>
              <a:rPr lang="it-IT" altLang="it-IT" sz="1400" b="1" i="1" baseline="-25000"/>
              <a:t>C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2028" name="Text Box 108">
            <a:extLst>
              <a:ext uri="{FF2B5EF4-FFF2-40B4-BE49-F238E27FC236}">
                <a16:creationId xmlns:a16="http://schemas.microsoft.com/office/drawing/2014/main" id="{56CAA413-C651-4AB5-821B-D97156381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3213" y="4217988"/>
            <a:ext cx="346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r>
              <a:rPr lang="it-IT" altLang="it-IT" sz="1400" b="1" i="1" baseline="-25000"/>
              <a:t>V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2029" name="Text Box 109">
            <a:extLst>
              <a:ext uri="{FF2B5EF4-FFF2-40B4-BE49-F238E27FC236}">
                <a16:creationId xmlns:a16="http://schemas.microsoft.com/office/drawing/2014/main" id="{D5985B23-3B18-42A7-A523-12669F8A3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822450"/>
            <a:ext cx="346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2030" name="Rectangle 110">
            <a:extLst>
              <a:ext uri="{FF2B5EF4-FFF2-40B4-BE49-F238E27FC236}">
                <a16:creationId xmlns:a16="http://schemas.microsoft.com/office/drawing/2014/main" id="{1822728D-1A5A-466B-B5D1-043A9E556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200" y="5907088"/>
            <a:ext cx="195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 dirty="0">
                <a:solidFill>
                  <a:srgbClr val="FF0000"/>
                </a:solidFill>
                <a:latin typeface="Verdana" panose="020B0604030504040204" pitchFamily="34" charset="0"/>
              </a:rPr>
              <a:t>n</a:t>
            </a:r>
            <a:r>
              <a:rPr lang="it-IT" altLang="it-IT" b="1" i="1" baseline="-25000" dirty="0">
                <a:solidFill>
                  <a:srgbClr val="FF0000"/>
                </a:solidFill>
                <a:latin typeface="Verdana" panose="020B0604030504040204" pitchFamily="34" charset="0"/>
              </a:rPr>
              <a:t>i</a:t>
            </a:r>
            <a:r>
              <a:rPr lang="it-IT" altLang="it-IT" b="1" i="1" dirty="0">
                <a:solidFill>
                  <a:srgbClr val="FF0000"/>
                </a:solidFill>
                <a:latin typeface="Verdana" panose="020B0604030504040204" pitchFamily="34" charset="0"/>
              </a:rPr>
              <a:t> = n = p</a:t>
            </a:r>
            <a:r>
              <a:rPr lang="it-IT" altLang="it-IT" b="1" i="1" dirty="0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82031" name="Rectangle 111">
            <a:extLst>
              <a:ext uri="{FF2B5EF4-FFF2-40B4-BE49-F238E27FC236}">
                <a16:creationId xmlns:a16="http://schemas.microsoft.com/office/drawing/2014/main" id="{6880A691-8781-47D4-B34E-217487FF3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5907088"/>
            <a:ext cx="2054225" cy="581025"/>
          </a:xfrm>
          <a:prstGeom prst="rect">
            <a:avLst/>
          </a:prstGeom>
          <a:noFill/>
          <a:ln w="19050" algn="ctr">
            <a:solidFill>
              <a:srgbClr val="08080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350" name="Line 112">
            <a:extLst>
              <a:ext uri="{FF2B5EF4-FFF2-40B4-BE49-F238E27FC236}">
                <a16:creationId xmlns:a16="http://schemas.microsoft.com/office/drawing/2014/main" id="{1719AB72-98C9-489C-8586-2E425F040E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7138" y="3725863"/>
            <a:ext cx="2870200" cy="0"/>
          </a:xfrm>
          <a:prstGeom prst="line">
            <a:avLst/>
          </a:prstGeom>
          <a:noFill/>
          <a:ln w="19050">
            <a:solidFill>
              <a:srgbClr val="080808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2033" name="Text Box 113">
            <a:extLst>
              <a:ext uri="{FF2B5EF4-FFF2-40B4-BE49-F238E27FC236}">
                <a16:creationId xmlns:a16="http://schemas.microsoft.com/office/drawing/2014/main" id="{D6365E2E-8ED2-4437-8EF4-6026E6977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863" y="3614738"/>
            <a:ext cx="344487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it-IT" altLang="it-IT" sz="1400" b="1" i="1"/>
              <a:t>E</a:t>
            </a:r>
            <a:r>
              <a:rPr lang="it-IT" altLang="it-IT" sz="1400" b="1" i="1" baseline="-25000"/>
              <a:t>F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1B92F9-5329-41B1-BBE4-89A0157C5D79}"/>
              </a:ext>
            </a:extLst>
          </p:cNvPr>
          <p:cNvSpPr txBox="1"/>
          <p:nvPr/>
        </p:nvSpPr>
        <p:spPr>
          <a:xfrm>
            <a:off x="1060450" y="5815732"/>
            <a:ext cx="6708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E</a:t>
            </a:r>
            <a:r>
              <a:rPr lang="it-IT" i="1" baseline="-25000" dirty="0"/>
              <a:t>F</a:t>
            </a:r>
            <a:r>
              <a:rPr lang="it-IT" dirty="0"/>
              <a:t> dovrebbe essere occupato (50% probabilità)</a:t>
            </a:r>
          </a:p>
          <a:p>
            <a:r>
              <a:rPr lang="it-IT" dirty="0"/>
              <a:t>Ma per </a:t>
            </a:r>
            <a:r>
              <a:rPr lang="it-IT" i="1" dirty="0"/>
              <a:t>E = E</a:t>
            </a:r>
            <a:r>
              <a:rPr lang="it-IT" i="1" baseline="-25000" dirty="0"/>
              <a:t>F</a:t>
            </a:r>
            <a:r>
              <a:rPr lang="it-IT" dirty="0"/>
              <a:t> siamo dentro la </a:t>
            </a:r>
            <a:r>
              <a:rPr lang="it-IT" dirty="0" err="1"/>
              <a:t>bandgap</a:t>
            </a:r>
            <a:r>
              <a:rPr lang="it-IT" dirty="0"/>
              <a:t>...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108331-79D5-4FA1-8D59-5ED5A65AD9FA}"/>
              </a:ext>
            </a:extLst>
          </p:cNvPr>
          <p:cNvSpPr txBox="1"/>
          <p:nvPr/>
        </p:nvSpPr>
        <p:spPr>
          <a:xfrm>
            <a:off x="2743200" y="5438774"/>
            <a:ext cx="3604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CHI STA BARANDO???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6 L -5.55556E-7 -0.2060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19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0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81481E-6 L -3.88889E-6 -0.2057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0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64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7.40741E-7 L 2.77778E-6 -0.2067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19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2.22222E-6 -0.20648 " pathEditMode="relative" rAng="0" ptsTypes="AA">
                                      <p:cBhvr>
                                        <p:cTn id="152" dur="1000" fill="hold"/>
                                        <p:tgtEl>
                                          <p:spTgt spid="82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2.22222E-6 -0.20717 " pathEditMode="relative" rAng="0" ptsTypes="AA">
                                      <p:cBhvr>
                                        <p:cTn id="155" dur="1000" fill="hold"/>
                                        <p:tgtEl>
                                          <p:spTgt spid="82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2.22222E-6 -0.20741 " pathEditMode="relative" rAng="0" ptsTypes="AA">
                                      <p:cBhvr>
                                        <p:cTn id="158" dur="1000" fill="hold"/>
                                        <p:tgtEl>
                                          <p:spTgt spid="82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0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1.11111E-6 -0.20648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82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3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4.44444E-6 -0.20694 " pathEditMode="relative" rAng="0" ptsTypes="AA">
                                      <p:cBhvr>
                                        <p:cTn id="164" dur="1000" fill="hold"/>
                                        <p:tgtEl>
                                          <p:spTgt spid="82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6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40741E-7 L 4.44444E-6 -0.20671 " pathEditMode="relative" rAng="0" ptsTypes="AA">
                                      <p:cBhvr>
                                        <p:cTn id="167" dur="1000" fill="hold"/>
                                        <p:tgtEl>
                                          <p:spTgt spid="82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9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6 L 1.11111E-6 -0.20717 " pathEditMode="relative" rAng="0" ptsTypes="AA">
                                      <p:cBhvr>
                                        <p:cTn id="170" dur="1000" fill="hold"/>
                                        <p:tgtEl>
                                          <p:spTgt spid="82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8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8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0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82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82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820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82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2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2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2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82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82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82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1" grpId="0" animBg="1"/>
      <p:bldP spid="81953" grpId="0" animBg="1"/>
      <p:bldP spid="81954" grpId="0" animBg="1"/>
      <p:bldP spid="81955" grpId="0" animBg="1"/>
      <p:bldP spid="81955" grpId="1" animBg="1"/>
      <p:bldP spid="81956" grpId="0" animBg="1"/>
      <p:bldP spid="81957" grpId="0" animBg="1"/>
      <p:bldP spid="81958" grpId="0" animBg="1"/>
      <p:bldP spid="81959" grpId="0" animBg="1"/>
      <p:bldP spid="81959" grpId="1" animBg="1"/>
      <p:bldP spid="81960" grpId="0" animBg="1"/>
      <p:bldP spid="81961" grpId="0" animBg="1"/>
      <p:bldP spid="81962" grpId="0" animBg="1"/>
      <p:bldP spid="81963" grpId="0" animBg="1"/>
      <p:bldP spid="81963" grpId="1" animBg="1"/>
      <p:bldP spid="81980" grpId="0"/>
      <p:bldP spid="81981" grpId="0"/>
      <p:bldP spid="81982" grpId="0"/>
      <p:bldP spid="82007" grpId="0"/>
      <p:bldP spid="82010" grpId="0"/>
      <p:bldP spid="82014" grpId="0" animBg="1"/>
      <p:bldP spid="82014" grpId="1" animBg="1"/>
      <p:bldP spid="82016" grpId="0" animBg="1"/>
      <p:bldP spid="82016" grpId="1" animBg="1"/>
      <p:bldP spid="82016" grpId="2" animBg="1"/>
      <p:bldP spid="82017" grpId="0" animBg="1"/>
      <p:bldP spid="82017" grpId="1" animBg="1"/>
      <p:bldP spid="82017" grpId="2" animBg="1"/>
      <p:bldP spid="82018" grpId="0" animBg="1"/>
      <p:bldP spid="82018" grpId="1" animBg="1"/>
      <p:bldP spid="82018" grpId="2" animBg="1"/>
      <p:bldP spid="82019" grpId="0" animBg="1"/>
      <p:bldP spid="82019" grpId="1" animBg="1"/>
      <p:bldP spid="82019" grpId="2" animBg="1"/>
      <p:bldP spid="82020" grpId="0" animBg="1"/>
      <p:bldP spid="82020" grpId="1" animBg="1"/>
      <p:bldP spid="82021" grpId="0" animBg="1"/>
      <p:bldP spid="82021" grpId="1" animBg="1"/>
      <p:bldP spid="82021" grpId="2" animBg="1"/>
      <p:bldP spid="82022" grpId="0" animBg="1"/>
      <p:bldP spid="82022" grpId="1" animBg="1"/>
      <p:bldP spid="82022" grpId="2" animBg="1"/>
      <p:bldP spid="82023" grpId="0" animBg="1"/>
      <p:bldP spid="82023" grpId="1" animBg="1"/>
      <p:bldP spid="82023" grpId="2" animBg="1"/>
      <p:bldP spid="82024" grpId="0" animBg="1"/>
      <p:bldP spid="82024" grpId="1" animBg="1"/>
      <p:bldP spid="82024" grpId="2" animBg="1"/>
      <p:bldP spid="82025" grpId="0" animBg="1"/>
      <p:bldP spid="82025" grpId="1" animBg="1"/>
      <p:bldP spid="82025" grpId="2" animBg="1"/>
      <p:bldP spid="82026" grpId="0" animBg="1"/>
      <p:bldP spid="82026" grpId="1" animBg="1"/>
      <p:bldP spid="82026" grpId="2" animBg="1"/>
      <p:bldP spid="82027" grpId="0"/>
      <p:bldP spid="82027" grpId="1"/>
      <p:bldP spid="82028" grpId="0"/>
      <p:bldP spid="82028" grpId="1"/>
      <p:bldP spid="82029" grpId="0"/>
      <p:bldP spid="82029" grpId="1"/>
      <p:bldP spid="82030" grpId="0"/>
      <p:bldP spid="82030" grpId="1"/>
      <p:bldP spid="82030" grpId="2"/>
      <p:bldP spid="82031" grpId="0" animBg="1"/>
      <p:bldP spid="82031" grpId="1" animBg="1"/>
      <p:bldP spid="82031" grpId="2" animBg="1"/>
      <p:bldP spid="82033" grpId="0"/>
      <p:bldP spid="82033" grpId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>
            <a:extLst>
              <a:ext uri="{FF2B5EF4-FFF2-40B4-BE49-F238E27FC236}">
                <a16:creationId xmlns:a16="http://schemas.microsoft.com/office/drawing/2014/main" id="{85FF38EA-9B5C-4D2D-979B-98A0D00502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800" dirty="0">
                <a:solidFill>
                  <a:srgbClr val="FF9900"/>
                </a:solidFill>
              </a:rPr>
              <a:t>Semiconduttori drogati:</a:t>
            </a:r>
            <a:br>
              <a:rPr lang="it-IT" sz="2800" dirty="0">
                <a:solidFill>
                  <a:srgbClr val="FF9900"/>
                </a:solidFill>
              </a:rPr>
            </a:br>
            <a:r>
              <a:rPr lang="it-IT" sz="2800" dirty="0">
                <a:solidFill>
                  <a:srgbClr val="FF9900"/>
                </a:solidFill>
              </a:rPr>
              <a:t>spostamento del livello di Fermi col drogaggio</a:t>
            </a:r>
            <a:endParaRPr lang="fr-FR" sz="2800" dirty="0">
              <a:solidFill>
                <a:srgbClr val="FF9900"/>
              </a:solidFill>
            </a:endParaRPr>
          </a:p>
        </p:txBody>
      </p:sp>
      <p:sp>
        <p:nvSpPr>
          <p:cNvPr id="16387" name="Text Box 5">
            <a:extLst>
              <a:ext uri="{FF2B5EF4-FFF2-40B4-BE49-F238E27FC236}">
                <a16:creationId xmlns:a16="http://schemas.microsoft.com/office/drawing/2014/main" id="{2103B176-6A6E-4626-9353-80BC1FAE0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504853"/>
            <a:ext cx="84518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 dirty="0">
                <a:latin typeface="Verdana" panose="020B0604030504040204" pitchFamily="34" charset="0"/>
              </a:rPr>
              <a:t>Quanta energia è necessaria per strappare </a:t>
            </a:r>
          </a:p>
          <a:p>
            <a:pPr algn="l" eaLnBrk="1" hangingPunct="1"/>
            <a:r>
              <a:rPr lang="it-IT" altLang="it-IT" b="1" i="1" dirty="0">
                <a:latin typeface="Verdana" panose="020B0604030504040204" pitchFamily="34" charset="0"/>
              </a:rPr>
              <a:t>un elettrone ad un atomo di fosforo (donatore)?</a:t>
            </a:r>
            <a:endParaRPr lang="fr-FR" altLang="it-IT" b="1" i="1" dirty="0">
              <a:latin typeface="Verdana" panose="020B0604030504040204" pitchFamily="34" charset="0"/>
            </a:endParaRPr>
          </a:p>
        </p:txBody>
      </p:sp>
      <p:sp>
        <p:nvSpPr>
          <p:cNvPr id="86022" name="Text Box 6">
            <a:extLst>
              <a:ext uri="{FF2B5EF4-FFF2-40B4-BE49-F238E27FC236}">
                <a16:creationId xmlns:a16="http://schemas.microsoft.com/office/drawing/2014/main" id="{EC916FBF-DCDD-4B94-9E0C-F5719B2F3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04515"/>
            <a:ext cx="1857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it-IT" b="1" i="1" dirty="0">
                <a:solidFill>
                  <a:srgbClr val="FF0000"/>
                </a:solidFill>
                <a:latin typeface="Verdana" panose="020B0604030504040204" pitchFamily="34" charset="0"/>
              </a:rPr>
              <a:t>≈ 0,05 eV</a:t>
            </a:r>
          </a:p>
        </p:txBody>
      </p:sp>
      <p:sp>
        <p:nvSpPr>
          <p:cNvPr id="86056" name="Text Box 40">
            <a:extLst>
              <a:ext uri="{FF2B5EF4-FFF2-40B4-BE49-F238E27FC236}">
                <a16:creationId xmlns:a16="http://schemas.microsoft.com/office/drawing/2014/main" id="{E88FC4F0-7EA9-4EA8-B757-61BFDE50F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123" y="2465170"/>
            <a:ext cx="53546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 dirty="0">
                <a:latin typeface="Verdana" panose="020B0604030504040204" pitchFamily="34" charset="0"/>
              </a:rPr>
              <a:t>fornita dall’agitazione termica</a:t>
            </a:r>
            <a:endParaRPr lang="fr-FR" altLang="it-IT" b="1" i="1" dirty="0">
              <a:latin typeface="Verdana" panose="020B0604030504040204" pitchFamily="34" charset="0"/>
            </a:endParaRPr>
          </a:p>
        </p:txBody>
      </p:sp>
      <p:grpSp>
        <p:nvGrpSpPr>
          <p:cNvPr id="2" name="Group 41">
            <a:extLst>
              <a:ext uri="{FF2B5EF4-FFF2-40B4-BE49-F238E27FC236}">
                <a16:creationId xmlns:a16="http://schemas.microsoft.com/office/drawing/2014/main" id="{3C6588DD-E4FC-449E-BFB2-713597F76ACF}"/>
              </a:ext>
            </a:extLst>
          </p:cNvPr>
          <p:cNvGrpSpPr>
            <a:grpSpLocks/>
          </p:cNvGrpSpPr>
          <p:nvPr/>
        </p:nvGrpSpPr>
        <p:grpSpPr bwMode="auto">
          <a:xfrm>
            <a:off x="869950" y="4181378"/>
            <a:ext cx="2816225" cy="2128838"/>
            <a:chOff x="1308" y="9593"/>
            <a:chExt cx="4434" cy="3351"/>
          </a:xfrm>
        </p:grpSpPr>
        <p:sp>
          <p:nvSpPr>
            <p:cNvPr id="16413" name="Text Box 42">
              <a:extLst>
                <a:ext uri="{FF2B5EF4-FFF2-40B4-BE49-F238E27FC236}">
                  <a16:creationId xmlns:a16="http://schemas.microsoft.com/office/drawing/2014/main" id="{5E6FE1B9-7AF0-4FDE-8D1F-D24B63FF8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2" y="9776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14" name="Rectangle 43" descr="Diagonali chiare verso l'alto">
              <a:extLst>
                <a:ext uri="{FF2B5EF4-FFF2-40B4-BE49-F238E27FC236}">
                  <a16:creationId xmlns:a16="http://schemas.microsoft.com/office/drawing/2014/main" id="{2F8D7E19-41FC-4E22-AD80-7B1FB2C85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3" y="11816"/>
              <a:ext cx="3534" cy="741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415" name="Line 44">
              <a:extLst>
                <a:ext uri="{FF2B5EF4-FFF2-40B4-BE49-F238E27FC236}">
                  <a16:creationId xmlns:a16="http://schemas.microsoft.com/office/drawing/2014/main" id="{4678A07E-ED26-4D30-994B-35DC8F0A5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9593"/>
              <a:ext cx="0" cy="29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6" name="Line 45">
              <a:extLst>
                <a:ext uri="{FF2B5EF4-FFF2-40B4-BE49-F238E27FC236}">
                  <a16:creationId xmlns:a16="http://schemas.microsoft.com/office/drawing/2014/main" id="{471D765C-094D-4F62-8BF6-F624D9CB55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10574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7" name="Text Box 46">
              <a:extLst>
                <a:ext uri="{FF2B5EF4-FFF2-40B4-BE49-F238E27FC236}">
                  <a16:creationId xmlns:a16="http://schemas.microsoft.com/office/drawing/2014/main" id="{E26534E1-E3C8-49F5-8014-A0A2814261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5" y="10346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C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18" name="Text Box 47">
              <a:extLst>
                <a:ext uri="{FF2B5EF4-FFF2-40B4-BE49-F238E27FC236}">
                  <a16:creationId xmlns:a16="http://schemas.microsoft.com/office/drawing/2014/main" id="{41FA55E5-E665-4959-80A8-A43A02199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5" y="11645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19" name="Text Box 48">
              <a:extLst>
                <a:ext uri="{FF2B5EF4-FFF2-40B4-BE49-F238E27FC236}">
                  <a16:creationId xmlns:a16="http://schemas.microsoft.com/office/drawing/2014/main" id="{87256797-0C8A-496D-A37D-FB275002D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9" y="12614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x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20" name="Line 49">
              <a:extLst>
                <a:ext uri="{FF2B5EF4-FFF2-40B4-BE49-F238E27FC236}">
                  <a16:creationId xmlns:a16="http://schemas.microsoft.com/office/drawing/2014/main" id="{C563CC9F-2160-4925-B8DB-FCF32C9259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12557"/>
              <a:ext cx="38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1" name="Line 50">
              <a:extLst>
                <a:ext uri="{FF2B5EF4-FFF2-40B4-BE49-F238E27FC236}">
                  <a16:creationId xmlns:a16="http://schemas.microsoft.com/office/drawing/2014/main" id="{C5AF64A6-5C68-4D5E-8EC7-FEAD2EA2F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11816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2" name="Line 51">
              <a:extLst>
                <a:ext uri="{FF2B5EF4-FFF2-40B4-BE49-F238E27FC236}">
                  <a16:creationId xmlns:a16="http://schemas.microsoft.com/office/drawing/2014/main" id="{BD53790D-9226-411C-9D1C-DC76212C6D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11201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3" name="Text Box 52">
              <a:extLst>
                <a:ext uri="{FF2B5EF4-FFF2-40B4-BE49-F238E27FC236}">
                  <a16:creationId xmlns:a16="http://schemas.microsoft.com/office/drawing/2014/main" id="{6EEF2F11-EB38-4F3A-84BD-95FE9BA9A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8" y="11030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24" name="Line 53">
              <a:extLst>
                <a:ext uri="{FF2B5EF4-FFF2-40B4-BE49-F238E27FC236}">
                  <a16:creationId xmlns:a16="http://schemas.microsoft.com/office/drawing/2014/main" id="{08F1C0F7-14A5-4434-92D4-7B53876EC8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10733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5" name="Text Box 54">
              <a:extLst>
                <a:ext uri="{FF2B5EF4-FFF2-40B4-BE49-F238E27FC236}">
                  <a16:creationId xmlns:a16="http://schemas.microsoft.com/office/drawing/2014/main" id="{21F3720D-E6E7-41A8-8F49-6A5F4D4AD5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5" y="10619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D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26" name="Line 55">
              <a:extLst>
                <a:ext uri="{FF2B5EF4-FFF2-40B4-BE49-F238E27FC236}">
                  <a16:creationId xmlns:a16="http://schemas.microsoft.com/office/drawing/2014/main" id="{CDD576B9-F923-41FD-AD87-D2202CB7BD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8" y="10712"/>
              <a:ext cx="0" cy="2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7" name="Line 56">
              <a:extLst>
                <a:ext uri="{FF2B5EF4-FFF2-40B4-BE49-F238E27FC236}">
                  <a16:creationId xmlns:a16="http://schemas.microsoft.com/office/drawing/2014/main" id="{D866AF2B-97E8-44BF-9C6F-CA8AB1290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8" y="10202"/>
              <a:ext cx="0" cy="3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28" name="Text Box 57">
              <a:extLst>
                <a:ext uri="{FF2B5EF4-FFF2-40B4-BE49-F238E27FC236}">
                  <a16:creationId xmlns:a16="http://schemas.microsoft.com/office/drawing/2014/main" id="{56E29B7D-2A4D-458F-9960-C1502A0FF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5" y="10214"/>
              <a:ext cx="11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100" i="1">
                  <a:sym typeface="Symbol" panose="05050102010706020507" pitchFamily="18" charset="2"/>
                </a:rPr>
                <a:t></a:t>
              </a:r>
              <a:r>
                <a:rPr lang="it-IT" altLang="it-IT" sz="1100" i="1"/>
                <a:t> 0,05 eV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86074" name="Text Box 58">
            <a:extLst>
              <a:ext uri="{FF2B5EF4-FFF2-40B4-BE49-F238E27FC236}">
                <a16:creationId xmlns:a16="http://schemas.microsoft.com/office/drawing/2014/main" id="{76089BD3-CD8D-412F-BE29-3BC741BEA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77" y="3047239"/>
            <a:ext cx="84960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 b="1" i="1" dirty="0">
                <a:latin typeface="Verdana" panose="020B0604030504040204" pitchFamily="34" charset="0"/>
              </a:rPr>
              <a:t>E</a:t>
            </a:r>
            <a:r>
              <a:rPr lang="it-IT" altLang="it-IT" sz="1800" b="1" i="1" baseline="-25000" dirty="0">
                <a:latin typeface="Verdana" panose="020B0604030504040204" pitchFamily="34" charset="0"/>
              </a:rPr>
              <a:t>D</a:t>
            </a:r>
            <a:r>
              <a:rPr lang="it-IT" altLang="it-IT" sz="1800" b="1" i="1" dirty="0">
                <a:latin typeface="Verdana" panose="020B0604030504040204" pitchFamily="34" charset="0"/>
              </a:rPr>
              <a:t> e E</a:t>
            </a:r>
            <a:r>
              <a:rPr lang="it-IT" altLang="it-IT" sz="1800" b="1" i="1" baseline="-25000" dirty="0">
                <a:latin typeface="Verdana" panose="020B0604030504040204" pitchFamily="34" charset="0"/>
              </a:rPr>
              <a:t>A</a:t>
            </a:r>
            <a:r>
              <a:rPr lang="it-IT" altLang="it-IT" sz="1800" b="1" i="1" dirty="0">
                <a:latin typeface="Verdana" panose="020B0604030504040204" pitchFamily="34" charset="0"/>
              </a:rPr>
              <a:t> completamente ionizzati</a:t>
            </a:r>
          </a:p>
          <a:p>
            <a:pPr eaLnBrk="1" hangingPunct="1"/>
            <a:r>
              <a:rPr lang="it-IT" altLang="it-IT" sz="1800" b="1" i="1" dirty="0">
                <a:latin typeface="Verdana" panose="020B0604030504040204" pitchFamily="34" charset="0"/>
              </a:rPr>
              <a:t>cioè hanno ceduto completamente gli elettroni o le lacune</a:t>
            </a:r>
            <a:endParaRPr lang="fr-FR" altLang="it-IT" sz="1800" b="1" i="1" dirty="0">
              <a:latin typeface="Verdana" panose="020B0604030504040204" pitchFamily="34" charset="0"/>
            </a:endParaRPr>
          </a:p>
        </p:txBody>
      </p:sp>
      <p:grpSp>
        <p:nvGrpSpPr>
          <p:cNvPr id="3" name="Group 92">
            <a:extLst>
              <a:ext uri="{FF2B5EF4-FFF2-40B4-BE49-F238E27FC236}">
                <a16:creationId xmlns:a16="http://schemas.microsoft.com/office/drawing/2014/main" id="{F3F41793-1AFB-4100-BBE0-60992F76A419}"/>
              </a:ext>
            </a:extLst>
          </p:cNvPr>
          <p:cNvGrpSpPr>
            <a:grpSpLocks/>
          </p:cNvGrpSpPr>
          <p:nvPr/>
        </p:nvGrpSpPr>
        <p:grpSpPr bwMode="auto">
          <a:xfrm>
            <a:off x="4943475" y="4206778"/>
            <a:ext cx="2822575" cy="2128838"/>
            <a:chOff x="6027" y="9593"/>
            <a:chExt cx="4446" cy="3351"/>
          </a:xfrm>
        </p:grpSpPr>
        <p:sp>
          <p:nvSpPr>
            <p:cNvPr id="16397" name="Text Box 93">
              <a:extLst>
                <a:ext uri="{FF2B5EF4-FFF2-40B4-BE49-F238E27FC236}">
                  <a16:creationId xmlns:a16="http://schemas.microsoft.com/office/drawing/2014/main" id="{C9D54DCE-D2C7-47CB-AB52-DC5FD424E9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3" y="9776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398" name="Rectangle 94" descr="Diagonali chiare verso l'alto">
              <a:extLst>
                <a:ext uri="{FF2B5EF4-FFF2-40B4-BE49-F238E27FC236}">
                  <a16:creationId xmlns:a16="http://schemas.microsoft.com/office/drawing/2014/main" id="{0EBC6C05-24EF-4021-A07D-EABFE02AF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" y="11816"/>
              <a:ext cx="3534" cy="741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399" name="Line 95">
              <a:extLst>
                <a:ext uri="{FF2B5EF4-FFF2-40B4-BE49-F238E27FC236}">
                  <a16:creationId xmlns:a16="http://schemas.microsoft.com/office/drawing/2014/main" id="{A7A9CB4B-28AA-4DF2-83F6-87B863F60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4" y="9593"/>
              <a:ext cx="0" cy="29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0" name="Line 96">
              <a:extLst>
                <a:ext uri="{FF2B5EF4-FFF2-40B4-BE49-F238E27FC236}">
                  <a16:creationId xmlns:a16="http://schemas.microsoft.com/office/drawing/2014/main" id="{FD9AA96A-0FC7-484F-A677-E782D184A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4" y="10574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1" name="Text Box 97">
              <a:extLst>
                <a:ext uri="{FF2B5EF4-FFF2-40B4-BE49-F238E27FC236}">
                  <a16:creationId xmlns:a16="http://schemas.microsoft.com/office/drawing/2014/main" id="{37BAB4AF-08B8-4B13-A993-18907E734A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4" y="10346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C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02" name="Text Box 98">
              <a:extLst>
                <a:ext uri="{FF2B5EF4-FFF2-40B4-BE49-F238E27FC236}">
                  <a16:creationId xmlns:a16="http://schemas.microsoft.com/office/drawing/2014/main" id="{A2FCC3F6-AED9-452C-89C0-6FE2BD9C8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4" y="11771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03" name="Text Box 99">
              <a:extLst>
                <a:ext uri="{FF2B5EF4-FFF2-40B4-BE49-F238E27FC236}">
                  <a16:creationId xmlns:a16="http://schemas.microsoft.com/office/drawing/2014/main" id="{DF24DA48-F612-4ADE-A768-3145B2431D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60" y="12614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x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04" name="Line 100">
              <a:extLst>
                <a:ext uri="{FF2B5EF4-FFF2-40B4-BE49-F238E27FC236}">
                  <a16:creationId xmlns:a16="http://schemas.microsoft.com/office/drawing/2014/main" id="{D499D258-2456-475D-BE12-F1CC46F281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4" y="12557"/>
              <a:ext cx="38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5" name="Line 101">
              <a:extLst>
                <a:ext uri="{FF2B5EF4-FFF2-40B4-BE49-F238E27FC236}">
                  <a16:creationId xmlns:a16="http://schemas.microsoft.com/office/drawing/2014/main" id="{3F6BF349-73C7-490F-878B-9320A61909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4" y="11816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6" name="Line 102">
              <a:extLst>
                <a:ext uri="{FF2B5EF4-FFF2-40B4-BE49-F238E27FC236}">
                  <a16:creationId xmlns:a16="http://schemas.microsoft.com/office/drawing/2014/main" id="{EAD99F7C-588A-486E-BB7B-01C6B749A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4" y="11201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7" name="Text Box 103">
              <a:extLst>
                <a:ext uri="{FF2B5EF4-FFF2-40B4-BE49-F238E27FC236}">
                  <a16:creationId xmlns:a16="http://schemas.microsoft.com/office/drawing/2014/main" id="{B5883857-D803-4263-8AE5-3569D21FEE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7" y="11030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i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08" name="Line 104">
              <a:extLst>
                <a:ext uri="{FF2B5EF4-FFF2-40B4-BE49-F238E27FC236}">
                  <a16:creationId xmlns:a16="http://schemas.microsoft.com/office/drawing/2014/main" id="{A742492C-1B01-4B33-91B6-F288502852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4" y="11657"/>
              <a:ext cx="36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9" name="Text Box 105">
              <a:extLst>
                <a:ext uri="{FF2B5EF4-FFF2-40B4-BE49-F238E27FC236}">
                  <a16:creationId xmlns:a16="http://schemas.microsoft.com/office/drawing/2014/main" id="{1EE28998-0769-4E19-BF83-0A12FE4F40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4" y="11474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400" b="1"/>
                <a:t>E</a:t>
              </a:r>
              <a:r>
                <a:rPr lang="it-IT" altLang="it-IT" sz="1400" b="1" baseline="-25000"/>
                <a:t>A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  <p:sp>
          <p:nvSpPr>
            <p:cNvPr id="16410" name="Line 106">
              <a:extLst>
                <a:ext uri="{FF2B5EF4-FFF2-40B4-BE49-F238E27FC236}">
                  <a16:creationId xmlns:a16="http://schemas.microsoft.com/office/drawing/2014/main" id="{1610F4E1-E167-4639-A101-134FEB5A0A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76" y="11795"/>
              <a:ext cx="0" cy="2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1" name="Line 107">
              <a:extLst>
                <a:ext uri="{FF2B5EF4-FFF2-40B4-BE49-F238E27FC236}">
                  <a16:creationId xmlns:a16="http://schemas.microsoft.com/office/drawing/2014/main" id="{67B775BB-807D-47E7-A535-7FC4D78E61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76" y="11285"/>
              <a:ext cx="0" cy="3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2" name="Text Box 108">
              <a:extLst>
                <a:ext uri="{FF2B5EF4-FFF2-40B4-BE49-F238E27FC236}">
                  <a16:creationId xmlns:a16="http://schemas.microsoft.com/office/drawing/2014/main" id="{FFBD1D4F-C938-4333-95EB-66D13CA7B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3" y="11297"/>
              <a:ext cx="11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spcAft>
                  <a:spcPts val="300"/>
                </a:spcAft>
              </a:pPr>
              <a:r>
                <a:rPr lang="it-IT" altLang="it-IT" sz="1100" i="1">
                  <a:sym typeface="Symbol" panose="05050102010706020507" pitchFamily="18" charset="2"/>
                </a:rPr>
                <a:t></a:t>
              </a:r>
              <a:r>
                <a:rPr lang="it-IT" altLang="it-IT" sz="1100" i="1"/>
                <a:t> 0,05 eV</a:t>
              </a:r>
              <a:endParaRPr lang="fr-FR" altLang="it-IT" b="1" i="1">
                <a:latin typeface="Verdana" panose="020B0604030504040204" pitchFamily="34" charset="0"/>
              </a:endParaRPr>
            </a:p>
          </p:txBody>
        </p:sp>
      </p:grpSp>
      <p:sp>
        <p:nvSpPr>
          <p:cNvPr id="86125" name="Line 109">
            <a:extLst>
              <a:ext uri="{FF2B5EF4-FFF2-40B4-BE49-F238E27FC236}">
                <a16:creationId xmlns:a16="http://schemas.microsoft.com/office/drawing/2014/main" id="{B9073C5B-1ED0-43F7-A56B-E0D0B72804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2063" y="5110066"/>
            <a:ext cx="2271712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6126" name="Line 110">
            <a:extLst>
              <a:ext uri="{FF2B5EF4-FFF2-40B4-BE49-F238E27FC236}">
                <a16:creationId xmlns:a16="http://schemas.microsoft.com/office/drawing/2014/main" id="{B5981E34-3D41-4028-AE86-5EEEF59D4B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1938" y="5316441"/>
            <a:ext cx="2278062" cy="0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6127" name="Text Box 111">
            <a:extLst>
              <a:ext uri="{FF2B5EF4-FFF2-40B4-BE49-F238E27FC236}">
                <a16:creationId xmlns:a16="http://schemas.microsoft.com/office/drawing/2014/main" id="{DD915DC1-9A2D-48E3-876B-1B9731897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4949728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b="1" dirty="0">
                <a:solidFill>
                  <a:srgbClr val="FF0000"/>
                </a:solidFill>
              </a:rPr>
              <a:t>E</a:t>
            </a:r>
            <a:r>
              <a:rPr lang="it-IT" altLang="it-IT" sz="1400" b="1" baseline="-25000" dirty="0">
                <a:solidFill>
                  <a:srgbClr val="FF0000"/>
                </a:solidFill>
              </a:rPr>
              <a:t>F</a:t>
            </a:r>
            <a:endParaRPr lang="fr-FR" altLang="it-IT" sz="1400" b="1" dirty="0">
              <a:solidFill>
                <a:srgbClr val="FF0000"/>
              </a:solidFill>
            </a:endParaRPr>
          </a:p>
        </p:txBody>
      </p:sp>
      <p:sp>
        <p:nvSpPr>
          <p:cNvPr id="86128" name="Text Box 112">
            <a:extLst>
              <a:ext uri="{FF2B5EF4-FFF2-40B4-BE49-F238E27FC236}">
                <a16:creationId xmlns:a16="http://schemas.microsoft.com/office/drawing/2014/main" id="{E76B523F-F394-4D62-8C49-2453F18B7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7775" y="5159278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b="1" dirty="0">
                <a:solidFill>
                  <a:schemeClr val="hlink"/>
                </a:solidFill>
              </a:rPr>
              <a:t>E</a:t>
            </a:r>
            <a:r>
              <a:rPr lang="it-IT" altLang="it-IT" sz="1400" b="1" baseline="-25000" dirty="0">
                <a:solidFill>
                  <a:schemeClr val="hlink"/>
                </a:solidFill>
              </a:rPr>
              <a:t>F</a:t>
            </a:r>
            <a:endParaRPr lang="fr-FR" altLang="it-IT" sz="1400" b="1" dirty="0">
              <a:solidFill>
                <a:schemeClr val="hlink"/>
              </a:solidFill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47680B51-8017-4DCA-84D2-C75C12DA061E}"/>
              </a:ext>
            </a:extLst>
          </p:cNvPr>
          <p:cNvSpPr txBox="1"/>
          <p:nvPr/>
        </p:nvSpPr>
        <p:spPr>
          <a:xfrm>
            <a:off x="1065256" y="6334725"/>
            <a:ext cx="6591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anche in questo caso E</a:t>
            </a:r>
            <a:r>
              <a:rPr lang="it-IT" i="1" baseline="-25000" dirty="0"/>
              <a:t>F</a:t>
            </a:r>
            <a:r>
              <a:rPr lang="it-IT" dirty="0"/>
              <a:t> è dentro la </a:t>
            </a:r>
            <a:r>
              <a:rPr lang="it-IT" dirty="0" err="1"/>
              <a:t>bandgap</a:t>
            </a:r>
            <a:r>
              <a:rPr lang="it-IT" dirty="0"/>
              <a:t>...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19A9DB7-6E81-4102-BD1E-345BD0F781C9}"/>
              </a:ext>
            </a:extLst>
          </p:cNvPr>
          <p:cNvSpPr txBox="1"/>
          <p:nvPr/>
        </p:nvSpPr>
        <p:spPr>
          <a:xfrm>
            <a:off x="2861699" y="4063185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/>
              <a:t>livello donatore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2C01307B-64DE-484D-AB90-F8C5EA92402C}"/>
              </a:ext>
            </a:extLst>
          </p:cNvPr>
          <p:cNvSpPr txBox="1"/>
          <p:nvPr/>
        </p:nvSpPr>
        <p:spPr>
          <a:xfrm>
            <a:off x="6931200" y="4123000"/>
            <a:ext cx="1596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/>
              <a:t>livello accettore</a:t>
            </a: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340C94CE-965F-4530-86D3-45D6941E4E3A}"/>
              </a:ext>
            </a:extLst>
          </p:cNvPr>
          <p:cNvSpPr/>
          <p:nvPr/>
        </p:nvSpPr>
        <p:spPr bwMode="auto">
          <a:xfrm>
            <a:off x="3688597" y="4401519"/>
            <a:ext cx="497736" cy="511444"/>
          </a:xfrm>
          <a:custGeom>
            <a:avLst/>
            <a:gdLst>
              <a:gd name="connsiteX0" fmla="*/ 433952 w 497736"/>
              <a:gd name="connsiteY0" fmla="*/ 0 h 511444"/>
              <a:gd name="connsiteX1" fmla="*/ 495945 w 497736"/>
              <a:gd name="connsiteY1" fmla="*/ 154983 h 511444"/>
              <a:gd name="connsiteX2" fmla="*/ 371959 w 497736"/>
              <a:gd name="connsiteY2" fmla="*/ 356461 h 511444"/>
              <a:gd name="connsiteX3" fmla="*/ 0 w 497736"/>
              <a:gd name="connsiteY3" fmla="*/ 511444 h 51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736" h="511444">
                <a:moveTo>
                  <a:pt x="433952" y="0"/>
                </a:moveTo>
                <a:cubicBezTo>
                  <a:pt x="470114" y="47786"/>
                  <a:pt x="506277" y="95573"/>
                  <a:pt x="495945" y="154983"/>
                </a:cubicBezTo>
                <a:cubicBezTo>
                  <a:pt x="485613" y="214393"/>
                  <a:pt x="454616" y="297051"/>
                  <a:pt x="371959" y="356461"/>
                </a:cubicBezTo>
                <a:cubicBezTo>
                  <a:pt x="289302" y="415871"/>
                  <a:pt x="144651" y="463657"/>
                  <a:pt x="0" y="511444"/>
                </a:cubicBez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DD001698-C280-432C-B490-41F9E447B818}"/>
              </a:ext>
            </a:extLst>
          </p:cNvPr>
          <p:cNvSpPr/>
          <p:nvPr/>
        </p:nvSpPr>
        <p:spPr bwMode="auto">
          <a:xfrm>
            <a:off x="7687733" y="4487333"/>
            <a:ext cx="807971" cy="1042710"/>
          </a:xfrm>
          <a:custGeom>
            <a:avLst/>
            <a:gdLst>
              <a:gd name="connsiteX0" fmla="*/ 643467 w 807971"/>
              <a:gd name="connsiteY0" fmla="*/ 0 h 1042710"/>
              <a:gd name="connsiteX1" fmla="*/ 795867 w 807971"/>
              <a:gd name="connsiteY1" fmla="*/ 338667 h 1042710"/>
              <a:gd name="connsiteX2" fmla="*/ 762000 w 807971"/>
              <a:gd name="connsiteY2" fmla="*/ 711200 h 1042710"/>
              <a:gd name="connsiteX3" fmla="*/ 474134 w 807971"/>
              <a:gd name="connsiteY3" fmla="*/ 931334 h 1042710"/>
              <a:gd name="connsiteX4" fmla="*/ 84667 w 807971"/>
              <a:gd name="connsiteY4" fmla="*/ 1032934 h 1042710"/>
              <a:gd name="connsiteX5" fmla="*/ 0 w 807971"/>
              <a:gd name="connsiteY5" fmla="*/ 1032934 h 1042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7971" h="1042710">
                <a:moveTo>
                  <a:pt x="643467" y="0"/>
                </a:moveTo>
                <a:cubicBezTo>
                  <a:pt x="709789" y="110067"/>
                  <a:pt x="776112" y="220134"/>
                  <a:pt x="795867" y="338667"/>
                </a:cubicBezTo>
                <a:cubicBezTo>
                  <a:pt x="815622" y="457200"/>
                  <a:pt x="815622" y="612422"/>
                  <a:pt x="762000" y="711200"/>
                </a:cubicBezTo>
                <a:cubicBezTo>
                  <a:pt x="708378" y="809978"/>
                  <a:pt x="587023" y="877712"/>
                  <a:pt x="474134" y="931334"/>
                </a:cubicBezTo>
                <a:cubicBezTo>
                  <a:pt x="361245" y="984956"/>
                  <a:pt x="163689" y="1016001"/>
                  <a:pt x="84667" y="1032934"/>
                </a:cubicBezTo>
                <a:cubicBezTo>
                  <a:pt x="5645" y="1049867"/>
                  <a:pt x="2822" y="1041400"/>
                  <a:pt x="0" y="1032934"/>
                </a:cubicBezTo>
              </a:path>
            </a:pathLst>
          </a:cu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E7CBE7-BE30-4FF1-94DB-64AAB517CA49}"/>
              </a:ext>
            </a:extLst>
          </p:cNvPr>
          <p:cNvSpPr txBox="1"/>
          <p:nvPr/>
        </p:nvSpPr>
        <p:spPr>
          <a:xfrm>
            <a:off x="1651385" y="4024965"/>
            <a:ext cx="363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/>
              <a:t>n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4B28F316-B719-448F-BD9A-7F68A4096D3C}"/>
              </a:ext>
            </a:extLst>
          </p:cNvPr>
          <p:cNvSpPr txBox="1"/>
          <p:nvPr/>
        </p:nvSpPr>
        <p:spPr>
          <a:xfrm>
            <a:off x="5834585" y="4019507"/>
            <a:ext cx="434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/>
              <a:t>p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673BA142-07E9-46A9-94CB-80745C67B966}"/>
              </a:ext>
            </a:extLst>
          </p:cNvPr>
          <p:cNvSpPr txBox="1"/>
          <p:nvPr/>
        </p:nvSpPr>
        <p:spPr>
          <a:xfrm>
            <a:off x="706984" y="6326709"/>
            <a:ext cx="7308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E</a:t>
            </a:r>
            <a:r>
              <a:rPr lang="it-IT" i="1" baseline="-25000" dirty="0"/>
              <a:t>i</a:t>
            </a:r>
            <a:r>
              <a:rPr lang="it-IT" dirty="0"/>
              <a:t> = livello di Fermi per un semiconduttore intrinseco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860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6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6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6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6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6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6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6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6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6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2" grpId="0"/>
      <p:bldP spid="86056" grpId="0"/>
      <p:bldP spid="86074" grpId="1"/>
      <p:bldP spid="86127" grpId="0"/>
      <p:bldP spid="86128" grpId="0"/>
      <p:bldP spid="45" grpId="0"/>
      <p:bldP spid="4" grpId="0"/>
      <p:bldP spid="47" grpId="0"/>
      <p:bldP spid="5" grpId="0" animBg="1"/>
      <p:bldP spid="6" grpId="0" animBg="1"/>
      <p:bldP spid="7" grpId="0"/>
      <p:bldP spid="51" grpId="0"/>
      <p:bldP spid="52" grpId="0"/>
      <p:bldP spid="5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0BF58BE-0951-4218-A65B-F9C53E3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545" y="1498618"/>
            <a:ext cx="5292598" cy="52508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2C9351-F64E-4749-BA1F-1FEDDB8A0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sz="2800" dirty="0">
                <a:solidFill>
                  <a:srgbClr val="FF9900"/>
                </a:solidFill>
              </a:rPr>
              <a:t>Semiconduttori drogati:</a:t>
            </a:r>
            <a:br>
              <a:rPr lang="it-IT" sz="2800" dirty="0">
                <a:solidFill>
                  <a:srgbClr val="FF9900"/>
                </a:solidFill>
              </a:rPr>
            </a:br>
            <a:r>
              <a:rPr lang="it-IT" sz="2800" dirty="0">
                <a:solidFill>
                  <a:srgbClr val="FF9900"/>
                </a:solidFill>
              </a:rPr>
              <a:t>spostamento del livello di Fermi col drogaggio</a:t>
            </a:r>
            <a:endParaRPr lang="fr-FR" sz="2800" dirty="0">
              <a:solidFill>
                <a:srgbClr val="FF990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3F962AC-F405-4F35-99F8-67AD5DF75869}"/>
              </a:ext>
            </a:extLst>
          </p:cNvPr>
          <p:cNvSpPr txBox="1"/>
          <p:nvPr/>
        </p:nvSpPr>
        <p:spPr>
          <a:xfrm>
            <a:off x="3039169" y="3213791"/>
            <a:ext cx="2590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 = N(E)F(E)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A3AB9B3-3C8C-4BE3-8570-39584676834F}"/>
              </a:ext>
            </a:extLst>
          </p:cNvPr>
          <p:cNvSpPr txBox="1"/>
          <p:nvPr/>
        </p:nvSpPr>
        <p:spPr>
          <a:xfrm>
            <a:off x="3071925" y="4808843"/>
            <a:ext cx="2590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 = N(E)[1-F(E)] </a:t>
            </a: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24EA15E3-3734-42DC-8A5C-863FE93A7E3B}"/>
              </a:ext>
            </a:extLst>
          </p:cNvPr>
          <p:cNvGrpSpPr/>
          <p:nvPr/>
        </p:nvGrpSpPr>
        <p:grpSpPr>
          <a:xfrm>
            <a:off x="940859" y="5194188"/>
            <a:ext cx="1081812" cy="1377109"/>
            <a:chOff x="142298" y="4124039"/>
            <a:chExt cx="1081812" cy="1377109"/>
          </a:xfrm>
        </p:grpSpPr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A62573FF-F19F-4C47-9BF8-F4F31B244E7F}"/>
                </a:ext>
              </a:extLst>
            </p:cNvPr>
            <p:cNvSpPr/>
            <p:nvPr/>
          </p:nvSpPr>
          <p:spPr bwMode="auto">
            <a:xfrm>
              <a:off x="637255" y="4237406"/>
              <a:ext cx="65752" cy="1150374"/>
            </a:xfrm>
            <a:custGeom>
              <a:avLst/>
              <a:gdLst>
                <a:gd name="connsiteX0" fmla="*/ 0 w 191729"/>
                <a:gd name="connsiteY0" fmla="*/ 0 h 1150374"/>
                <a:gd name="connsiteX1" fmla="*/ 14748 w 191729"/>
                <a:gd name="connsiteY1" fmla="*/ 398206 h 1150374"/>
                <a:gd name="connsiteX2" fmla="*/ 73742 w 191729"/>
                <a:gd name="connsiteY2" fmla="*/ 796413 h 1150374"/>
                <a:gd name="connsiteX3" fmla="*/ 191729 w 191729"/>
                <a:gd name="connsiteY3" fmla="*/ 1150374 h 115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729" h="1150374">
                  <a:moveTo>
                    <a:pt x="0" y="0"/>
                  </a:moveTo>
                  <a:cubicBezTo>
                    <a:pt x="1229" y="132735"/>
                    <a:pt x="2458" y="265471"/>
                    <a:pt x="14748" y="398206"/>
                  </a:cubicBezTo>
                  <a:cubicBezTo>
                    <a:pt x="27038" y="530941"/>
                    <a:pt x="44245" y="671052"/>
                    <a:pt x="73742" y="796413"/>
                  </a:cubicBezTo>
                  <a:cubicBezTo>
                    <a:pt x="103239" y="921774"/>
                    <a:pt x="147484" y="1036074"/>
                    <a:pt x="191729" y="1150374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Arial" charset="0"/>
              </a:endParaRPr>
            </a:p>
          </p:txBody>
        </p: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84823229-5E53-4328-AFFB-FE4D4956D1B1}"/>
                </a:ext>
              </a:extLst>
            </p:cNvPr>
            <p:cNvGrpSpPr/>
            <p:nvPr/>
          </p:nvGrpSpPr>
          <p:grpSpPr>
            <a:xfrm>
              <a:off x="142298" y="4124039"/>
              <a:ext cx="1081812" cy="1377109"/>
              <a:chOff x="142298" y="4124039"/>
              <a:chExt cx="1081812" cy="1377109"/>
            </a:xfrm>
          </p:grpSpPr>
          <p:cxnSp>
            <p:nvCxnSpPr>
              <p:cNvPr id="9" name="Connettore 2 8">
                <a:extLst>
                  <a:ext uri="{FF2B5EF4-FFF2-40B4-BE49-F238E27FC236}">
                    <a16:creationId xmlns:a16="http://schemas.microsoft.com/office/drawing/2014/main" id="{70469C62-D7D5-460E-B538-11E3E630A390}"/>
                  </a:ext>
                </a:extLst>
              </p:cNvPr>
              <p:cNvCxnSpPr/>
              <p:nvPr/>
            </p:nvCxnSpPr>
            <p:spPr bwMode="auto">
              <a:xfrm flipV="1">
                <a:off x="634181" y="4124039"/>
                <a:ext cx="0" cy="1377109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cxnSp>
            <p:nvCxnSpPr>
              <p:cNvPr id="11" name="Connettore diritto 10">
                <a:extLst>
                  <a:ext uri="{FF2B5EF4-FFF2-40B4-BE49-F238E27FC236}">
                    <a16:creationId xmlns:a16="http://schemas.microsoft.com/office/drawing/2014/main" id="{ED7AC364-FC36-403A-823B-1D6756ACA6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0433" y="4691233"/>
                <a:ext cx="66367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ADAAFBFE-7BA0-4CF6-9FDB-0D46E31E63B2}"/>
                  </a:ext>
                </a:extLst>
              </p:cNvPr>
              <p:cNvSpPr txBox="1"/>
              <p:nvPr/>
            </p:nvSpPr>
            <p:spPr>
              <a:xfrm>
                <a:off x="142298" y="4470319"/>
                <a:ext cx="4555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p:grp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6132F583-79DC-442B-A623-FB7B1137878B}"/>
              </a:ext>
            </a:extLst>
          </p:cNvPr>
          <p:cNvGrpSpPr/>
          <p:nvPr/>
        </p:nvGrpSpPr>
        <p:grpSpPr>
          <a:xfrm>
            <a:off x="940463" y="3429000"/>
            <a:ext cx="1347460" cy="1377109"/>
            <a:chOff x="1238965" y="1129919"/>
            <a:chExt cx="1347460" cy="1377109"/>
          </a:xfrm>
        </p:grpSpPr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F8AF63E4-72DD-47E4-913E-F794C9A8ABEE}"/>
                </a:ext>
              </a:extLst>
            </p:cNvPr>
            <p:cNvSpPr/>
            <p:nvPr/>
          </p:nvSpPr>
          <p:spPr bwMode="auto">
            <a:xfrm>
              <a:off x="1861916" y="1251713"/>
              <a:ext cx="724509" cy="1150374"/>
            </a:xfrm>
            <a:custGeom>
              <a:avLst/>
              <a:gdLst>
                <a:gd name="connsiteX0" fmla="*/ 0 w 191729"/>
                <a:gd name="connsiteY0" fmla="*/ 0 h 1150374"/>
                <a:gd name="connsiteX1" fmla="*/ 14748 w 191729"/>
                <a:gd name="connsiteY1" fmla="*/ 398206 h 1150374"/>
                <a:gd name="connsiteX2" fmla="*/ 73742 w 191729"/>
                <a:gd name="connsiteY2" fmla="*/ 796413 h 1150374"/>
                <a:gd name="connsiteX3" fmla="*/ 191729 w 191729"/>
                <a:gd name="connsiteY3" fmla="*/ 1150374 h 115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729" h="1150374">
                  <a:moveTo>
                    <a:pt x="0" y="0"/>
                  </a:moveTo>
                  <a:cubicBezTo>
                    <a:pt x="1229" y="132735"/>
                    <a:pt x="2458" y="265471"/>
                    <a:pt x="14748" y="398206"/>
                  </a:cubicBezTo>
                  <a:cubicBezTo>
                    <a:pt x="27038" y="530941"/>
                    <a:pt x="44245" y="671052"/>
                    <a:pt x="73742" y="796413"/>
                  </a:cubicBezTo>
                  <a:cubicBezTo>
                    <a:pt x="103239" y="921774"/>
                    <a:pt x="147484" y="1036074"/>
                    <a:pt x="191729" y="1150374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Arial" charset="0"/>
              </a:endParaRPr>
            </a:p>
          </p:txBody>
        </p: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0AD22729-998D-48F3-98F9-E84814AA39C3}"/>
                </a:ext>
              </a:extLst>
            </p:cNvPr>
            <p:cNvGrpSpPr/>
            <p:nvPr/>
          </p:nvGrpSpPr>
          <p:grpSpPr>
            <a:xfrm>
              <a:off x="1238965" y="1129919"/>
              <a:ext cx="1081813" cy="1377109"/>
              <a:chOff x="142297" y="4124039"/>
              <a:chExt cx="1081813" cy="1377109"/>
            </a:xfrm>
          </p:grpSpPr>
          <p:cxnSp>
            <p:nvCxnSpPr>
              <p:cNvPr id="19" name="Connettore 2 18">
                <a:extLst>
                  <a:ext uri="{FF2B5EF4-FFF2-40B4-BE49-F238E27FC236}">
                    <a16:creationId xmlns:a16="http://schemas.microsoft.com/office/drawing/2014/main" id="{447F8E75-4E8E-4A30-9C6A-7A7E4E0ADD4E}"/>
                  </a:ext>
                </a:extLst>
              </p:cNvPr>
              <p:cNvCxnSpPr/>
              <p:nvPr/>
            </p:nvCxnSpPr>
            <p:spPr bwMode="auto">
              <a:xfrm flipV="1">
                <a:off x="634181" y="4124039"/>
                <a:ext cx="0" cy="1377109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cxnSp>
            <p:nvCxnSpPr>
              <p:cNvPr id="20" name="Connettore diritto 19">
                <a:extLst>
                  <a:ext uri="{FF2B5EF4-FFF2-40B4-BE49-F238E27FC236}">
                    <a16:creationId xmlns:a16="http://schemas.microsoft.com/office/drawing/2014/main" id="{B48376CE-6D26-411A-8D8A-71F91545B8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0433" y="4691233"/>
                <a:ext cx="66367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7A1F94AB-D51E-448F-8DFB-5F561788F5F2}"/>
                  </a:ext>
                </a:extLst>
              </p:cNvPr>
              <p:cNvSpPr txBox="1"/>
              <p:nvPr/>
            </p:nvSpPr>
            <p:spPr>
              <a:xfrm>
                <a:off x="142297" y="4470319"/>
                <a:ext cx="4555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p:grp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E87B469F-13A5-4B83-8629-3A0354E9C5DC}"/>
              </a:ext>
            </a:extLst>
          </p:cNvPr>
          <p:cNvGrpSpPr/>
          <p:nvPr/>
        </p:nvGrpSpPr>
        <p:grpSpPr>
          <a:xfrm>
            <a:off x="940463" y="1686172"/>
            <a:ext cx="1081813" cy="1377109"/>
            <a:chOff x="-39223" y="1153094"/>
            <a:chExt cx="1081813" cy="1377109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1FB102DE-3B6B-4C69-9E3E-302ED2FB45FD}"/>
                </a:ext>
              </a:extLst>
            </p:cNvPr>
            <p:cNvSpPr/>
            <p:nvPr/>
          </p:nvSpPr>
          <p:spPr bwMode="auto">
            <a:xfrm>
              <a:off x="489433" y="1310363"/>
              <a:ext cx="191729" cy="1150374"/>
            </a:xfrm>
            <a:custGeom>
              <a:avLst/>
              <a:gdLst>
                <a:gd name="connsiteX0" fmla="*/ 0 w 191729"/>
                <a:gd name="connsiteY0" fmla="*/ 0 h 1150374"/>
                <a:gd name="connsiteX1" fmla="*/ 14748 w 191729"/>
                <a:gd name="connsiteY1" fmla="*/ 398206 h 1150374"/>
                <a:gd name="connsiteX2" fmla="*/ 73742 w 191729"/>
                <a:gd name="connsiteY2" fmla="*/ 796413 h 1150374"/>
                <a:gd name="connsiteX3" fmla="*/ 191729 w 191729"/>
                <a:gd name="connsiteY3" fmla="*/ 1150374 h 115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729" h="1150374">
                  <a:moveTo>
                    <a:pt x="0" y="0"/>
                  </a:moveTo>
                  <a:cubicBezTo>
                    <a:pt x="1229" y="132735"/>
                    <a:pt x="2458" y="265471"/>
                    <a:pt x="14748" y="398206"/>
                  </a:cubicBezTo>
                  <a:cubicBezTo>
                    <a:pt x="27038" y="530941"/>
                    <a:pt x="44245" y="671052"/>
                    <a:pt x="73742" y="796413"/>
                  </a:cubicBezTo>
                  <a:cubicBezTo>
                    <a:pt x="103239" y="921774"/>
                    <a:pt x="147484" y="1036074"/>
                    <a:pt x="191729" y="1150374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Arial" charset="0"/>
              </a:endParaRPr>
            </a:p>
          </p:txBody>
        </p: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95998762-FFB3-4341-8250-6A6036EA0F4C}"/>
                </a:ext>
              </a:extLst>
            </p:cNvPr>
            <p:cNvGrpSpPr/>
            <p:nvPr/>
          </p:nvGrpSpPr>
          <p:grpSpPr>
            <a:xfrm>
              <a:off x="-39223" y="1153094"/>
              <a:ext cx="1081813" cy="1377109"/>
              <a:chOff x="142297" y="4124039"/>
              <a:chExt cx="1081813" cy="1377109"/>
            </a:xfrm>
          </p:grpSpPr>
          <p:cxnSp>
            <p:nvCxnSpPr>
              <p:cNvPr id="23" name="Connettore 2 22">
                <a:extLst>
                  <a:ext uri="{FF2B5EF4-FFF2-40B4-BE49-F238E27FC236}">
                    <a16:creationId xmlns:a16="http://schemas.microsoft.com/office/drawing/2014/main" id="{C5DF1755-8170-4F3E-94EC-ED4466E372FE}"/>
                  </a:ext>
                </a:extLst>
              </p:cNvPr>
              <p:cNvCxnSpPr/>
              <p:nvPr/>
            </p:nvCxnSpPr>
            <p:spPr bwMode="auto">
              <a:xfrm flipV="1">
                <a:off x="634181" y="4124039"/>
                <a:ext cx="0" cy="1377109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cxnSp>
            <p:nvCxnSpPr>
              <p:cNvPr id="24" name="Connettore diritto 23">
                <a:extLst>
                  <a:ext uri="{FF2B5EF4-FFF2-40B4-BE49-F238E27FC236}">
                    <a16:creationId xmlns:a16="http://schemas.microsoft.com/office/drawing/2014/main" id="{7DFEE692-E0FB-4AA6-9074-C6F475D7E8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0433" y="4691233"/>
                <a:ext cx="66367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6776CE40-58B4-467C-8341-F2274E1E10AE}"/>
                  </a:ext>
                </a:extLst>
              </p:cNvPr>
              <p:cNvSpPr txBox="1"/>
              <p:nvPr/>
            </p:nvSpPr>
            <p:spPr>
              <a:xfrm>
                <a:off x="142297" y="4470319"/>
                <a:ext cx="4555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p:grpSp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E2B63DB-4540-4E74-BAAD-04E2D6BC2FC6}"/>
              </a:ext>
            </a:extLst>
          </p:cNvPr>
          <p:cNvSpPr txBox="1"/>
          <p:nvPr/>
        </p:nvSpPr>
        <p:spPr>
          <a:xfrm>
            <a:off x="-8048" y="1587492"/>
            <a:ext cx="9193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dirty="0"/>
              <a:t>n. elettroni liberi =</a:t>
            </a:r>
          </a:p>
          <a:p>
            <a:r>
              <a:rPr lang="it-IT" sz="1800" b="1" dirty="0"/>
              <a:t>densità dei livelli energetici × probabilità che il livello sia occupato da un elettrone</a:t>
            </a:r>
          </a:p>
        </p:txBody>
      </p:sp>
      <p:sp>
        <p:nvSpPr>
          <p:cNvPr id="30" name="Freccia in giù 29">
            <a:extLst>
              <a:ext uri="{FF2B5EF4-FFF2-40B4-BE49-F238E27FC236}">
                <a16:creationId xmlns:a16="http://schemas.microsoft.com/office/drawing/2014/main" id="{8775EB14-6DFE-4E0F-87A8-0ED338A00D4A}"/>
              </a:ext>
            </a:extLst>
          </p:cNvPr>
          <p:cNvSpPr/>
          <p:nvPr/>
        </p:nvSpPr>
        <p:spPr bwMode="auto">
          <a:xfrm>
            <a:off x="4052600" y="2384137"/>
            <a:ext cx="696381" cy="646331"/>
          </a:xfrm>
          <a:prstGeom prst="downArrow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31" name="Freccia in giù 30">
            <a:extLst>
              <a:ext uri="{FF2B5EF4-FFF2-40B4-BE49-F238E27FC236}">
                <a16:creationId xmlns:a16="http://schemas.microsoft.com/office/drawing/2014/main" id="{F989BBB6-78E3-46AC-AC85-18F7B1C74006}"/>
              </a:ext>
            </a:extLst>
          </p:cNvPr>
          <p:cNvSpPr/>
          <p:nvPr/>
        </p:nvSpPr>
        <p:spPr bwMode="auto">
          <a:xfrm>
            <a:off x="4052600" y="3939409"/>
            <a:ext cx="696381" cy="646331"/>
          </a:xfrm>
          <a:prstGeom prst="downArrow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08E18459-43A4-4ECA-8877-9CBE9B3710DA}"/>
              </a:ext>
            </a:extLst>
          </p:cNvPr>
          <p:cNvSpPr/>
          <p:nvPr/>
        </p:nvSpPr>
        <p:spPr bwMode="auto">
          <a:xfrm>
            <a:off x="5869858" y="2056847"/>
            <a:ext cx="294968" cy="420887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817876F9-4E13-4653-9B11-9B26C08104BE}"/>
              </a:ext>
            </a:extLst>
          </p:cNvPr>
          <p:cNvSpPr/>
          <p:nvPr/>
        </p:nvSpPr>
        <p:spPr bwMode="auto">
          <a:xfrm>
            <a:off x="5904817" y="3634470"/>
            <a:ext cx="294968" cy="420887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308C5368-ADBA-471E-9CCF-4A74711137F2}"/>
              </a:ext>
            </a:extLst>
          </p:cNvPr>
          <p:cNvSpPr/>
          <p:nvPr/>
        </p:nvSpPr>
        <p:spPr bwMode="auto">
          <a:xfrm>
            <a:off x="5904817" y="5394810"/>
            <a:ext cx="294968" cy="420887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9999A84D-BBB1-4CCA-B72A-BA370E9FAD06}"/>
              </a:ext>
            </a:extLst>
          </p:cNvPr>
          <p:cNvCxnSpPr>
            <a:cxnSpLocks/>
            <a:stCxn id="32" idx="2"/>
            <a:endCxn id="37" idx="6"/>
          </p:cNvCxnSpPr>
          <p:nvPr/>
        </p:nvCxnSpPr>
        <p:spPr bwMode="auto">
          <a:xfrm flipH="1">
            <a:off x="2137497" y="2267291"/>
            <a:ext cx="3732361" cy="103209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e 36">
            <a:extLst>
              <a:ext uri="{FF2B5EF4-FFF2-40B4-BE49-F238E27FC236}">
                <a16:creationId xmlns:a16="http://schemas.microsoft.com/office/drawing/2014/main" id="{8C0EBDBC-5D1B-4C39-9D10-CAC6C90BBA3E}"/>
              </a:ext>
            </a:extLst>
          </p:cNvPr>
          <p:cNvSpPr/>
          <p:nvPr/>
        </p:nvSpPr>
        <p:spPr bwMode="auto">
          <a:xfrm>
            <a:off x="819488" y="1533251"/>
            <a:ext cx="1318009" cy="1674498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39" name="Ovale 38">
            <a:extLst>
              <a:ext uri="{FF2B5EF4-FFF2-40B4-BE49-F238E27FC236}">
                <a16:creationId xmlns:a16="http://schemas.microsoft.com/office/drawing/2014/main" id="{06D8D174-5ABE-4AB6-ACD3-9CCC1039AAC7}"/>
              </a:ext>
            </a:extLst>
          </p:cNvPr>
          <p:cNvSpPr/>
          <p:nvPr/>
        </p:nvSpPr>
        <p:spPr bwMode="auto">
          <a:xfrm>
            <a:off x="907187" y="3273725"/>
            <a:ext cx="1688088" cy="1807069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A0104044-5D82-477B-9CB5-B56757242526}"/>
              </a:ext>
            </a:extLst>
          </p:cNvPr>
          <p:cNvSpPr/>
          <p:nvPr/>
        </p:nvSpPr>
        <p:spPr bwMode="auto">
          <a:xfrm>
            <a:off x="819488" y="5083178"/>
            <a:ext cx="1318009" cy="1674498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F7B6A458-456C-49C6-B7A3-E9BEAA1CC87F}"/>
              </a:ext>
            </a:extLst>
          </p:cNvPr>
          <p:cNvCxnSpPr>
            <a:cxnSpLocks/>
            <a:endCxn id="39" idx="6"/>
          </p:cNvCxnSpPr>
          <p:nvPr/>
        </p:nvCxnSpPr>
        <p:spPr bwMode="auto">
          <a:xfrm flipH="1">
            <a:off x="2595275" y="3972160"/>
            <a:ext cx="3323808" cy="20510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BDDAAFA6-00F7-4B60-973F-A590A47CDEA1}"/>
              </a:ext>
            </a:extLst>
          </p:cNvPr>
          <p:cNvCxnSpPr>
            <a:cxnSpLocks/>
            <a:endCxn id="40" idx="6"/>
          </p:cNvCxnSpPr>
          <p:nvPr/>
        </p:nvCxnSpPr>
        <p:spPr bwMode="auto">
          <a:xfrm flipH="1">
            <a:off x="2137497" y="5743329"/>
            <a:ext cx="3781586" cy="177098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0159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29497 -0.00208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7" y="-11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-0.30052 0.0004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35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  <p:bldP spid="7" grpId="2"/>
      <p:bldP spid="29" grpId="0"/>
      <p:bldP spid="29" grpId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 animBg="1"/>
      <p:bldP spid="37" grpId="0" animBg="1"/>
      <p:bldP spid="39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94F7A24-0B23-4107-B6E7-C540D53243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600">
                <a:solidFill>
                  <a:srgbClr val="FF9900"/>
                </a:solidFill>
              </a:rPr>
              <a:t>Conduzione nei semiconduttori: drift</a:t>
            </a:r>
            <a:endParaRPr lang="fr-FR" sz="3600">
              <a:solidFill>
                <a:srgbClr val="FF9900"/>
              </a:solidFill>
            </a:endParaRP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B9ED4CA9-1692-470D-97A5-2692D17FE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200" y="2298700"/>
            <a:ext cx="2978150" cy="1039813"/>
          </a:xfrm>
          <a:prstGeom prst="rect">
            <a:avLst/>
          </a:prstGeom>
          <a:solidFill>
            <a:schemeClr val="tx1"/>
          </a:solidFill>
          <a:ln w="19050" algn="ctr">
            <a:solidFill>
              <a:srgbClr val="08080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7412" name="Line 5">
            <a:extLst>
              <a:ext uri="{FF2B5EF4-FFF2-40B4-BE49-F238E27FC236}">
                <a16:creationId xmlns:a16="http://schemas.microsoft.com/office/drawing/2014/main" id="{B77B3D70-A57F-4D73-8BDD-F13BC5C73C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36800" y="2808288"/>
            <a:ext cx="914400" cy="7937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7413" name="Line 6">
            <a:extLst>
              <a:ext uri="{FF2B5EF4-FFF2-40B4-BE49-F238E27FC236}">
                <a16:creationId xmlns:a16="http://schemas.microsoft.com/office/drawing/2014/main" id="{154D6A56-BD39-4A62-9F4C-0A3CEFFA4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9350" y="2808288"/>
            <a:ext cx="1044575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7414" name="Text Box 7">
            <a:extLst>
              <a:ext uri="{FF2B5EF4-FFF2-40B4-BE49-F238E27FC236}">
                <a16:creationId xmlns:a16="http://schemas.microsoft.com/office/drawing/2014/main" id="{6929F503-A88B-498F-B747-A8D55687E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775" y="2190750"/>
            <a:ext cx="401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_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44A39AC8-E3D4-4EBF-A63B-35BE06BC6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088" y="2298700"/>
            <a:ext cx="449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+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grpSp>
        <p:nvGrpSpPr>
          <p:cNvPr id="2" name="Group 29">
            <a:extLst>
              <a:ext uri="{FF2B5EF4-FFF2-40B4-BE49-F238E27FC236}">
                <a16:creationId xmlns:a16="http://schemas.microsoft.com/office/drawing/2014/main" id="{C1866335-1198-458C-82F6-F33D9287AFB8}"/>
              </a:ext>
            </a:extLst>
          </p:cNvPr>
          <p:cNvGrpSpPr>
            <a:grpSpLocks/>
          </p:cNvGrpSpPr>
          <p:nvPr/>
        </p:nvGrpSpPr>
        <p:grpSpPr bwMode="auto">
          <a:xfrm>
            <a:off x="3683000" y="2466975"/>
            <a:ext cx="2443163" cy="765175"/>
            <a:chOff x="2320" y="1554"/>
            <a:chExt cx="1539" cy="482"/>
          </a:xfrm>
        </p:grpSpPr>
        <p:sp>
          <p:nvSpPr>
            <p:cNvPr id="17427" name="Oval 9">
              <a:extLst>
                <a:ext uri="{FF2B5EF4-FFF2-40B4-BE49-F238E27FC236}">
                  <a16:creationId xmlns:a16="http://schemas.microsoft.com/office/drawing/2014/main" id="{39ED5EE2-EBAF-462C-9B83-4AA74CBB4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554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28" name="Oval 10">
              <a:extLst>
                <a:ext uri="{FF2B5EF4-FFF2-40B4-BE49-F238E27FC236}">
                  <a16:creationId xmlns:a16="http://schemas.microsoft.com/office/drawing/2014/main" id="{1CF605BB-713D-4576-8293-BFB0FF8EA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1555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29" name="Oval 11">
              <a:extLst>
                <a:ext uri="{FF2B5EF4-FFF2-40B4-BE49-F238E27FC236}">
                  <a16:creationId xmlns:a16="http://schemas.microsoft.com/office/drawing/2014/main" id="{6F0C662B-5F34-4A4A-84D1-AFC5FEE36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5" y="1556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0" name="Oval 12">
              <a:extLst>
                <a:ext uri="{FF2B5EF4-FFF2-40B4-BE49-F238E27FC236}">
                  <a16:creationId xmlns:a16="http://schemas.microsoft.com/office/drawing/2014/main" id="{E9B85DB9-4D34-417A-8854-073CA032D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1" y="1557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1" name="Oval 13">
              <a:extLst>
                <a:ext uri="{FF2B5EF4-FFF2-40B4-BE49-F238E27FC236}">
                  <a16:creationId xmlns:a16="http://schemas.microsoft.com/office/drawing/2014/main" id="{2C616361-CADA-4418-98A7-889578AD4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" y="1558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2" name="Oval 14">
              <a:extLst>
                <a:ext uri="{FF2B5EF4-FFF2-40B4-BE49-F238E27FC236}">
                  <a16:creationId xmlns:a16="http://schemas.microsoft.com/office/drawing/2014/main" id="{B5EA768C-E7BC-4720-B32D-E51AB7549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3" y="1559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3" name="Oval 15">
              <a:extLst>
                <a:ext uri="{FF2B5EF4-FFF2-40B4-BE49-F238E27FC236}">
                  <a16:creationId xmlns:a16="http://schemas.microsoft.com/office/drawing/2014/main" id="{A4488352-8A84-4ED4-A1EA-D9BA9B857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1740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4" name="Oval 16">
              <a:extLst>
                <a:ext uri="{FF2B5EF4-FFF2-40B4-BE49-F238E27FC236}">
                  <a16:creationId xmlns:a16="http://schemas.microsoft.com/office/drawing/2014/main" id="{42BF64E8-BF16-4D5C-80CB-B7FD5885E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1741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5" name="Oval 17">
              <a:extLst>
                <a:ext uri="{FF2B5EF4-FFF2-40B4-BE49-F238E27FC236}">
                  <a16:creationId xmlns:a16="http://schemas.microsoft.com/office/drawing/2014/main" id="{9E3E222A-63E1-4C11-A5F9-C4768B756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1742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6" name="Oval 18">
              <a:extLst>
                <a:ext uri="{FF2B5EF4-FFF2-40B4-BE49-F238E27FC236}">
                  <a16:creationId xmlns:a16="http://schemas.microsoft.com/office/drawing/2014/main" id="{550D05B0-B496-4BF2-A953-C5D79F5DF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" y="1743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7" name="Oval 19">
              <a:extLst>
                <a:ext uri="{FF2B5EF4-FFF2-40B4-BE49-F238E27FC236}">
                  <a16:creationId xmlns:a16="http://schemas.microsoft.com/office/drawing/2014/main" id="{80FC3EE6-A7EE-4473-B5D1-A2E4F6307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1744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8" name="Oval 20">
              <a:extLst>
                <a:ext uri="{FF2B5EF4-FFF2-40B4-BE49-F238E27FC236}">
                  <a16:creationId xmlns:a16="http://schemas.microsoft.com/office/drawing/2014/main" id="{01A7ECA9-8ED1-43B3-A868-95CF8A280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4" y="1745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39" name="Oval 21">
              <a:extLst>
                <a:ext uri="{FF2B5EF4-FFF2-40B4-BE49-F238E27FC236}">
                  <a16:creationId xmlns:a16="http://schemas.microsoft.com/office/drawing/2014/main" id="{C48B835E-7D05-49B7-82F4-3E7E1DBE2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0" y="1916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40" name="Oval 22">
              <a:extLst>
                <a:ext uri="{FF2B5EF4-FFF2-40B4-BE49-F238E27FC236}">
                  <a16:creationId xmlns:a16="http://schemas.microsoft.com/office/drawing/2014/main" id="{B4F340C5-7639-45BE-ABAF-0277613F7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1917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41" name="Oval 23">
              <a:extLst>
                <a:ext uri="{FF2B5EF4-FFF2-40B4-BE49-F238E27FC236}">
                  <a16:creationId xmlns:a16="http://schemas.microsoft.com/office/drawing/2014/main" id="{47EA3B8F-7C44-42A5-8A11-2317D097C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1918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42" name="Oval 24">
              <a:extLst>
                <a:ext uri="{FF2B5EF4-FFF2-40B4-BE49-F238E27FC236}">
                  <a16:creationId xmlns:a16="http://schemas.microsoft.com/office/drawing/2014/main" id="{DC125165-8D9C-4D45-8473-73BA8FB97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1919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43" name="Oval 25">
              <a:extLst>
                <a:ext uri="{FF2B5EF4-FFF2-40B4-BE49-F238E27FC236}">
                  <a16:creationId xmlns:a16="http://schemas.microsoft.com/office/drawing/2014/main" id="{D355B06E-5338-4384-861E-FACE819C8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920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44" name="Oval 26">
              <a:extLst>
                <a:ext uri="{FF2B5EF4-FFF2-40B4-BE49-F238E27FC236}">
                  <a16:creationId xmlns:a16="http://schemas.microsoft.com/office/drawing/2014/main" id="{50C6911E-D632-45C5-BF5F-8B2D7278E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0" y="1921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45" name="Oval 27">
              <a:extLst>
                <a:ext uri="{FF2B5EF4-FFF2-40B4-BE49-F238E27FC236}">
                  <a16:creationId xmlns:a16="http://schemas.microsoft.com/office/drawing/2014/main" id="{5A64A758-ECAC-4BEC-91A8-E63EE466A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" y="1922"/>
              <a:ext cx="123" cy="114"/>
            </a:xfrm>
            <a:prstGeom prst="ellipse">
              <a:avLst/>
            </a:prstGeom>
            <a:solidFill>
              <a:schemeClr val="accent1"/>
            </a:solidFill>
            <a:ln w="19050" algn="ctr">
              <a:solidFill>
                <a:srgbClr val="080808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88092" name="Oval 28">
            <a:extLst>
              <a:ext uri="{FF2B5EF4-FFF2-40B4-BE49-F238E27FC236}">
                <a16:creationId xmlns:a16="http://schemas.microsoft.com/office/drawing/2014/main" id="{A35BC72B-0E83-477F-A166-F5997CECB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538" y="2808288"/>
            <a:ext cx="90487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7418" name="Line 30">
            <a:extLst>
              <a:ext uri="{FF2B5EF4-FFF2-40B4-BE49-F238E27FC236}">
                <a16:creationId xmlns:a16="http://schemas.microsoft.com/office/drawing/2014/main" id="{DEACA437-4500-463C-BF6A-C65B2B685C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52913" y="2082800"/>
            <a:ext cx="1228725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7419" name="Text Box 31">
            <a:extLst>
              <a:ext uri="{FF2B5EF4-FFF2-40B4-BE49-F238E27FC236}">
                <a16:creationId xmlns:a16="http://schemas.microsoft.com/office/drawing/2014/main" id="{366AB0E1-BED4-4F26-8711-CD75991EE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313" y="1668463"/>
            <a:ext cx="392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Verdana" panose="020B0604030504040204" pitchFamily="34" charset="0"/>
              </a:rPr>
              <a:t>E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8096" name="Text Box 32">
            <a:extLst>
              <a:ext uri="{FF2B5EF4-FFF2-40B4-BE49-F238E27FC236}">
                <a16:creationId xmlns:a16="http://schemas.microsoft.com/office/drawing/2014/main" id="{317CB90F-47A4-4D07-AEB4-478B336E2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413" y="3967163"/>
            <a:ext cx="43386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it-IT" altLang="it-IT" b="1" i="1">
                <a:latin typeface="Verdana" panose="020B0604030504040204" pitchFamily="34" charset="0"/>
              </a:rPr>
              <a:t> cammino libero medio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88097" name="Text Box 33">
            <a:extLst>
              <a:ext uri="{FF2B5EF4-FFF2-40B4-BE49-F238E27FC236}">
                <a16:creationId xmlns:a16="http://schemas.microsoft.com/office/drawing/2014/main" id="{1DBBA93B-753D-4D97-9AB2-7C4297855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4648200"/>
            <a:ext cx="7736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it-IT" altLang="it-IT" b="1" i="1" dirty="0">
                <a:latin typeface="Verdana" panose="020B0604030504040204" pitchFamily="34" charset="0"/>
              </a:rPr>
              <a:t> v proporzionale a E      </a:t>
            </a:r>
            <a:r>
              <a:rPr lang="it-IT" altLang="it-IT" b="1" i="1" dirty="0">
                <a:latin typeface="Verdana" panose="020B0604030504040204" pitchFamily="34" charset="0"/>
                <a:sym typeface="Math1" pitchFamily="2" charset="2"/>
              </a:rPr>
              <a:t> </a:t>
            </a:r>
            <a:r>
              <a:rPr lang="it-IT" altLang="it-IT" b="1" i="1" dirty="0">
                <a:latin typeface="Symbol" panose="05050102010706020507" pitchFamily="18" charset="2"/>
                <a:sym typeface="Math1" pitchFamily="2" charset="2"/>
              </a:rPr>
              <a:t>m</a:t>
            </a:r>
            <a:r>
              <a:rPr lang="it-IT" altLang="it-IT" b="1" i="1" dirty="0">
                <a:latin typeface="Verdana" panose="020B0604030504040204" pitchFamily="34" charset="0"/>
                <a:sym typeface="Math1" pitchFamily="2" charset="2"/>
              </a:rPr>
              <a:t> = v/E (mobilità)</a:t>
            </a:r>
          </a:p>
        </p:txBody>
      </p:sp>
      <p:sp>
        <p:nvSpPr>
          <p:cNvPr id="88098" name="Text Box 34">
            <a:extLst>
              <a:ext uri="{FF2B5EF4-FFF2-40B4-BE49-F238E27FC236}">
                <a16:creationId xmlns:a16="http://schemas.microsoft.com/office/drawing/2014/main" id="{F3C88A90-E61C-46E0-9027-4B9F8AC63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5341938"/>
            <a:ext cx="65579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it-IT" altLang="it-IT" b="1" i="1">
                <a:latin typeface="Verdana" panose="020B0604030504040204" pitchFamily="34" charset="0"/>
              </a:rPr>
              <a:t> corrente dipendente dalla mobilità 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it-IT" altLang="it-IT" b="1" i="1">
                <a:latin typeface="Verdana" panose="020B0604030504040204" pitchFamily="34" charset="0"/>
                <a:sym typeface="Math1" pitchFamily="2" charset="2"/>
              </a:rPr>
              <a:t>   (difficoltà di scorrere liberamente)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478F09CB-E716-49E0-BD65-B24CC7BAD2F2}"/>
              </a:ext>
            </a:extLst>
          </p:cNvPr>
          <p:cNvGrpSpPr>
            <a:grpSpLocks/>
          </p:cNvGrpSpPr>
          <p:nvPr/>
        </p:nvGrpSpPr>
        <p:grpSpPr bwMode="auto">
          <a:xfrm>
            <a:off x="3424238" y="3983038"/>
            <a:ext cx="2582862" cy="1644650"/>
            <a:chOff x="4014" y="1826"/>
            <a:chExt cx="1627" cy="1036"/>
          </a:xfrm>
        </p:grpSpPr>
        <p:sp>
          <p:nvSpPr>
            <p:cNvPr id="17424" name="Rectangle 35">
              <a:extLst>
                <a:ext uri="{FF2B5EF4-FFF2-40B4-BE49-F238E27FC236}">
                  <a16:creationId xmlns:a16="http://schemas.microsoft.com/office/drawing/2014/main" id="{405FDDE8-B615-4601-B68D-BF6833C0F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4" y="2144"/>
              <a:ext cx="11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it-IT" altLang="it-IT" i="1">
                  <a:latin typeface="Verdana" panose="020B0604030504040204" pitchFamily="34" charset="0"/>
                </a:rPr>
                <a:t>J</a:t>
              </a:r>
              <a:r>
                <a:rPr lang="it-IT" altLang="it-IT" i="1" baseline="-25000">
                  <a:latin typeface="Verdana" panose="020B0604030504040204" pitchFamily="34" charset="0"/>
                </a:rPr>
                <a:t>n</a:t>
              </a:r>
              <a:r>
                <a:rPr lang="it-IT" altLang="it-IT" i="1">
                  <a:latin typeface="Verdana" panose="020B0604030504040204" pitchFamily="34" charset="0"/>
                </a:rPr>
                <a:t> = qn</a:t>
              </a:r>
              <a:r>
                <a:rPr lang="it-IT" altLang="it-IT" i="1">
                  <a:latin typeface="Symbol" panose="05050102010706020507" pitchFamily="18" charset="2"/>
                </a:rPr>
                <a:t>m</a:t>
              </a:r>
              <a:r>
                <a:rPr lang="it-IT" altLang="it-IT" i="1" baseline="-25000">
                  <a:latin typeface="Verdana" panose="020B0604030504040204" pitchFamily="34" charset="0"/>
                </a:rPr>
                <a:t>n</a:t>
              </a:r>
              <a:r>
                <a:rPr lang="it-IT" altLang="it-IT" i="1">
                  <a:latin typeface="Verdana" panose="020B0604030504040204" pitchFamily="34" charset="0"/>
                </a:rPr>
                <a:t>E</a:t>
              </a:r>
              <a:r>
                <a:rPr lang="it-IT" altLang="it-IT" b="1" i="1">
                  <a:latin typeface="Verdana" panose="020B0604030504040204" pitchFamily="34" charset="0"/>
                </a:rPr>
                <a:t> </a:t>
              </a:r>
            </a:p>
          </p:txBody>
        </p:sp>
        <p:sp>
          <p:nvSpPr>
            <p:cNvPr id="17425" name="Rectangle 36">
              <a:extLst>
                <a:ext uri="{FF2B5EF4-FFF2-40B4-BE49-F238E27FC236}">
                  <a16:creationId xmlns:a16="http://schemas.microsoft.com/office/drawing/2014/main" id="{08A59678-63A6-43E4-81FB-80D18B542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4" y="2574"/>
              <a:ext cx="11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it-IT" altLang="it-IT" i="1">
                  <a:latin typeface="Verdana" panose="020B0604030504040204" pitchFamily="34" charset="0"/>
                </a:rPr>
                <a:t>J</a:t>
              </a:r>
              <a:r>
                <a:rPr lang="it-IT" altLang="it-IT" i="1" baseline="-25000">
                  <a:latin typeface="Verdana" panose="020B0604030504040204" pitchFamily="34" charset="0"/>
                </a:rPr>
                <a:t>p</a:t>
              </a:r>
              <a:r>
                <a:rPr lang="it-IT" altLang="it-IT" i="1">
                  <a:latin typeface="Verdana" panose="020B0604030504040204" pitchFamily="34" charset="0"/>
                </a:rPr>
                <a:t> = qp</a:t>
              </a:r>
              <a:r>
                <a:rPr lang="it-IT" altLang="it-IT" i="1">
                  <a:latin typeface="Symbol" panose="05050102010706020507" pitchFamily="18" charset="2"/>
                </a:rPr>
                <a:t>m</a:t>
              </a:r>
              <a:r>
                <a:rPr lang="it-IT" altLang="it-IT" i="1" baseline="-25000">
                  <a:latin typeface="Verdana" panose="020B0604030504040204" pitchFamily="34" charset="0"/>
                </a:rPr>
                <a:t>p</a:t>
              </a:r>
              <a:r>
                <a:rPr lang="it-IT" altLang="it-IT" i="1">
                  <a:latin typeface="Verdana" panose="020B0604030504040204" pitchFamily="34" charset="0"/>
                </a:rPr>
                <a:t>E</a:t>
              </a:r>
              <a:r>
                <a:rPr lang="it-IT" altLang="it-IT" b="1" i="1">
                  <a:latin typeface="Verdana" panose="020B0604030504040204" pitchFamily="34" charset="0"/>
                </a:rPr>
                <a:t> </a:t>
              </a:r>
            </a:p>
          </p:txBody>
        </p:sp>
        <p:sp>
          <p:nvSpPr>
            <p:cNvPr id="17426" name="Text Box 37">
              <a:extLst>
                <a:ext uri="{FF2B5EF4-FFF2-40B4-BE49-F238E27FC236}">
                  <a16:creationId xmlns:a16="http://schemas.microsoft.com/office/drawing/2014/main" id="{628790DE-8355-4E26-9B44-70BCF68D4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1826"/>
              <a:ext cx="162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1800">
                  <a:solidFill>
                    <a:srgbClr val="FF0000"/>
                  </a:solidFill>
                  <a:latin typeface="Verdana" panose="020B0604030504040204" pitchFamily="34" charset="0"/>
                </a:rPr>
                <a:t>CORRENTE DI DRIFT</a:t>
              </a:r>
              <a:endParaRPr lang="fr-FR" altLang="it-IT" sz="1800">
                <a:solidFill>
                  <a:srgbClr val="FF0000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705F6792-6D94-4B1F-AB6D-C0097954F3C8}"/>
              </a:ext>
            </a:extLst>
          </p:cNvPr>
          <p:cNvSpPr/>
          <p:nvPr/>
        </p:nvSpPr>
        <p:spPr bwMode="auto">
          <a:xfrm>
            <a:off x="5160091" y="4702173"/>
            <a:ext cx="469899" cy="366713"/>
          </a:xfrm>
          <a:prstGeom prst="rightArrow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80808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8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2.22222E-6 C 0.00955 -0.00231 0.01597 -0.01157 0.02448 -0.01481 C 0.02795 -0.02199 0.03507 -0.02523 0.04115 -0.02754 C 0.04531 -0.03148 0.05226 -0.02824 0.05695 -0.02754 C 0.06077 -0.0243 0.05781 -0.02639 0.06181 -0.02453 C 0.06337 -0.02384 0.06649 -0.02222 0.06649 -0.02222 C 0.07309 -0.01412 0.08316 -0.01203 0.09184 -0.01065 C 0.09462 -0.00509 0.09792 -0.00833 0.0934 -0.0044 C 0.08993 -0.00578 0.08733 -0.0037 0.08403 -0.00231 C 0.08195 0.00047 0.08038 0.0007 0.07761 0.00209 C 0.07899 0.00718 0.08629 0.01111 0.09028 0.0125 C 0.09254 0.01574 0.09462 0.01482 0.0974 0.0169 C 0.10243 0.0206 0.10625 0.02315 0.11181 0.02523 C 0.11684 0.02986 0.12101 0.02269 0.12518 0.01898 C 0.1283 0.01227 0.12934 0.00926 0.13559 0.00625 C 0.14115 -0.00162 0.1342 -0.00347 0.12917 -0.00532 C 0.12448 -0.00926 0.11945 -0.01273 0.11406 -0.01481 C 0.11806 -0.01666 0.11962 -0.02014 0.12292 -0.02338 C 0.12448 -0.02477 0.12761 -0.02754 0.12761 -0.02754 C 0.13906 -0.02315 0.14913 -0.02199 0.16094 -0.02129 C 0.1625 -0.0206 0.16406 -0.02014 0.16563 -0.01921 C 0.1684 -0.01736 0.1691 -0.01504 0.17205 -0.01389 C 0.17518 -0.01134 0.17813 -0.01018 0.1816 -0.00856 C 0.18229 -0.01203 0.18125 -0.01597 0.18004 -0.01921 C 0.17917 -0.02153 0.17674 -0.02546 0.17674 -0.02546 C 0.17518 -0.0331 0.18038 -0.02893 0.18316 -0.02754 C 0.18577 -0.02245 0.18802 -0.0206 0.19271 -0.01921 C 0.19601 -0.01481 0.20087 -0.01273 0.20538 -0.01065 C 0.20833 -0.00671 0.2132 -0.00393 0.21736 -0.00231 C 0.21788 -0.00162 0.21823 -0.00023 0.21893 -2.22222E-6 C 0.21979 0.00023 0.22118 -0.00231 0.22118 -0.00116 C 0.22118 0.00023 0.21962 0.00093 0.21893 0.00209 C 0.21684 0.00533 0.21649 0.00695 0.21337 0.00834 C 0.2132 0.0088 0.21042 0.01389 0.21007 0.01482 C 0.20955 0.01597 0.21007 0.01783 0.20938 0.01898 C 0.20886 0.01991 0.20781 0.01968 0.20695 0.01991 C 0.2066 0.02037 0.20122 0.02801 0.20226 0.02847 C 0.20399 0.0294 0.2059 0.02778 0.20781 0.02732 C 0.21754 0.02801 0.22778 0.02732 0.23715 0.03172 C 0.24236 0.02894 0.24479 0.02338 0.24983 0.02107 C 0.25104 0.01667 0.2566 0.01227 0.26007 0.01042 C 0.26285 0.00695 0.26181 0.00463 0.25851 0.00301 C 0.25243 -0.00509 0.24913 -0.00347 0.23958 -0.0044 C 0.24445 -0.00903 0.24583 -0.01852 0.24983 -0.02453 C 0.25677 -0.02199 0.2632 -0.02014 0.27049 -0.01921 C 0.27656 -0.01736 0.28507 -0.0162 0.29028 -0.01273 C 0.29271 -0.01111 0.29705 -0.00717 0.29983 -0.00648 C 0.30382 -0.00555 0.30781 -0.00578 0.31181 -0.00532 C 0.32813 -0.00208 0.34462 -0.00278 0.36094 -0.0044 C 0.36458 -0.00532 0.36667 -0.00578 0.36962 -0.00856 C 0.37761 -0.00486 0.38056 -0.00602 0.39184 -0.00532 C 0.39427 -0.0044 0.39653 -0.00324 0.39896 -0.00231 C 0.40434 -0.00301 0.40799 -0.0044 0.41337 -0.0044 " pathEditMode="relative" ptsTypes="ffffffffffffffffffffffffffffffffffffffffffffffffffffA">
                                      <p:cBhvr>
                                        <p:cTn id="16" dur="3000" fill="hold"/>
                                        <p:tgtEl>
                                          <p:spTgt spid="88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8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8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8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8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8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8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8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8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8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2" grpId="0" animBg="1"/>
      <p:bldP spid="88092" grpId="1" animBg="1"/>
      <p:bldP spid="88096" grpId="0"/>
      <p:bldP spid="88096" grpId="1"/>
      <p:bldP spid="88097" grpId="0"/>
      <p:bldP spid="88097" grpId="1"/>
      <p:bldP spid="88098" grpId="0"/>
      <p:bldP spid="88098" grpId="1"/>
      <p:bldP spid="4" grpId="0" animBg="1"/>
      <p:bldP spid="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>
            <a:extLst>
              <a:ext uri="{FF2B5EF4-FFF2-40B4-BE49-F238E27FC236}">
                <a16:creationId xmlns:a16="http://schemas.microsoft.com/office/drawing/2014/main" id="{8247406A-C611-41BA-A6D5-7AC71F200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600">
                <a:solidFill>
                  <a:srgbClr val="FF9900"/>
                </a:solidFill>
              </a:rPr>
              <a:t>Conduzione nei semiconduttori: diffusione</a:t>
            </a:r>
            <a:endParaRPr lang="fr-FR" sz="3600">
              <a:solidFill>
                <a:srgbClr val="FF9900"/>
              </a:solidFill>
            </a:endParaRPr>
          </a:p>
        </p:txBody>
      </p:sp>
      <p:sp>
        <p:nvSpPr>
          <p:cNvPr id="18435" name="Rectangle 5">
            <a:extLst>
              <a:ext uri="{FF2B5EF4-FFF2-40B4-BE49-F238E27FC236}">
                <a16:creationId xmlns:a16="http://schemas.microsoft.com/office/drawing/2014/main" id="{23F2EF48-8F82-43C3-BC98-2009F48DB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388" y="2298700"/>
            <a:ext cx="2978150" cy="1039813"/>
          </a:xfrm>
          <a:prstGeom prst="rect">
            <a:avLst/>
          </a:prstGeom>
          <a:solidFill>
            <a:schemeClr val="tx1"/>
          </a:solidFill>
          <a:ln w="19050" algn="ctr">
            <a:solidFill>
              <a:srgbClr val="08080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436" name="Line 6">
            <a:extLst>
              <a:ext uri="{FF2B5EF4-FFF2-40B4-BE49-F238E27FC236}">
                <a16:creationId xmlns:a16="http://schemas.microsoft.com/office/drawing/2014/main" id="{D0E5899C-8090-45D2-8CE7-CBBA0701AB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85988" y="2808288"/>
            <a:ext cx="914400" cy="7937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8437" name="Line 7">
            <a:extLst>
              <a:ext uri="{FF2B5EF4-FFF2-40B4-BE49-F238E27FC236}">
                <a16:creationId xmlns:a16="http://schemas.microsoft.com/office/drawing/2014/main" id="{96ECA0E9-B704-4BC9-B964-438F44471F6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8538" y="2808288"/>
            <a:ext cx="1044575" cy="0"/>
          </a:xfrm>
          <a:prstGeom prst="line">
            <a:avLst/>
          </a:prstGeom>
          <a:noFill/>
          <a:ln w="190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9099" name="Oval 11">
            <a:extLst>
              <a:ext uri="{FF2B5EF4-FFF2-40B4-BE49-F238E27FC236}">
                <a16:creationId xmlns:a16="http://schemas.microsoft.com/office/drawing/2014/main" id="{F29F8E5C-501F-4E16-8BEF-468F3D54F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725" y="2676525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0" name="Oval 12">
            <a:extLst>
              <a:ext uri="{FF2B5EF4-FFF2-40B4-BE49-F238E27FC236}">
                <a16:creationId xmlns:a16="http://schemas.microsoft.com/office/drawing/2014/main" id="{395AD61A-2778-488A-8E54-E339268CC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30488"/>
            <a:ext cx="90487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1" name="Oval 13">
            <a:extLst>
              <a:ext uri="{FF2B5EF4-FFF2-40B4-BE49-F238E27FC236}">
                <a16:creationId xmlns:a16="http://schemas.microsoft.com/office/drawing/2014/main" id="{2B141628-06CC-4F7C-92BC-860FE12D4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2688" y="2762250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2" name="Oval 14">
            <a:extLst>
              <a:ext uri="{FF2B5EF4-FFF2-40B4-BE49-F238E27FC236}">
                <a16:creationId xmlns:a16="http://schemas.microsoft.com/office/drawing/2014/main" id="{BC579DD6-373B-420D-B106-167FE4945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384425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3" name="Oval 15">
            <a:extLst>
              <a:ext uri="{FF2B5EF4-FFF2-40B4-BE49-F238E27FC236}">
                <a16:creationId xmlns:a16="http://schemas.microsoft.com/office/drawing/2014/main" id="{028EEB4B-2835-4828-BE86-CCB932990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0" y="2517775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4" name="Oval 16">
            <a:extLst>
              <a:ext uri="{FF2B5EF4-FFF2-40B4-BE49-F238E27FC236}">
                <a16:creationId xmlns:a16="http://schemas.microsoft.com/office/drawing/2014/main" id="{D9DF9BB7-F59E-4FCD-8390-6A9C2307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13" y="2384425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5" name="Oval 17">
            <a:extLst>
              <a:ext uri="{FF2B5EF4-FFF2-40B4-BE49-F238E27FC236}">
                <a16:creationId xmlns:a16="http://schemas.microsoft.com/office/drawing/2014/main" id="{D796203C-6196-4A98-BF81-D3612E82F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2765425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6" name="Oval 18">
            <a:extLst>
              <a:ext uri="{FF2B5EF4-FFF2-40B4-BE49-F238E27FC236}">
                <a16:creationId xmlns:a16="http://schemas.microsoft.com/office/drawing/2014/main" id="{E349B8CE-98B5-4927-8131-B87691764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3132138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7" name="Oval 19">
            <a:extLst>
              <a:ext uri="{FF2B5EF4-FFF2-40B4-BE49-F238E27FC236}">
                <a16:creationId xmlns:a16="http://schemas.microsoft.com/office/drawing/2014/main" id="{7ADA04D0-4C76-4852-A234-EA9BE87E4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960688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8" name="Oval 20">
            <a:extLst>
              <a:ext uri="{FF2B5EF4-FFF2-40B4-BE49-F238E27FC236}">
                <a16:creationId xmlns:a16="http://schemas.microsoft.com/office/drawing/2014/main" id="{08F0D0F1-1862-46C4-AC5C-06D824D59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3041650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09" name="Oval 21">
            <a:extLst>
              <a:ext uri="{FF2B5EF4-FFF2-40B4-BE49-F238E27FC236}">
                <a16:creationId xmlns:a16="http://schemas.microsoft.com/office/drawing/2014/main" id="{2A99B173-F3B7-41C2-9D90-7C71CB510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0613" y="2903538"/>
            <a:ext cx="90487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0" name="Oval 22">
            <a:extLst>
              <a:ext uri="{FF2B5EF4-FFF2-40B4-BE49-F238E27FC236}">
                <a16:creationId xmlns:a16="http://schemas.microsoft.com/office/drawing/2014/main" id="{373A437F-AEF2-46D8-B71C-D334915AC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280670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1" name="Oval 23">
            <a:extLst>
              <a:ext uri="{FF2B5EF4-FFF2-40B4-BE49-F238E27FC236}">
                <a16:creationId xmlns:a16="http://schemas.microsoft.com/office/drawing/2014/main" id="{E19EC8A0-026D-4A1E-A7BC-F4263C510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2903538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2" name="Oval 24">
            <a:extLst>
              <a:ext uri="{FF2B5EF4-FFF2-40B4-BE49-F238E27FC236}">
                <a16:creationId xmlns:a16="http://schemas.microsoft.com/office/drawing/2014/main" id="{BBBB956E-A954-4A17-938B-9C5A6EF69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925" y="304165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3" name="Oval 25">
            <a:extLst>
              <a:ext uri="{FF2B5EF4-FFF2-40B4-BE49-F238E27FC236}">
                <a16:creationId xmlns:a16="http://schemas.microsoft.com/office/drawing/2014/main" id="{3B4E7FE0-6759-4B63-A03A-FCEF69F74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3176588"/>
            <a:ext cx="90487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4" name="Oval 26">
            <a:extLst>
              <a:ext uri="{FF2B5EF4-FFF2-40B4-BE49-F238E27FC236}">
                <a16:creationId xmlns:a16="http://schemas.microsoft.com/office/drawing/2014/main" id="{A69549FB-5015-43F6-9905-10EE3462D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6675" y="2322513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5" name="Oval 27">
            <a:extLst>
              <a:ext uri="{FF2B5EF4-FFF2-40B4-BE49-F238E27FC236}">
                <a16:creationId xmlns:a16="http://schemas.microsoft.com/office/drawing/2014/main" id="{EC3455BD-6AE1-4F13-879A-7CE9997D9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25" y="2608263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6" name="Oval 28">
            <a:extLst>
              <a:ext uri="{FF2B5EF4-FFF2-40B4-BE49-F238E27FC236}">
                <a16:creationId xmlns:a16="http://schemas.microsoft.com/office/drawing/2014/main" id="{ADA91C28-4C16-434C-9545-AE64E6CBD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3175" y="3094038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7" name="Oval 29">
            <a:extLst>
              <a:ext uri="{FF2B5EF4-FFF2-40B4-BE49-F238E27FC236}">
                <a16:creationId xmlns:a16="http://schemas.microsoft.com/office/drawing/2014/main" id="{D116FEA5-06C0-439B-92F9-97B851B09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188" y="3176588"/>
            <a:ext cx="90487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18" name="Oval 30">
            <a:extLst>
              <a:ext uri="{FF2B5EF4-FFF2-40B4-BE49-F238E27FC236}">
                <a16:creationId xmlns:a16="http://schemas.microsoft.com/office/drawing/2014/main" id="{92EB1115-6C8B-41F3-869A-74FAAC83C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2514600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0" name="Oval 32">
            <a:extLst>
              <a:ext uri="{FF2B5EF4-FFF2-40B4-BE49-F238E27FC236}">
                <a16:creationId xmlns:a16="http://schemas.microsoft.com/office/drawing/2014/main" id="{150B2ED0-51EE-4254-B475-25D168FB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938" y="2892425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1" name="Oval 33">
            <a:extLst>
              <a:ext uri="{FF2B5EF4-FFF2-40B4-BE49-F238E27FC236}">
                <a16:creationId xmlns:a16="http://schemas.microsoft.com/office/drawing/2014/main" id="{4214800C-D747-4FCA-9BF8-C9E69AC29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280670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2" name="Oval 34">
            <a:extLst>
              <a:ext uri="{FF2B5EF4-FFF2-40B4-BE49-F238E27FC236}">
                <a16:creationId xmlns:a16="http://schemas.microsoft.com/office/drawing/2014/main" id="{7A805925-F75A-4D23-B4E9-6947E7DF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663" y="3184525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3" name="Oval 35">
            <a:extLst>
              <a:ext uri="{FF2B5EF4-FFF2-40B4-BE49-F238E27FC236}">
                <a16:creationId xmlns:a16="http://schemas.microsoft.com/office/drawing/2014/main" id="{2C950D70-E013-4BD5-9A9D-8EB78AB19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0" y="2536825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4" name="Oval 36">
            <a:extLst>
              <a:ext uri="{FF2B5EF4-FFF2-40B4-BE49-F238E27FC236}">
                <a16:creationId xmlns:a16="http://schemas.microsoft.com/office/drawing/2014/main" id="{83D2A6BD-C9B3-4ACA-8B92-0C83EEF16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3176588"/>
            <a:ext cx="90487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5" name="Oval 37">
            <a:extLst>
              <a:ext uri="{FF2B5EF4-FFF2-40B4-BE49-F238E27FC236}">
                <a16:creationId xmlns:a16="http://schemas.microsoft.com/office/drawing/2014/main" id="{5A89271E-BC48-4728-9203-BE52A735D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13" y="2647950"/>
            <a:ext cx="90487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6" name="Oval 38">
            <a:extLst>
              <a:ext uri="{FF2B5EF4-FFF2-40B4-BE49-F238E27FC236}">
                <a16:creationId xmlns:a16="http://schemas.microsoft.com/office/drawing/2014/main" id="{36E8B0AF-AE56-4CF6-9B03-3C400938E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02895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7" name="Oval 39">
            <a:extLst>
              <a:ext uri="{FF2B5EF4-FFF2-40B4-BE49-F238E27FC236}">
                <a16:creationId xmlns:a16="http://schemas.microsoft.com/office/drawing/2014/main" id="{0F342887-717D-404D-9AAC-F579FEF55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3175" y="2474913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8" name="Oval 40">
            <a:extLst>
              <a:ext uri="{FF2B5EF4-FFF2-40B4-BE49-F238E27FC236}">
                <a16:creationId xmlns:a16="http://schemas.microsoft.com/office/drawing/2014/main" id="{443BC04F-F0E8-4C9C-A689-40EC8EBFF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2338388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29" name="Oval 41">
            <a:extLst>
              <a:ext uri="{FF2B5EF4-FFF2-40B4-BE49-F238E27FC236}">
                <a16:creationId xmlns:a16="http://schemas.microsoft.com/office/drawing/2014/main" id="{65F782FD-3F7C-4C50-A0B0-C614E951D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25" y="251460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30" name="Oval 42">
            <a:extLst>
              <a:ext uri="{FF2B5EF4-FFF2-40B4-BE49-F238E27FC236}">
                <a16:creationId xmlns:a16="http://schemas.microsoft.com/office/drawing/2014/main" id="{257E8F2B-B80D-4B9B-8ECE-C31877214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6900" y="273050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9142" name="Text Box 54">
            <a:extLst>
              <a:ext uri="{FF2B5EF4-FFF2-40B4-BE49-F238E27FC236}">
                <a16:creationId xmlns:a16="http://schemas.microsoft.com/office/drawing/2014/main" id="{E418AFAC-5DB0-49CB-B5AC-2DBEAA9A9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650" y="3871913"/>
            <a:ext cx="41338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</a:rPr>
              <a:t>Diffusione</a:t>
            </a:r>
            <a:r>
              <a:rPr lang="it-IT" altLang="it-IT" sz="1800"/>
              <a:t> </a:t>
            </a:r>
          </a:p>
          <a:p>
            <a:pPr eaLnBrk="1" hangingPunct="1"/>
            <a:r>
              <a:rPr lang="it-IT" altLang="it-IT" sz="1800"/>
              <a:t>da una zona a maggior concentrazione</a:t>
            </a:r>
          </a:p>
          <a:p>
            <a:pPr eaLnBrk="1" hangingPunct="1"/>
            <a:r>
              <a:rPr lang="it-IT" altLang="it-IT" sz="1800"/>
              <a:t>ad una a minor concentrazione</a:t>
            </a:r>
            <a:endParaRPr lang="fr-FR" altLang="it-IT" sz="1800"/>
          </a:p>
        </p:txBody>
      </p:sp>
      <p:sp>
        <p:nvSpPr>
          <p:cNvPr id="89143" name="Text Box 55">
            <a:extLst>
              <a:ext uri="{FF2B5EF4-FFF2-40B4-BE49-F238E27FC236}">
                <a16:creationId xmlns:a16="http://schemas.microsoft.com/office/drawing/2014/main" id="{826102D7-D8F7-4BDB-BE06-7B665FB2C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25" y="1417638"/>
            <a:ext cx="1314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/>
              <a:t>drogaggio</a:t>
            </a:r>
          </a:p>
          <a:p>
            <a:pPr eaLnBrk="1" hangingPunct="1"/>
            <a:r>
              <a:rPr lang="it-IT" altLang="it-IT" sz="2000"/>
              <a:t>selettivo</a:t>
            </a:r>
            <a:endParaRPr lang="fr-FR" altLang="it-IT" sz="2000"/>
          </a:p>
        </p:txBody>
      </p:sp>
      <p:sp>
        <p:nvSpPr>
          <p:cNvPr id="89144" name="Line 56">
            <a:extLst>
              <a:ext uri="{FF2B5EF4-FFF2-40B4-BE49-F238E27FC236}">
                <a16:creationId xmlns:a16="http://schemas.microsoft.com/office/drawing/2014/main" id="{219C0867-F14D-4AB7-AE04-D564543E5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0013" y="1870075"/>
            <a:ext cx="404812" cy="396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9145" name="Rectangle 57">
            <a:extLst>
              <a:ext uri="{FF2B5EF4-FFF2-40B4-BE49-F238E27FC236}">
                <a16:creationId xmlns:a16="http://schemas.microsoft.com/office/drawing/2014/main" id="{B5547046-AC44-4B85-81C0-E84F7DCDB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5246688"/>
            <a:ext cx="2212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i="1"/>
              <a:t>J</a:t>
            </a:r>
            <a:r>
              <a:rPr lang="it-IT" altLang="it-IT" i="1" baseline="-25000"/>
              <a:t>n</a:t>
            </a:r>
            <a:r>
              <a:rPr lang="it-IT" altLang="it-IT"/>
              <a:t> = </a:t>
            </a:r>
            <a:r>
              <a:rPr lang="it-IT" altLang="it-IT" i="1"/>
              <a:t>qD</a:t>
            </a:r>
            <a:r>
              <a:rPr lang="it-IT" altLang="it-IT" i="1" baseline="-25000"/>
              <a:t>n</a:t>
            </a:r>
            <a:r>
              <a:rPr lang="it-IT" altLang="it-IT" i="1"/>
              <a:t> </a:t>
            </a:r>
            <a:r>
              <a:rPr lang="it-IT" altLang="it-IT"/>
              <a:t>d</a:t>
            </a:r>
            <a:r>
              <a:rPr lang="it-IT" altLang="it-IT" i="1"/>
              <a:t>n/</a:t>
            </a:r>
            <a:r>
              <a:rPr lang="it-IT" altLang="it-IT"/>
              <a:t>d</a:t>
            </a:r>
            <a:r>
              <a:rPr lang="it-IT" altLang="it-IT" i="1"/>
              <a:t>x</a:t>
            </a:r>
            <a:r>
              <a:rPr lang="fr-FR" altLang="it-IT"/>
              <a:t> </a:t>
            </a:r>
          </a:p>
        </p:txBody>
      </p:sp>
      <p:sp>
        <p:nvSpPr>
          <p:cNvPr id="89146" name="Rectangle 58">
            <a:extLst>
              <a:ext uri="{FF2B5EF4-FFF2-40B4-BE49-F238E27FC236}">
                <a16:creationId xmlns:a16="http://schemas.microsoft.com/office/drawing/2014/main" id="{F97EFC98-A0B4-4BDA-82BC-92279756C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9463" y="5776913"/>
            <a:ext cx="2212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i="1"/>
              <a:t>J</a:t>
            </a:r>
            <a:r>
              <a:rPr lang="it-IT" altLang="it-IT" i="1" baseline="-25000"/>
              <a:t>p</a:t>
            </a:r>
            <a:r>
              <a:rPr lang="it-IT" altLang="it-IT"/>
              <a:t> = </a:t>
            </a:r>
            <a:r>
              <a:rPr lang="it-IT" altLang="it-IT" i="1"/>
              <a:t>qD</a:t>
            </a:r>
            <a:r>
              <a:rPr lang="it-IT" altLang="it-IT" i="1" baseline="-25000"/>
              <a:t>p</a:t>
            </a:r>
            <a:r>
              <a:rPr lang="it-IT" altLang="it-IT" i="1"/>
              <a:t> </a:t>
            </a:r>
            <a:r>
              <a:rPr lang="it-IT" altLang="it-IT"/>
              <a:t>d</a:t>
            </a:r>
            <a:r>
              <a:rPr lang="it-IT" altLang="it-IT" i="1"/>
              <a:t>p/</a:t>
            </a:r>
            <a:r>
              <a:rPr lang="it-IT" altLang="it-IT"/>
              <a:t>d</a:t>
            </a:r>
            <a:r>
              <a:rPr lang="it-IT" altLang="it-IT" i="1"/>
              <a:t>x</a:t>
            </a:r>
            <a:r>
              <a:rPr lang="fr-FR" altLang="it-IT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9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8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8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8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8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89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9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9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8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8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1.11111E-6 L 0.20747 -1.11111E-6 " pathEditMode="relative" rAng="0" ptsTypes="AA">
                                      <p:cBhvr>
                                        <p:cTn id="107" dur="100" fill="hold"/>
                                        <p:tgtEl>
                                          <p:spTgt spid="89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0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6 L 0.20746 7.40741E-6 " pathEditMode="relative" ptsTypes="AA">
                                      <p:cBhvr>
                                        <p:cTn id="110" dur="1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833 L 0.20521 0.00833 " pathEditMode="relative" ptsTypes="AA">
                                      <p:cBhvr>
                                        <p:cTn id="113" dur="100" fill="hold"/>
                                        <p:tgtEl>
                                          <p:spTgt spid="89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48148E-6 L 0.22448 -0.00116 " pathEditMode="relative" ptsTypes="AA">
                                      <p:cBhvr>
                                        <p:cTn id="116" dur="100" fill="hold"/>
                                        <p:tgtEl>
                                          <p:spTgt spid="89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0.18333 -4.07407E-6 " pathEditMode="relative" ptsTypes="AA">
                                      <p:cBhvr>
                                        <p:cTn id="119" dur="100" fill="hold"/>
                                        <p:tgtEl>
                                          <p:spTgt spid="89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L 0.16198 -3.33333E-6 " pathEditMode="relative" rAng="0" ptsTypes="AA">
                                      <p:cBhvr>
                                        <p:cTn id="122" dur="100" fill="hold"/>
                                        <p:tgtEl>
                                          <p:spTgt spid="89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2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-0.00579 L 0.14393 -0.00463 " pathEditMode="relative" ptsTypes="AA">
                                      <p:cBhvr>
                                        <p:cTn id="125" dur="100" fill="hold"/>
                                        <p:tgtEl>
                                          <p:spTgt spid="89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 0.00023 L 0.17725 -0.0007 " pathEditMode="relative" ptsTypes="AA">
                                      <p:cBhvr>
                                        <p:cTn id="128" dur="1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3.7037E-6 L 0.18281 3.7037E-6 " pathEditMode="relative" rAng="0" ptsTypes="AA">
                                      <p:cBhvr>
                                        <p:cTn id="131" dur="100" fill="hold"/>
                                        <p:tgtEl>
                                          <p:spTgt spid="89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3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6.2963E-6 L 0.02622 -6.2963E-6 " pathEditMode="relative" ptsTypes="AA">
                                      <p:cBhvr>
                                        <p:cTn id="134" dur="1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9 -7.40741E-7 L 0.12014 -7.40741E-7 " pathEditMode="relative" rAng="0" ptsTypes="AA">
                                      <p:cBhvr>
                                        <p:cTn id="137" dur="100" fill="hold"/>
                                        <p:tgtEl>
                                          <p:spTgt spid="89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3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11 0.01366 L 0.18941 0.01366 " pathEditMode="relative" rAng="0" ptsTypes="AA">
                                      <p:cBhvr>
                                        <p:cTn id="140" dur="100" fill="hold"/>
                                        <p:tgtEl>
                                          <p:spTgt spid="89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4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9 1.85185E-6 L 0.12274 1.85185E-6 " pathEditMode="relative" rAng="0" ptsTypes="AA">
                                      <p:cBhvr>
                                        <p:cTn id="143" dur="100" fill="hold"/>
                                        <p:tgtEl>
                                          <p:spTgt spid="89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4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0995 L 0.18004 0.00995 " pathEditMode="relative" ptsTypes="AA">
                                      <p:cBhvr>
                                        <p:cTn id="146" dur="1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4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5.55556E-6 L 0.12778 0.00092 " pathEditMode="relative" ptsTypes="AA">
                                      <p:cBhvr>
                                        <p:cTn id="149" dur="1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9 0.0169 L 0.09931 0.0169 " pathEditMode="relative" ptsTypes="AA">
                                      <p:cBhvr>
                                        <p:cTn id="152" dur="100" fill="hold"/>
                                        <p:tgtEl>
                                          <p:spTgt spid="89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5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89 0.00115 L 0.06354 0.00115 " pathEditMode="relative" rAng="0" ptsTypes="AA">
                                      <p:cBhvr>
                                        <p:cTn id="155" dur="100" fill="hold"/>
                                        <p:tgtEl>
                                          <p:spTgt spid="89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5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0.15885 -2.96296E-6 " pathEditMode="relative" ptsTypes="AA">
                                      <p:cBhvr>
                                        <p:cTn id="158" dur="1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6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8 0.0169 L 0.14878 0.0169 " pathEditMode="relative" rAng="0" ptsTypes="AA">
                                      <p:cBhvr>
                                        <p:cTn id="161" dur="100" fill="hold"/>
                                        <p:tgtEl>
                                          <p:spTgt spid="89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6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2 0.0449 L 0.02691 0.0449 " pathEditMode="relative" ptsTypes="AA">
                                      <p:cBhvr>
                                        <p:cTn id="164" dur="100" fill="hold"/>
                                        <p:tgtEl>
                                          <p:spTgt spid="89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0.05695 4.81481E-6 " pathEditMode="relative" ptsTypes="AA">
                                      <p:cBhvr>
                                        <p:cTn id="167" dur="100" fill="hold"/>
                                        <p:tgtEl>
                                          <p:spTgt spid="89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6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00833 L 0.10434 0.00833 " pathEditMode="relative" ptsTypes="AA">
                                      <p:cBhvr>
                                        <p:cTn id="170" dur="100" fill="hold"/>
                                        <p:tgtEl>
                                          <p:spTgt spid="89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72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1092 7.40741E-7 " pathEditMode="relative" rAng="0" ptsTypes="AA">
                                      <p:cBhvr>
                                        <p:cTn id="173" dur="1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75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0.05816 1.85185E-6 " pathEditMode="relative" rAng="0" ptsTypes="AA">
                                      <p:cBhvr>
                                        <p:cTn id="176" dur="100" fill="hold"/>
                                        <p:tgtEl>
                                          <p:spTgt spid="89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7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21 -0.025 L 0.05764 -0.025 " pathEditMode="relative" rAng="0" ptsTypes="AA">
                                      <p:cBhvr>
                                        <p:cTn id="179" dur="1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8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89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89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89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9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89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89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89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9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9" grpId="0" animBg="1"/>
      <p:bldP spid="89099" grpId="1" animBg="1"/>
      <p:bldP spid="89099" grpId="2" animBg="1"/>
      <p:bldP spid="89100" grpId="0" animBg="1"/>
      <p:bldP spid="89100" grpId="1" animBg="1"/>
      <p:bldP spid="89101" grpId="0" animBg="1"/>
      <p:bldP spid="89101" grpId="1" animBg="1"/>
      <p:bldP spid="89102" grpId="0" animBg="1"/>
      <p:bldP spid="89102" grpId="1" animBg="1"/>
      <p:bldP spid="89103" grpId="0" animBg="1"/>
      <p:bldP spid="89104" grpId="0" animBg="1"/>
      <p:bldP spid="89104" grpId="1" animBg="1"/>
      <p:bldP spid="89105" grpId="0" animBg="1"/>
      <p:bldP spid="89106" grpId="0" animBg="1"/>
      <p:bldP spid="89106" grpId="1" animBg="1"/>
      <p:bldP spid="89107" grpId="0" animBg="1"/>
      <p:bldP spid="89107" grpId="1" animBg="1"/>
      <p:bldP spid="89108" grpId="0" animBg="1"/>
      <p:bldP spid="89109" grpId="0" animBg="1"/>
      <p:bldP spid="89109" grpId="1" animBg="1"/>
      <p:bldP spid="89110" grpId="0" animBg="1"/>
      <p:bldP spid="89110" grpId="1" animBg="1"/>
      <p:bldP spid="89111" grpId="0" animBg="1"/>
      <p:bldP spid="89111" grpId="1" animBg="1"/>
      <p:bldP spid="89112" grpId="0" animBg="1"/>
      <p:bldP spid="89113" grpId="0" animBg="1"/>
      <p:bldP spid="89113" grpId="1" animBg="1"/>
      <p:bldP spid="89114" grpId="0" animBg="1"/>
      <p:bldP spid="89114" grpId="1" animBg="1"/>
      <p:bldP spid="89115" grpId="0" animBg="1"/>
      <p:bldP spid="89116" grpId="0" animBg="1"/>
      <p:bldP spid="89116" grpId="1" animBg="1"/>
      <p:bldP spid="89117" grpId="0" animBg="1"/>
      <p:bldP spid="89118" grpId="0" animBg="1"/>
      <p:bldP spid="89120" grpId="0" animBg="1"/>
      <p:bldP spid="89120" grpId="1" animBg="1"/>
      <p:bldP spid="89121" grpId="0" animBg="1"/>
      <p:bldP spid="89121" grpId="1" animBg="1"/>
      <p:bldP spid="89122" grpId="0" animBg="1"/>
      <p:bldP spid="89122" grpId="1" animBg="1"/>
      <p:bldP spid="89123" grpId="0" animBg="1"/>
      <p:bldP spid="89123" grpId="1" animBg="1"/>
      <p:bldP spid="89124" grpId="0" animBg="1"/>
      <p:bldP spid="89125" grpId="0" animBg="1"/>
      <p:bldP spid="89125" grpId="1" animBg="1"/>
      <p:bldP spid="89126" grpId="0" animBg="1"/>
      <p:bldP spid="89126" grpId="1" animBg="1"/>
      <p:bldP spid="89127" grpId="0" animBg="1"/>
      <p:bldP spid="89127" grpId="1" animBg="1"/>
      <p:bldP spid="89128" grpId="0" animBg="1"/>
      <p:bldP spid="89128" grpId="1" animBg="1"/>
      <p:bldP spid="89129" grpId="0" animBg="1"/>
      <p:bldP spid="89129" grpId="1" animBg="1"/>
      <p:bldP spid="89129" grpId="2" animBg="1"/>
      <p:bldP spid="89129" grpId="3" animBg="1"/>
      <p:bldP spid="89130" grpId="0" animBg="1"/>
      <p:bldP spid="89142" grpId="0"/>
      <p:bldP spid="89143" grpId="0"/>
      <p:bldP spid="89145" grpId="0"/>
      <p:bldP spid="891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D91C6158-1A29-4F2B-AD97-61BDC4AC63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Giunzioni </a:t>
            </a:r>
            <a:r>
              <a:rPr lang="it-IT" i="1">
                <a:solidFill>
                  <a:srgbClr val="FF9900"/>
                </a:solidFill>
              </a:rPr>
              <a:t>p-n</a:t>
            </a:r>
            <a:endParaRPr lang="fr-FR">
              <a:solidFill>
                <a:srgbClr val="FF9900"/>
              </a:solidFill>
            </a:endParaRPr>
          </a:p>
        </p:txBody>
      </p:sp>
      <p:sp>
        <p:nvSpPr>
          <p:cNvPr id="19459" name="Rectangle 4">
            <a:extLst>
              <a:ext uri="{FF2B5EF4-FFF2-40B4-BE49-F238E27FC236}">
                <a16:creationId xmlns:a16="http://schemas.microsoft.com/office/drawing/2014/main" id="{B252E9E2-CDE9-471E-A971-9DA873B9C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513" y="2379663"/>
            <a:ext cx="2728912" cy="1668462"/>
          </a:xfrm>
          <a:prstGeom prst="rect">
            <a:avLst/>
          </a:prstGeom>
          <a:solidFill>
            <a:srgbClr val="FFFF99"/>
          </a:solidFill>
          <a:ln w="15875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0" name="Line 5">
            <a:extLst>
              <a:ext uri="{FF2B5EF4-FFF2-40B4-BE49-F238E27FC236}">
                <a16:creationId xmlns:a16="http://schemas.microsoft.com/office/drawing/2014/main" id="{21C6A02D-A2FE-45D0-B912-DA3A88D7A2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6425" y="2379663"/>
            <a:ext cx="7938" cy="8715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9461" name="Line 7">
            <a:extLst>
              <a:ext uri="{FF2B5EF4-FFF2-40B4-BE49-F238E27FC236}">
                <a16:creationId xmlns:a16="http://schemas.microsoft.com/office/drawing/2014/main" id="{814F2C34-7132-4C8F-9BBC-4C593FC8C4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8175" y="2379663"/>
            <a:ext cx="0" cy="8715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9462" name="Line 8">
            <a:extLst>
              <a:ext uri="{FF2B5EF4-FFF2-40B4-BE49-F238E27FC236}">
                <a16:creationId xmlns:a16="http://schemas.microsoft.com/office/drawing/2014/main" id="{A720895B-6DFF-419D-8FAE-D9B16C14BA2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5638" y="2381250"/>
            <a:ext cx="0" cy="1666875"/>
          </a:xfrm>
          <a:prstGeom prst="line">
            <a:avLst/>
          </a:prstGeom>
          <a:noFill/>
          <a:ln w="9525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9463" name="Oval 9">
            <a:extLst>
              <a:ext uri="{FF2B5EF4-FFF2-40B4-BE49-F238E27FC236}">
                <a16:creationId xmlns:a16="http://schemas.microsoft.com/office/drawing/2014/main" id="{96004BC1-E92B-46DD-A7E8-4C131CE46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325" y="2482850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4" name="Oval 10">
            <a:extLst>
              <a:ext uri="{FF2B5EF4-FFF2-40B4-BE49-F238E27FC236}">
                <a16:creationId xmlns:a16="http://schemas.microsoft.com/office/drawing/2014/main" id="{54235326-45DA-4405-8289-0B82258C0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913" y="2794000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5" name="Oval 11">
            <a:extLst>
              <a:ext uri="{FF2B5EF4-FFF2-40B4-BE49-F238E27FC236}">
                <a16:creationId xmlns:a16="http://schemas.microsoft.com/office/drawing/2014/main" id="{22977158-CA93-45D3-8C02-4BB92D276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0" y="3105150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6" name="Oval 12">
            <a:extLst>
              <a:ext uri="{FF2B5EF4-FFF2-40B4-BE49-F238E27FC236}">
                <a16:creationId xmlns:a16="http://schemas.microsoft.com/office/drawing/2014/main" id="{11ABD2B3-AE79-48A2-8155-DB5E2F953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088" y="3416300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7" name="Oval 13">
            <a:extLst>
              <a:ext uri="{FF2B5EF4-FFF2-40B4-BE49-F238E27FC236}">
                <a16:creationId xmlns:a16="http://schemas.microsoft.com/office/drawing/2014/main" id="{23CECD78-4B66-4B7F-8966-0020E37A9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675" y="3727450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8" name="Oval 15">
            <a:extLst>
              <a:ext uri="{FF2B5EF4-FFF2-40B4-BE49-F238E27FC236}">
                <a16:creationId xmlns:a16="http://schemas.microsoft.com/office/drawing/2014/main" id="{CEA1FFCD-FE1F-4568-A211-81229722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5350" y="2484438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9" name="Oval 16">
            <a:extLst>
              <a:ext uri="{FF2B5EF4-FFF2-40B4-BE49-F238E27FC236}">
                <a16:creationId xmlns:a16="http://schemas.microsoft.com/office/drawing/2014/main" id="{42BF2055-26A7-4DC7-B522-2FF02DE2F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6938" y="2795588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0" name="Oval 17">
            <a:extLst>
              <a:ext uri="{FF2B5EF4-FFF2-40B4-BE49-F238E27FC236}">
                <a16:creationId xmlns:a16="http://schemas.microsoft.com/office/drawing/2014/main" id="{823A1CB5-41A7-49E6-9C56-4703C5CD4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5" y="3106738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1" name="Oval 18">
            <a:extLst>
              <a:ext uri="{FF2B5EF4-FFF2-40B4-BE49-F238E27FC236}">
                <a16:creationId xmlns:a16="http://schemas.microsoft.com/office/drawing/2014/main" id="{3031AA39-1ECD-44F0-8539-43CD589F5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113" y="3417888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2" name="Oval 19">
            <a:extLst>
              <a:ext uri="{FF2B5EF4-FFF2-40B4-BE49-F238E27FC236}">
                <a16:creationId xmlns:a16="http://schemas.microsoft.com/office/drawing/2014/main" id="{C9867138-CB9B-4035-BA3E-710FDCDA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3729038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0132" name="Oval 20">
            <a:extLst>
              <a:ext uri="{FF2B5EF4-FFF2-40B4-BE49-F238E27FC236}">
                <a16:creationId xmlns:a16="http://schemas.microsoft.com/office/drawing/2014/main" id="{9D882DD8-D258-4EE1-9FBD-F8DDC2191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7075" y="2540000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0133" name="Oval 21">
            <a:extLst>
              <a:ext uri="{FF2B5EF4-FFF2-40B4-BE49-F238E27FC236}">
                <a16:creationId xmlns:a16="http://schemas.microsoft.com/office/drawing/2014/main" id="{EC1507C8-BB78-48AD-A11E-1B658AD8E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663" y="2851150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0134" name="Oval 22">
            <a:extLst>
              <a:ext uri="{FF2B5EF4-FFF2-40B4-BE49-F238E27FC236}">
                <a16:creationId xmlns:a16="http://schemas.microsoft.com/office/drawing/2014/main" id="{736CB599-421D-4AAD-9916-A6A8827DC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0" y="3162300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0135" name="Oval 23">
            <a:extLst>
              <a:ext uri="{FF2B5EF4-FFF2-40B4-BE49-F238E27FC236}">
                <a16:creationId xmlns:a16="http://schemas.microsoft.com/office/drawing/2014/main" id="{8C1BCBA9-8B78-46A2-926C-4C250A7C6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1838" y="3473450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0136" name="Oval 24">
            <a:extLst>
              <a:ext uri="{FF2B5EF4-FFF2-40B4-BE49-F238E27FC236}">
                <a16:creationId xmlns:a16="http://schemas.microsoft.com/office/drawing/2014/main" id="{237B6954-E743-4DEA-AB48-7D1126A2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425" y="3784600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8" name="Oval 25">
            <a:extLst>
              <a:ext uri="{FF2B5EF4-FFF2-40B4-BE49-F238E27FC236}">
                <a16:creationId xmlns:a16="http://schemas.microsoft.com/office/drawing/2014/main" id="{81681BA0-AAE2-4A88-98B1-01E30AAA5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8788" y="3784600"/>
            <a:ext cx="107950" cy="1079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9" name="Oval 26">
            <a:extLst>
              <a:ext uri="{FF2B5EF4-FFF2-40B4-BE49-F238E27FC236}">
                <a16:creationId xmlns:a16="http://schemas.microsoft.com/office/drawing/2014/main" id="{64AE19B3-8A6E-4E40-B60B-A6FA7D780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3476625"/>
            <a:ext cx="107950" cy="1079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0" name="Oval 27">
            <a:extLst>
              <a:ext uri="{FF2B5EF4-FFF2-40B4-BE49-F238E27FC236}">
                <a16:creationId xmlns:a16="http://schemas.microsoft.com/office/drawing/2014/main" id="{4C909FBE-1C98-4D3D-A71B-0B3FB5422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3160713"/>
            <a:ext cx="107950" cy="1079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1" name="Oval 28">
            <a:extLst>
              <a:ext uri="{FF2B5EF4-FFF2-40B4-BE49-F238E27FC236}">
                <a16:creationId xmlns:a16="http://schemas.microsoft.com/office/drawing/2014/main" id="{02BBF308-9ACD-47B5-85CB-E8F4960C2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550" y="2852738"/>
            <a:ext cx="107950" cy="1079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2" name="Oval 29">
            <a:extLst>
              <a:ext uri="{FF2B5EF4-FFF2-40B4-BE49-F238E27FC236}">
                <a16:creationId xmlns:a16="http://schemas.microsoft.com/office/drawing/2014/main" id="{889DAF13-49D8-4AAC-971C-BCD5B037C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138" y="2536825"/>
            <a:ext cx="107950" cy="1079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3" name="Oval 30">
            <a:extLst>
              <a:ext uri="{FF2B5EF4-FFF2-40B4-BE49-F238E27FC236}">
                <a16:creationId xmlns:a16="http://schemas.microsoft.com/office/drawing/2014/main" id="{CF7680F6-F27D-48F0-8BDB-8F0D5767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4325" y="2652713"/>
            <a:ext cx="107950" cy="10795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4" name="Oval 31">
            <a:extLst>
              <a:ext uri="{FF2B5EF4-FFF2-40B4-BE49-F238E27FC236}">
                <a16:creationId xmlns:a16="http://schemas.microsoft.com/office/drawing/2014/main" id="{2CF6D338-D63A-4D22-8E08-B5C054CEF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4325" y="3176588"/>
            <a:ext cx="107950" cy="1079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5" name="Oval 32">
            <a:extLst>
              <a:ext uri="{FF2B5EF4-FFF2-40B4-BE49-F238E27FC236}">
                <a16:creationId xmlns:a16="http://schemas.microsoft.com/office/drawing/2014/main" id="{05EE25D3-C032-44B7-9B28-6A71D31A7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938" y="3646488"/>
            <a:ext cx="215900" cy="215900"/>
          </a:xfrm>
          <a:prstGeom prst="ellipse">
            <a:avLst/>
          </a:prstGeom>
          <a:solidFill>
            <a:schemeClr val="tx1"/>
          </a:solidFill>
          <a:ln w="12700" algn="ctr">
            <a:solidFill>
              <a:schemeClr val="hlink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6" name="Text Box 33">
            <a:extLst>
              <a:ext uri="{FF2B5EF4-FFF2-40B4-BE49-F238E27FC236}">
                <a16:creationId xmlns:a16="http://schemas.microsoft.com/office/drawing/2014/main" id="{D7A3AD8A-E099-4967-8AE5-3FCE4270F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325" y="2516188"/>
            <a:ext cx="974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 i="1"/>
              <a:t>elettrone</a:t>
            </a:r>
            <a:endParaRPr lang="fr-FR" altLang="it-IT" sz="1600" i="1"/>
          </a:p>
        </p:txBody>
      </p:sp>
      <p:sp>
        <p:nvSpPr>
          <p:cNvPr id="19487" name="Text Box 34">
            <a:extLst>
              <a:ext uri="{FF2B5EF4-FFF2-40B4-BE49-F238E27FC236}">
                <a16:creationId xmlns:a16="http://schemas.microsoft.com/office/drawing/2014/main" id="{62FAF1B6-CC3F-4EE5-9087-2D6665C11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325" y="3033713"/>
            <a:ext cx="781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sz="1600" i="1"/>
              <a:t>lacuna</a:t>
            </a:r>
            <a:endParaRPr lang="fr-FR" altLang="it-IT" sz="1600" i="1"/>
          </a:p>
        </p:txBody>
      </p:sp>
      <p:sp>
        <p:nvSpPr>
          <p:cNvPr id="19488" name="Text Box 35">
            <a:extLst>
              <a:ext uri="{FF2B5EF4-FFF2-40B4-BE49-F238E27FC236}">
                <a16:creationId xmlns:a16="http://schemas.microsoft.com/office/drawing/2014/main" id="{1F896338-E767-41AC-BAAD-843CF348C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438" y="3567113"/>
            <a:ext cx="749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sz="1600" i="1"/>
              <a:t>atomo</a:t>
            </a:r>
            <a:endParaRPr lang="fr-FR" altLang="it-IT" sz="1600" i="1"/>
          </a:p>
        </p:txBody>
      </p:sp>
      <p:sp>
        <p:nvSpPr>
          <p:cNvPr id="19489" name="Text Box 36">
            <a:extLst>
              <a:ext uri="{FF2B5EF4-FFF2-40B4-BE49-F238E27FC236}">
                <a16:creationId xmlns:a16="http://schemas.microsoft.com/office/drawing/2014/main" id="{ACFB0FC3-36C0-4A69-B51A-5CD9F80FF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1885950"/>
            <a:ext cx="369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p</a:t>
            </a:r>
            <a:endParaRPr lang="fr-FR" altLang="it-IT" b="1" i="1"/>
          </a:p>
        </p:txBody>
      </p:sp>
      <p:sp>
        <p:nvSpPr>
          <p:cNvPr id="19490" name="Text Box 37">
            <a:extLst>
              <a:ext uri="{FF2B5EF4-FFF2-40B4-BE49-F238E27FC236}">
                <a16:creationId xmlns:a16="http://schemas.microsoft.com/office/drawing/2014/main" id="{114E040D-90EF-445F-8C58-484B03FF3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7288" y="1893888"/>
            <a:ext cx="369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n</a:t>
            </a:r>
            <a:endParaRPr lang="fr-FR" altLang="it-IT" b="1" i="1"/>
          </a:p>
        </p:txBody>
      </p:sp>
      <p:sp>
        <p:nvSpPr>
          <p:cNvPr id="90151" name="Text Box 39">
            <a:extLst>
              <a:ext uri="{FF2B5EF4-FFF2-40B4-BE49-F238E27FC236}">
                <a16:creationId xmlns:a16="http://schemas.microsoft.com/office/drawing/2014/main" id="{D998C3FD-B8A6-4D74-93B7-8F344DC2D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2339975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-</a:t>
            </a:r>
            <a:endParaRPr lang="fr-FR" altLang="it-IT"/>
          </a:p>
        </p:txBody>
      </p:sp>
      <p:sp>
        <p:nvSpPr>
          <p:cNvPr id="90152" name="Text Box 40">
            <a:extLst>
              <a:ext uri="{FF2B5EF4-FFF2-40B4-BE49-F238E27FC236}">
                <a16:creationId xmlns:a16="http://schemas.microsoft.com/office/drawing/2014/main" id="{4E82B58A-60A8-4858-B21D-9A4CAC425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0" y="2643188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-</a:t>
            </a:r>
            <a:endParaRPr lang="fr-FR" altLang="it-IT"/>
          </a:p>
        </p:txBody>
      </p:sp>
      <p:sp>
        <p:nvSpPr>
          <p:cNvPr id="90153" name="Text Box 41">
            <a:extLst>
              <a:ext uri="{FF2B5EF4-FFF2-40B4-BE49-F238E27FC236}">
                <a16:creationId xmlns:a16="http://schemas.microsoft.com/office/drawing/2014/main" id="{C07887C6-C6C6-4C22-8862-474A29ED3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338" y="29464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-</a:t>
            </a:r>
            <a:endParaRPr lang="fr-FR" altLang="it-IT"/>
          </a:p>
        </p:txBody>
      </p:sp>
      <p:sp>
        <p:nvSpPr>
          <p:cNvPr id="90154" name="Text Box 42">
            <a:extLst>
              <a:ext uri="{FF2B5EF4-FFF2-40B4-BE49-F238E27FC236}">
                <a16:creationId xmlns:a16="http://schemas.microsoft.com/office/drawing/2014/main" id="{6C0B98F8-BA32-4D04-A976-CB7B8110E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1925" y="32575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-</a:t>
            </a:r>
            <a:endParaRPr lang="fr-FR" altLang="it-IT"/>
          </a:p>
        </p:txBody>
      </p:sp>
      <p:sp>
        <p:nvSpPr>
          <p:cNvPr id="90155" name="Text Box 43">
            <a:extLst>
              <a:ext uri="{FF2B5EF4-FFF2-40B4-BE49-F238E27FC236}">
                <a16:creationId xmlns:a16="http://schemas.microsoft.com/office/drawing/2014/main" id="{908785F7-0624-40FD-AF6F-81114995C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3576638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-</a:t>
            </a:r>
            <a:endParaRPr lang="fr-FR" altLang="it-IT"/>
          </a:p>
        </p:txBody>
      </p:sp>
      <p:sp>
        <p:nvSpPr>
          <p:cNvPr id="90156" name="Text Box 44">
            <a:extLst>
              <a:ext uri="{FF2B5EF4-FFF2-40B4-BE49-F238E27FC236}">
                <a16:creationId xmlns:a16="http://schemas.microsoft.com/office/drawing/2014/main" id="{B70ACE6E-F82B-4222-8CB0-F687CD1B6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788" y="2392363"/>
            <a:ext cx="331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/>
              <a:t>+</a:t>
            </a:r>
            <a:endParaRPr lang="fr-FR" altLang="it-IT" sz="2000"/>
          </a:p>
        </p:txBody>
      </p:sp>
      <p:sp>
        <p:nvSpPr>
          <p:cNvPr id="90157" name="Text Box 45">
            <a:extLst>
              <a:ext uri="{FF2B5EF4-FFF2-40B4-BE49-F238E27FC236}">
                <a16:creationId xmlns:a16="http://schemas.microsoft.com/office/drawing/2014/main" id="{217BD250-A28F-45D8-9B19-CC4EE8E21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703513"/>
            <a:ext cx="331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/>
              <a:t>+</a:t>
            </a:r>
            <a:endParaRPr lang="fr-FR" altLang="it-IT" sz="2000"/>
          </a:p>
        </p:txBody>
      </p:sp>
      <p:sp>
        <p:nvSpPr>
          <p:cNvPr id="90158" name="Text Box 46">
            <a:extLst>
              <a:ext uri="{FF2B5EF4-FFF2-40B4-BE49-F238E27FC236}">
                <a16:creationId xmlns:a16="http://schemas.microsoft.com/office/drawing/2014/main" id="{70A99C46-14C9-4D64-99CC-23F211889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3006725"/>
            <a:ext cx="331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/>
              <a:t>+</a:t>
            </a:r>
            <a:endParaRPr lang="fr-FR" altLang="it-IT" sz="2000"/>
          </a:p>
        </p:txBody>
      </p:sp>
      <p:sp>
        <p:nvSpPr>
          <p:cNvPr id="90159" name="Text Box 47">
            <a:extLst>
              <a:ext uri="{FF2B5EF4-FFF2-40B4-BE49-F238E27FC236}">
                <a16:creationId xmlns:a16="http://schemas.microsoft.com/office/drawing/2014/main" id="{3CC856F5-7EFC-4894-B6C9-50E072F1C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6613" y="3325813"/>
            <a:ext cx="331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/>
              <a:t>+</a:t>
            </a:r>
            <a:endParaRPr lang="fr-FR" altLang="it-IT" sz="2000"/>
          </a:p>
        </p:txBody>
      </p:sp>
      <p:sp>
        <p:nvSpPr>
          <p:cNvPr id="90160" name="Text Box 48">
            <a:extLst>
              <a:ext uri="{FF2B5EF4-FFF2-40B4-BE49-F238E27FC236}">
                <a16:creationId xmlns:a16="http://schemas.microsoft.com/office/drawing/2014/main" id="{415948B7-1DF3-49AB-9CA5-F19366907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629025"/>
            <a:ext cx="331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/>
              <a:t>+</a:t>
            </a:r>
            <a:endParaRPr lang="fr-FR" altLang="it-IT" sz="2000"/>
          </a:p>
        </p:txBody>
      </p:sp>
      <p:grpSp>
        <p:nvGrpSpPr>
          <p:cNvPr id="2" name="Group 54">
            <a:extLst>
              <a:ext uri="{FF2B5EF4-FFF2-40B4-BE49-F238E27FC236}">
                <a16:creationId xmlns:a16="http://schemas.microsoft.com/office/drawing/2014/main" id="{FD06CB7F-D442-4B7A-9925-C5DBF35F2834}"/>
              </a:ext>
            </a:extLst>
          </p:cNvPr>
          <p:cNvGrpSpPr>
            <a:grpSpLocks/>
          </p:cNvGrpSpPr>
          <p:nvPr/>
        </p:nvGrpSpPr>
        <p:grpSpPr bwMode="auto">
          <a:xfrm>
            <a:off x="3444875" y="4171950"/>
            <a:ext cx="1930400" cy="1104900"/>
            <a:chOff x="2170" y="2628"/>
            <a:chExt cx="1216" cy="696"/>
          </a:xfrm>
        </p:grpSpPr>
        <p:sp>
          <p:nvSpPr>
            <p:cNvPr id="19506" name="AutoShape 49">
              <a:extLst>
                <a:ext uri="{FF2B5EF4-FFF2-40B4-BE49-F238E27FC236}">
                  <a16:creationId xmlns:a16="http://schemas.microsoft.com/office/drawing/2014/main" id="{970D9089-ED37-48EC-A6C6-6EFE8CA85B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19" y="2409"/>
              <a:ext cx="197" cy="636"/>
            </a:xfrm>
            <a:prstGeom prst="rightBrace">
              <a:avLst>
                <a:gd name="adj1" fmla="val 26904"/>
                <a:gd name="adj2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9507" name="Text Box 50">
              <a:extLst>
                <a:ext uri="{FF2B5EF4-FFF2-40B4-BE49-F238E27FC236}">
                  <a16:creationId xmlns:a16="http://schemas.microsoft.com/office/drawing/2014/main" id="{FCE5DC8C-377C-4EBA-9E60-DC1FA8AEDD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0" y="2806"/>
              <a:ext cx="121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dirty="0"/>
                <a:t>zona di</a:t>
              </a:r>
            </a:p>
            <a:p>
              <a:pPr eaLnBrk="1" hangingPunct="1"/>
              <a:r>
                <a:rPr lang="it-IT" altLang="it-IT" dirty="0"/>
                <a:t>svuotamento</a:t>
              </a:r>
              <a:endParaRPr lang="fr-FR" altLang="it-IT" dirty="0"/>
            </a:p>
          </p:txBody>
        </p:sp>
      </p:grpSp>
      <p:grpSp>
        <p:nvGrpSpPr>
          <p:cNvPr id="3" name="Group 55">
            <a:extLst>
              <a:ext uri="{FF2B5EF4-FFF2-40B4-BE49-F238E27FC236}">
                <a16:creationId xmlns:a16="http://schemas.microsoft.com/office/drawing/2014/main" id="{21FED3DC-099B-404F-A75B-503D2950B63C}"/>
              </a:ext>
            </a:extLst>
          </p:cNvPr>
          <p:cNvGrpSpPr>
            <a:grpSpLocks/>
          </p:cNvGrpSpPr>
          <p:nvPr/>
        </p:nvGrpSpPr>
        <p:grpSpPr bwMode="auto">
          <a:xfrm>
            <a:off x="3659188" y="5414963"/>
            <a:ext cx="1479550" cy="474662"/>
            <a:chOff x="2305" y="3411"/>
            <a:chExt cx="932" cy="299"/>
          </a:xfrm>
        </p:grpSpPr>
        <p:sp>
          <p:nvSpPr>
            <p:cNvPr id="19504" name="Line 51">
              <a:extLst>
                <a:ext uri="{FF2B5EF4-FFF2-40B4-BE49-F238E27FC236}">
                  <a16:creationId xmlns:a16="http://schemas.microsoft.com/office/drawing/2014/main" id="{2059A24D-5B47-48E8-8FCB-A309F73816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05" y="3411"/>
              <a:ext cx="932" cy="13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9505" name="Text Box 52">
              <a:extLst>
                <a:ext uri="{FF2B5EF4-FFF2-40B4-BE49-F238E27FC236}">
                  <a16:creationId xmlns:a16="http://schemas.microsoft.com/office/drawing/2014/main" id="{2A7A9816-AF38-446E-8465-3454077835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422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i="1">
                  <a:solidFill>
                    <a:schemeClr val="hlink"/>
                  </a:solidFill>
                </a:rPr>
                <a:t>E</a:t>
              </a:r>
              <a:endParaRPr lang="fr-FR" altLang="it-IT" i="1">
                <a:solidFill>
                  <a:schemeClr val="hlink"/>
                </a:solidFill>
              </a:endParaRPr>
            </a:p>
          </p:txBody>
        </p:sp>
      </p:grpSp>
      <p:sp>
        <p:nvSpPr>
          <p:cNvPr id="90165" name="Text Box 53">
            <a:extLst>
              <a:ext uri="{FF2B5EF4-FFF2-40B4-BE49-F238E27FC236}">
                <a16:creationId xmlns:a16="http://schemas.microsoft.com/office/drawing/2014/main" id="{086348A0-D625-43FC-8966-7480BBDA6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300" y="4897438"/>
            <a:ext cx="16748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solidFill>
                  <a:schemeClr val="hlink"/>
                </a:solidFill>
              </a:rPr>
              <a:t>barriera di</a:t>
            </a:r>
          </a:p>
          <a:p>
            <a:pPr eaLnBrk="1" hangingPunct="1"/>
            <a:r>
              <a:rPr lang="it-IT" altLang="it-IT" b="1" i="1">
                <a:solidFill>
                  <a:schemeClr val="hlink"/>
                </a:solidFill>
              </a:rPr>
              <a:t>potenziale</a:t>
            </a:r>
          </a:p>
          <a:p>
            <a:pPr eaLnBrk="1" hangingPunct="1"/>
            <a:r>
              <a:rPr lang="it-IT" altLang="it-IT" b="1" i="1">
                <a:solidFill>
                  <a:schemeClr val="hlink"/>
                </a:solidFill>
              </a:rPr>
              <a:t>(</a:t>
            </a:r>
            <a:r>
              <a:rPr lang="it-IT" altLang="it-IT" b="1" i="1">
                <a:solidFill>
                  <a:schemeClr val="hlink"/>
                </a:solidFill>
                <a:cs typeface="Arial" panose="020B0604020202020204" pitchFamily="34" charset="0"/>
              </a:rPr>
              <a:t>≈ 0,7 V)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46 L -0.02899 -0.00046 " pathEditMode="relative" ptsTypes="AA">
                                      <p:cBhvr>
                                        <p:cTn id="6" dur="20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2000"/>
                                        <p:tgtEl>
                                          <p:spTgt spid="9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9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7 L -0.02934 3.7037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90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9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02934 -0.0009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9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9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02934 -1.85185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0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90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90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0.00116 L -0.02882 0.000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0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" y="-4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90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2000"/>
                                        <p:tgtEl>
                                          <p:spTgt spid="90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32" grpId="0" animBg="1"/>
      <p:bldP spid="90133" grpId="0" animBg="1"/>
      <p:bldP spid="90134" grpId="0" animBg="1"/>
      <p:bldP spid="90135" grpId="0" animBg="1"/>
      <p:bldP spid="90136" grpId="0" animBg="1"/>
      <p:bldP spid="90152" grpId="0"/>
      <p:bldP spid="90153" grpId="0"/>
      <p:bldP spid="90154" grpId="0"/>
      <p:bldP spid="90155" grpId="0"/>
      <p:bldP spid="90157" grpId="0"/>
      <p:bldP spid="90158" grpId="0"/>
      <p:bldP spid="90159" grpId="0"/>
      <p:bldP spid="90160" grpId="0"/>
      <p:bldP spid="901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>
            <a:extLst>
              <a:ext uri="{FF2B5EF4-FFF2-40B4-BE49-F238E27FC236}">
                <a16:creationId xmlns:a16="http://schemas.microsoft.com/office/drawing/2014/main" id="{FBAD043A-C885-479E-9612-C1184A0147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>
                <a:solidFill>
                  <a:srgbClr val="FF9900"/>
                </a:solidFill>
              </a:rPr>
              <a:t>Giunzioni </a:t>
            </a:r>
            <a:r>
              <a:rPr lang="it-IT" i="1">
                <a:solidFill>
                  <a:srgbClr val="FF9900"/>
                </a:solidFill>
              </a:rPr>
              <a:t>p-n</a:t>
            </a:r>
            <a:r>
              <a:rPr lang="it-IT">
                <a:solidFill>
                  <a:srgbClr val="FF9900"/>
                </a:solidFill>
              </a:rPr>
              <a:t>: in equilibrio</a:t>
            </a:r>
            <a:endParaRPr lang="fr-FR" i="1">
              <a:solidFill>
                <a:srgbClr val="FF9900"/>
              </a:solidFill>
            </a:endParaRPr>
          </a:p>
        </p:txBody>
      </p:sp>
      <p:grpSp>
        <p:nvGrpSpPr>
          <p:cNvPr id="20483" name="Group 16">
            <a:extLst>
              <a:ext uri="{FF2B5EF4-FFF2-40B4-BE49-F238E27FC236}">
                <a16:creationId xmlns:a16="http://schemas.microsoft.com/office/drawing/2014/main" id="{301691C7-120F-4BA1-868E-2483EA2BA202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188619" y="678657"/>
            <a:ext cx="841375" cy="4154487"/>
            <a:chOff x="1998" y="943"/>
            <a:chExt cx="530" cy="2096"/>
          </a:xfrm>
        </p:grpSpPr>
        <p:cxnSp>
          <p:nvCxnSpPr>
            <p:cNvPr id="20509" name="AutoShape 13">
              <a:extLst>
                <a:ext uri="{FF2B5EF4-FFF2-40B4-BE49-F238E27FC236}">
                  <a16:creationId xmlns:a16="http://schemas.microsoft.com/office/drawing/2014/main" id="{C77862D2-E4B9-4BF6-9F83-D36AE362B5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510" name="Line 14">
              <a:extLst>
                <a:ext uri="{FF2B5EF4-FFF2-40B4-BE49-F238E27FC236}">
                  <a16:creationId xmlns:a16="http://schemas.microsoft.com/office/drawing/2014/main" id="{02DDAC9B-A13D-43C7-B76D-231E582573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0511" name="Line 15">
              <a:extLst>
                <a:ext uri="{FF2B5EF4-FFF2-40B4-BE49-F238E27FC236}">
                  <a16:creationId xmlns:a16="http://schemas.microsoft.com/office/drawing/2014/main" id="{34B6E42D-EE63-4D1E-9E92-19889143E9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20484" name="Group 17">
            <a:extLst>
              <a:ext uri="{FF2B5EF4-FFF2-40B4-BE49-F238E27FC236}">
                <a16:creationId xmlns:a16="http://schemas.microsoft.com/office/drawing/2014/main" id="{0B834ADE-5A62-48A1-AC2D-EFF463CE7B84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185444" y="2145507"/>
            <a:ext cx="841375" cy="4154487"/>
            <a:chOff x="1998" y="943"/>
            <a:chExt cx="530" cy="2096"/>
          </a:xfrm>
        </p:grpSpPr>
        <p:cxnSp>
          <p:nvCxnSpPr>
            <p:cNvPr id="20506" name="AutoShape 18">
              <a:extLst>
                <a:ext uri="{FF2B5EF4-FFF2-40B4-BE49-F238E27FC236}">
                  <a16:creationId xmlns:a16="http://schemas.microsoft.com/office/drawing/2014/main" id="{1322F17C-29A9-4711-9360-7ED930C7BDE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507" name="Line 19">
              <a:extLst>
                <a:ext uri="{FF2B5EF4-FFF2-40B4-BE49-F238E27FC236}">
                  <a16:creationId xmlns:a16="http://schemas.microsoft.com/office/drawing/2014/main" id="{7A0F1878-28D8-4882-9582-710801F43A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0508" name="Line 20">
              <a:extLst>
                <a:ext uri="{FF2B5EF4-FFF2-40B4-BE49-F238E27FC236}">
                  <a16:creationId xmlns:a16="http://schemas.microsoft.com/office/drawing/2014/main" id="{C0285991-B0C8-46A5-9970-5D54829CD8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20485" name="Line 21">
            <a:extLst>
              <a:ext uri="{FF2B5EF4-FFF2-40B4-BE49-F238E27FC236}">
                <a16:creationId xmlns:a16="http://schemas.microsoft.com/office/drawing/2014/main" id="{A6FFA63C-7D12-4177-B7F4-5E4A5A8703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32063" y="3462338"/>
            <a:ext cx="41656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0486" name="Text Box 22">
            <a:extLst>
              <a:ext uri="{FF2B5EF4-FFF2-40B4-BE49-F238E27FC236}">
                <a16:creationId xmlns:a16="http://schemas.microsoft.com/office/drawing/2014/main" id="{DE73E16C-B224-4247-9E39-448A024AE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02406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C</a:t>
            </a:r>
            <a:endParaRPr lang="fr-FR" altLang="it-IT"/>
          </a:p>
        </p:txBody>
      </p:sp>
      <p:sp>
        <p:nvSpPr>
          <p:cNvPr id="20487" name="Text Box 23">
            <a:extLst>
              <a:ext uri="{FF2B5EF4-FFF2-40B4-BE49-F238E27FC236}">
                <a16:creationId xmlns:a16="http://schemas.microsoft.com/office/drawing/2014/main" id="{7C3A4A88-B9C1-49D0-A6E9-195BA42AD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113" y="284797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C</a:t>
            </a:r>
            <a:endParaRPr lang="fr-FR" altLang="it-IT"/>
          </a:p>
        </p:txBody>
      </p:sp>
      <p:sp>
        <p:nvSpPr>
          <p:cNvPr id="20488" name="Text Box 24">
            <a:extLst>
              <a:ext uri="{FF2B5EF4-FFF2-40B4-BE49-F238E27FC236}">
                <a16:creationId xmlns:a16="http://schemas.microsoft.com/office/drawing/2014/main" id="{B6317668-426A-40A6-B80A-95C430FD1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188" y="3675063"/>
            <a:ext cx="522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V</a:t>
            </a:r>
            <a:endParaRPr lang="fr-FR" altLang="it-IT"/>
          </a:p>
        </p:txBody>
      </p:sp>
      <p:sp>
        <p:nvSpPr>
          <p:cNvPr id="20489" name="Text Box 25">
            <a:extLst>
              <a:ext uri="{FF2B5EF4-FFF2-40B4-BE49-F238E27FC236}">
                <a16:creationId xmlns:a16="http://schemas.microsoft.com/office/drawing/2014/main" id="{BB94F610-A6ED-4DF8-8C22-C45185D9E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888" y="4424363"/>
            <a:ext cx="522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V</a:t>
            </a:r>
            <a:endParaRPr lang="fr-FR" altLang="it-IT"/>
          </a:p>
        </p:txBody>
      </p:sp>
      <p:sp>
        <p:nvSpPr>
          <p:cNvPr id="20490" name="Text Box 26">
            <a:extLst>
              <a:ext uri="{FF2B5EF4-FFF2-40B4-BE49-F238E27FC236}">
                <a16:creationId xmlns:a16="http://schemas.microsoft.com/office/drawing/2014/main" id="{DF1500AE-EFCF-48A3-B513-74D907DF1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317817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chemeClr val="hlink"/>
                </a:solidFill>
              </a:rPr>
              <a:t>E</a:t>
            </a:r>
            <a:r>
              <a:rPr lang="it-IT" altLang="it-IT" baseline="-25000">
                <a:solidFill>
                  <a:schemeClr val="hlink"/>
                </a:solidFill>
              </a:rPr>
              <a:t>F</a:t>
            </a:r>
            <a:endParaRPr lang="fr-FR" altLang="it-IT">
              <a:solidFill>
                <a:schemeClr val="hlink"/>
              </a:solidFill>
            </a:endParaRPr>
          </a:p>
        </p:txBody>
      </p:sp>
      <p:sp>
        <p:nvSpPr>
          <p:cNvPr id="20491" name="Text Box 27">
            <a:extLst>
              <a:ext uri="{FF2B5EF4-FFF2-40B4-BE49-F238E27FC236}">
                <a16:creationId xmlns:a16="http://schemas.microsoft.com/office/drawing/2014/main" id="{9E3C0024-BC73-491E-89C9-8B57F4878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3225" y="3252788"/>
            <a:ext cx="51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chemeClr val="hlink"/>
                </a:solidFill>
              </a:rPr>
              <a:t>E</a:t>
            </a:r>
            <a:r>
              <a:rPr lang="it-IT" altLang="it-IT" baseline="-25000">
                <a:solidFill>
                  <a:schemeClr val="hlink"/>
                </a:solidFill>
              </a:rPr>
              <a:t>F</a:t>
            </a:r>
            <a:endParaRPr lang="fr-FR" altLang="it-IT">
              <a:solidFill>
                <a:schemeClr val="hlink"/>
              </a:solidFill>
            </a:endParaRPr>
          </a:p>
        </p:txBody>
      </p:sp>
      <p:sp>
        <p:nvSpPr>
          <p:cNvPr id="20492" name="Text Box 28">
            <a:extLst>
              <a:ext uri="{FF2B5EF4-FFF2-40B4-BE49-F238E27FC236}">
                <a16:creationId xmlns:a16="http://schemas.microsoft.com/office/drawing/2014/main" id="{F6858FAC-1619-40EA-B654-7FF35EFD6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5" y="1603375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p</a:t>
            </a:r>
            <a:endParaRPr lang="fr-FR" altLang="it-IT" b="1" i="1"/>
          </a:p>
        </p:txBody>
      </p:sp>
      <p:sp>
        <p:nvSpPr>
          <p:cNvPr id="20493" name="Text Box 29">
            <a:extLst>
              <a:ext uri="{FF2B5EF4-FFF2-40B4-BE49-F238E27FC236}">
                <a16:creationId xmlns:a16="http://schemas.microsoft.com/office/drawing/2014/main" id="{304DC587-C561-4918-AF54-39E33876D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900" y="1665288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n</a:t>
            </a:r>
            <a:endParaRPr lang="fr-FR" altLang="it-IT" b="1" i="1"/>
          </a:p>
        </p:txBody>
      </p:sp>
      <p:sp>
        <p:nvSpPr>
          <p:cNvPr id="91166" name="Oval 30">
            <a:extLst>
              <a:ext uri="{FF2B5EF4-FFF2-40B4-BE49-F238E27FC236}">
                <a16:creationId xmlns:a16="http://schemas.microsoft.com/office/drawing/2014/main" id="{1EF0F4B8-E69C-4031-B270-E1CDBCCCB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0" y="2803525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1167" name="Oval 31">
            <a:extLst>
              <a:ext uri="{FF2B5EF4-FFF2-40B4-BE49-F238E27FC236}">
                <a16:creationId xmlns:a16="http://schemas.microsoft.com/office/drawing/2014/main" id="{D870D4EC-DE70-4C43-B197-0571D3C57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9900" y="2455863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1168" name="Line 32">
            <a:extLst>
              <a:ext uri="{FF2B5EF4-FFF2-40B4-BE49-F238E27FC236}">
                <a16:creationId xmlns:a16="http://schemas.microsoft.com/office/drawing/2014/main" id="{2B6D066F-47AA-4589-AD22-DD8688AB2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7938" y="2351088"/>
            <a:ext cx="0" cy="8207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1169" name="Line 33">
            <a:extLst>
              <a:ext uri="{FF2B5EF4-FFF2-40B4-BE49-F238E27FC236}">
                <a16:creationId xmlns:a16="http://schemas.microsoft.com/office/drawing/2014/main" id="{A0417381-1E9E-4374-A3F1-6D6FAEDDA9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7375" y="2351088"/>
            <a:ext cx="234473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1170" name="Text Box 34">
            <a:extLst>
              <a:ext uri="{FF2B5EF4-FFF2-40B4-BE49-F238E27FC236}">
                <a16:creationId xmlns:a16="http://schemas.microsoft.com/office/drawing/2014/main" id="{7AD32D25-1BF3-4CE1-BE7A-460A31B7E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88" y="2379663"/>
            <a:ext cx="2162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Symbol" panose="05050102010706020507" pitchFamily="18" charset="2"/>
              </a:rPr>
              <a:t>f</a:t>
            </a:r>
            <a:r>
              <a:rPr lang="it-IT" altLang="it-IT" b="1" i="1"/>
              <a:t> =</a:t>
            </a:r>
            <a:r>
              <a:rPr lang="it-IT" altLang="it-IT"/>
              <a:t> </a:t>
            </a:r>
            <a:r>
              <a:rPr lang="it-IT" altLang="it-IT" b="1"/>
              <a:t>0,7 – 0,8 V</a:t>
            </a:r>
            <a:endParaRPr lang="fr-FR" altLang="it-IT" b="1"/>
          </a:p>
        </p:txBody>
      </p:sp>
      <p:grpSp>
        <p:nvGrpSpPr>
          <p:cNvPr id="20499" name="Group 41">
            <a:extLst>
              <a:ext uri="{FF2B5EF4-FFF2-40B4-BE49-F238E27FC236}">
                <a16:creationId xmlns:a16="http://schemas.microsoft.com/office/drawing/2014/main" id="{26DB621F-ACF5-4FD3-B213-5F4D942958F4}"/>
              </a:ext>
            </a:extLst>
          </p:cNvPr>
          <p:cNvGrpSpPr>
            <a:grpSpLocks/>
          </p:cNvGrpSpPr>
          <p:nvPr/>
        </p:nvGrpSpPr>
        <p:grpSpPr bwMode="auto">
          <a:xfrm>
            <a:off x="3121025" y="5354638"/>
            <a:ext cx="3505200" cy="487362"/>
            <a:chOff x="1966" y="3373"/>
            <a:chExt cx="2208" cy="307"/>
          </a:xfrm>
        </p:grpSpPr>
        <p:sp>
          <p:nvSpPr>
            <p:cNvPr id="20500" name="Rectangle 35">
              <a:extLst>
                <a:ext uri="{FF2B5EF4-FFF2-40B4-BE49-F238E27FC236}">
                  <a16:creationId xmlns:a16="http://schemas.microsoft.com/office/drawing/2014/main" id="{F39FB98B-CDD6-43EB-902C-420E36873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415"/>
              <a:ext cx="1243" cy="265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0501" name="Line 36">
              <a:extLst>
                <a:ext uri="{FF2B5EF4-FFF2-40B4-BE49-F238E27FC236}">
                  <a16:creationId xmlns:a16="http://schemas.microsoft.com/office/drawing/2014/main" id="{A2EFF872-87D0-4ED7-9867-1664BAC91B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3415"/>
              <a:ext cx="4" cy="2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0502" name="Line 37">
              <a:extLst>
                <a:ext uri="{FF2B5EF4-FFF2-40B4-BE49-F238E27FC236}">
                  <a16:creationId xmlns:a16="http://schemas.microsoft.com/office/drawing/2014/main" id="{C648C9B9-34B8-4BE6-9344-DB16E35EF4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6" y="3543"/>
              <a:ext cx="448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0503" name="Line 38">
              <a:extLst>
                <a:ext uri="{FF2B5EF4-FFF2-40B4-BE49-F238E27FC236}">
                  <a16:creationId xmlns:a16="http://schemas.microsoft.com/office/drawing/2014/main" id="{D6A7B2BB-3B1F-44AB-9EC0-DC081B6969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547"/>
              <a:ext cx="5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0504" name="Text Box 39">
              <a:extLst>
                <a:ext uri="{FF2B5EF4-FFF2-40B4-BE49-F238E27FC236}">
                  <a16:creationId xmlns:a16="http://schemas.microsoft.com/office/drawing/2014/main" id="{2DD49E54-B6FC-4D78-9544-49EC3E411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3373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 i="1"/>
                <a:t>p</a:t>
              </a:r>
              <a:endParaRPr lang="fr-FR" altLang="it-IT" b="1" i="1"/>
            </a:p>
          </p:txBody>
        </p:sp>
        <p:sp>
          <p:nvSpPr>
            <p:cNvPr id="20505" name="Text Box 40">
              <a:extLst>
                <a:ext uri="{FF2B5EF4-FFF2-40B4-BE49-F238E27FC236}">
                  <a16:creationId xmlns:a16="http://schemas.microsoft.com/office/drawing/2014/main" id="{393F7024-6B65-444F-B8C9-6AF38CC81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89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 i="1"/>
                <a:t>n</a:t>
              </a:r>
              <a:endParaRPr lang="fr-FR" altLang="it-IT" b="1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10313 -0.00093 " pathEditMode="relative" ptsTypes="AA">
                                      <p:cBhvr>
                                        <p:cTn id="6" dur="1000" fill="hold"/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11111 0.00209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91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56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7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7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6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66" grpId="0" animBg="1"/>
      <p:bldP spid="91167" grpId="0" animBg="1"/>
      <p:bldP spid="911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>
            <a:extLst>
              <a:ext uri="{FF2B5EF4-FFF2-40B4-BE49-F238E27FC236}">
                <a16:creationId xmlns:a16="http://schemas.microsoft.com/office/drawing/2014/main" id="{5D5F92D1-EEC3-4E6E-BB86-810F70836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600">
                <a:solidFill>
                  <a:srgbClr val="FF9900"/>
                </a:solidFill>
              </a:rPr>
              <a:t>Giunzioni </a:t>
            </a:r>
            <a:r>
              <a:rPr lang="it-IT" sz="3600" i="1">
                <a:solidFill>
                  <a:srgbClr val="FF9900"/>
                </a:solidFill>
              </a:rPr>
              <a:t>p-n</a:t>
            </a:r>
            <a:r>
              <a:rPr lang="it-IT" sz="3600">
                <a:solidFill>
                  <a:srgbClr val="FF9900"/>
                </a:solidFill>
              </a:rPr>
              <a:t>: polarizzazione diretta</a:t>
            </a:r>
            <a:endParaRPr lang="fr-FR" sz="3600">
              <a:solidFill>
                <a:srgbClr val="FF9900"/>
              </a:solidFill>
            </a:endParaRPr>
          </a:p>
        </p:txBody>
      </p:sp>
      <p:grpSp>
        <p:nvGrpSpPr>
          <p:cNvPr id="21507" name="Group 5">
            <a:extLst>
              <a:ext uri="{FF2B5EF4-FFF2-40B4-BE49-F238E27FC236}">
                <a16:creationId xmlns:a16="http://schemas.microsoft.com/office/drawing/2014/main" id="{14DC7697-0C4F-4FE7-A945-8393DC8C71CE}"/>
              </a:ext>
            </a:extLst>
          </p:cNvPr>
          <p:cNvGrpSpPr>
            <a:grpSpLocks/>
          </p:cNvGrpSpPr>
          <p:nvPr/>
        </p:nvGrpSpPr>
        <p:grpSpPr bwMode="auto">
          <a:xfrm>
            <a:off x="3121025" y="5354638"/>
            <a:ext cx="3505200" cy="487362"/>
            <a:chOff x="1966" y="3373"/>
            <a:chExt cx="2208" cy="307"/>
          </a:xfrm>
        </p:grpSpPr>
        <p:sp>
          <p:nvSpPr>
            <p:cNvPr id="21549" name="Rectangle 6">
              <a:extLst>
                <a:ext uri="{FF2B5EF4-FFF2-40B4-BE49-F238E27FC236}">
                  <a16:creationId xmlns:a16="http://schemas.microsoft.com/office/drawing/2014/main" id="{05C7C332-EB40-4D5C-9D22-4021A42ED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415"/>
              <a:ext cx="1243" cy="265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1550" name="Line 7">
              <a:extLst>
                <a:ext uri="{FF2B5EF4-FFF2-40B4-BE49-F238E27FC236}">
                  <a16:creationId xmlns:a16="http://schemas.microsoft.com/office/drawing/2014/main" id="{44BEB671-7D7F-4B64-9EF4-FB4B4D74FF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3415"/>
              <a:ext cx="4" cy="2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1551" name="Line 8">
              <a:extLst>
                <a:ext uri="{FF2B5EF4-FFF2-40B4-BE49-F238E27FC236}">
                  <a16:creationId xmlns:a16="http://schemas.microsoft.com/office/drawing/2014/main" id="{6BBA5030-B926-4B01-8C2D-E789D890AA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6" y="3543"/>
              <a:ext cx="448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1552" name="Line 9">
              <a:extLst>
                <a:ext uri="{FF2B5EF4-FFF2-40B4-BE49-F238E27FC236}">
                  <a16:creationId xmlns:a16="http://schemas.microsoft.com/office/drawing/2014/main" id="{4A3A7C4B-596D-457B-B97B-29D6C7B9BF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547"/>
              <a:ext cx="5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1553" name="Text Box 10">
              <a:extLst>
                <a:ext uri="{FF2B5EF4-FFF2-40B4-BE49-F238E27FC236}">
                  <a16:creationId xmlns:a16="http://schemas.microsoft.com/office/drawing/2014/main" id="{F8D8566F-CFA1-46B6-9A95-20430B96C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3373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 i="1"/>
                <a:t>p</a:t>
              </a:r>
              <a:endParaRPr lang="fr-FR" altLang="it-IT" b="1" i="1"/>
            </a:p>
          </p:txBody>
        </p:sp>
        <p:sp>
          <p:nvSpPr>
            <p:cNvPr id="21554" name="Text Box 11">
              <a:extLst>
                <a:ext uri="{FF2B5EF4-FFF2-40B4-BE49-F238E27FC236}">
                  <a16:creationId xmlns:a16="http://schemas.microsoft.com/office/drawing/2014/main" id="{E8388CFB-6F0D-4D44-B863-5D6A442CA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89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 i="1"/>
                <a:t>n</a:t>
              </a:r>
              <a:endParaRPr lang="fr-FR" altLang="it-IT" b="1" i="1"/>
            </a:p>
          </p:txBody>
        </p:sp>
      </p:grpSp>
      <p:grpSp>
        <p:nvGrpSpPr>
          <p:cNvPr id="3" name="Group 42">
            <a:extLst>
              <a:ext uri="{FF2B5EF4-FFF2-40B4-BE49-F238E27FC236}">
                <a16:creationId xmlns:a16="http://schemas.microsoft.com/office/drawing/2014/main" id="{41F1B12E-C247-445D-BC0F-9AA6D1D18FA8}"/>
              </a:ext>
            </a:extLst>
          </p:cNvPr>
          <p:cNvGrpSpPr>
            <a:grpSpLocks/>
          </p:cNvGrpSpPr>
          <p:nvPr/>
        </p:nvGrpSpPr>
        <p:grpSpPr bwMode="auto">
          <a:xfrm>
            <a:off x="2670175" y="2487613"/>
            <a:ext cx="4152900" cy="841375"/>
            <a:chOff x="1682" y="1567"/>
            <a:chExt cx="2616" cy="530"/>
          </a:xfrm>
        </p:grpSpPr>
        <p:cxnSp>
          <p:nvCxnSpPr>
            <p:cNvPr id="21546" name="AutoShape 13">
              <a:extLst>
                <a:ext uri="{FF2B5EF4-FFF2-40B4-BE49-F238E27FC236}">
                  <a16:creationId xmlns:a16="http://schemas.microsoft.com/office/drawing/2014/main" id="{DE97F91E-AB0B-4E03-BBA8-1A42861655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719" y="1567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47" name="Line 14">
              <a:extLst>
                <a:ext uri="{FF2B5EF4-FFF2-40B4-BE49-F238E27FC236}">
                  <a16:creationId xmlns:a16="http://schemas.microsoft.com/office/drawing/2014/main" id="{63945441-319B-4E3D-8535-9305996F46A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04" y="1045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1548" name="Line 15">
              <a:extLst>
                <a:ext uri="{FF2B5EF4-FFF2-40B4-BE49-F238E27FC236}">
                  <a16:creationId xmlns:a16="http://schemas.microsoft.com/office/drawing/2014/main" id="{773A5BCB-F234-496D-A729-9CD075111D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762" y="1560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1ED43B6F-75D1-490C-B9B2-17F1F2323E47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321969" y="2297907"/>
            <a:ext cx="841375" cy="4154487"/>
            <a:chOff x="1998" y="943"/>
            <a:chExt cx="530" cy="2096"/>
          </a:xfrm>
        </p:grpSpPr>
        <p:cxnSp>
          <p:nvCxnSpPr>
            <p:cNvPr id="21543" name="AutoShape 17">
              <a:extLst>
                <a:ext uri="{FF2B5EF4-FFF2-40B4-BE49-F238E27FC236}">
                  <a16:creationId xmlns:a16="http://schemas.microsoft.com/office/drawing/2014/main" id="{C2E1CAFE-7033-4B07-BD87-3AE524E78F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44" name="Line 18">
              <a:extLst>
                <a:ext uri="{FF2B5EF4-FFF2-40B4-BE49-F238E27FC236}">
                  <a16:creationId xmlns:a16="http://schemas.microsoft.com/office/drawing/2014/main" id="{5E2DFE52-A752-439E-83A0-B16F9E2836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1545" name="Line 19">
              <a:extLst>
                <a:ext uri="{FF2B5EF4-FFF2-40B4-BE49-F238E27FC236}">
                  <a16:creationId xmlns:a16="http://schemas.microsoft.com/office/drawing/2014/main" id="{74DF0A86-27E8-4A09-8C73-66BE9A4028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92180" name="Line 20">
            <a:extLst>
              <a:ext uri="{FF2B5EF4-FFF2-40B4-BE49-F238E27FC236}">
                <a16:creationId xmlns:a16="http://schemas.microsoft.com/office/drawing/2014/main" id="{ACDEB3CE-3830-44A3-8952-4226BAFD25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8588" y="3606800"/>
            <a:ext cx="1712912" cy="793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2181" name="Text Box 21">
            <a:extLst>
              <a:ext uri="{FF2B5EF4-FFF2-40B4-BE49-F238E27FC236}">
                <a16:creationId xmlns:a16="http://schemas.microsoft.com/office/drawing/2014/main" id="{ABE90080-7DF3-4A9C-BA63-2D3049D00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217646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C</a:t>
            </a:r>
            <a:endParaRPr lang="fr-FR" altLang="it-IT"/>
          </a:p>
        </p:txBody>
      </p:sp>
      <p:sp>
        <p:nvSpPr>
          <p:cNvPr id="92183" name="Text Box 23">
            <a:extLst>
              <a:ext uri="{FF2B5EF4-FFF2-40B4-BE49-F238E27FC236}">
                <a16:creationId xmlns:a16="http://schemas.microsoft.com/office/drawing/2014/main" id="{AE871BC1-EA74-4687-AFB4-438251ED8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713" y="3827463"/>
            <a:ext cx="522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V</a:t>
            </a:r>
            <a:endParaRPr lang="fr-FR" altLang="it-IT"/>
          </a:p>
        </p:txBody>
      </p:sp>
      <p:sp>
        <p:nvSpPr>
          <p:cNvPr id="92185" name="Text Box 25">
            <a:extLst>
              <a:ext uri="{FF2B5EF4-FFF2-40B4-BE49-F238E27FC236}">
                <a16:creationId xmlns:a16="http://schemas.microsoft.com/office/drawing/2014/main" id="{DFE8BF60-149F-4F17-BA09-0156EB135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5825" y="333057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chemeClr val="hlink"/>
                </a:solidFill>
              </a:rPr>
              <a:t>E</a:t>
            </a:r>
            <a:r>
              <a:rPr lang="it-IT" altLang="it-IT" baseline="-25000">
                <a:solidFill>
                  <a:schemeClr val="hlink"/>
                </a:solidFill>
              </a:rPr>
              <a:t>F</a:t>
            </a:r>
            <a:endParaRPr lang="fr-FR" altLang="it-IT">
              <a:solidFill>
                <a:schemeClr val="hlink"/>
              </a:solidFill>
            </a:endParaRPr>
          </a:p>
        </p:txBody>
      </p:sp>
      <p:sp>
        <p:nvSpPr>
          <p:cNvPr id="92186" name="Text Box 26">
            <a:extLst>
              <a:ext uri="{FF2B5EF4-FFF2-40B4-BE49-F238E27FC236}">
                <a16:creationId xmlns:a16="http://schemas.microsoft.com/office/drawing/2014/main" id="{0C8DE9D2-F5A2-433D-98CE-051E283C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0" y="3405188"/>
            <a:ext cx="51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chemeClr val="hlink"/>
                </a:solidFill>
              </a:rPr>
              <a:t>E</a:t>
            </a:r>
            <a:r>
              <a:rPr lang="it-IT" altLang="it-IT" baseline="-25000">
                <a:solidFill>
                  <a:schemeClr val="hlink"/>
                </a:solidFill>
              </a:rPr>
              <a:t>F</a:t>
            </a:r>
            <a:endParaRPr lang="fr-FR" altLang="it-IT">
              <a:solidFill>
                <a:schemeClr val="hlink"/>
              </a:solidFill>
            </a:endParaRPr>
          </a:p>
        </p:txBody>
      </p:sp>
      <p:sp>
        <p:nvSpPr>
          <p:cNvPr id="21515" name="Text Box 27">
            <a:extLst>
              <a:ext uri="{FF2B5EF4-FFF2-40B4-BE49-F238E27FC236}">
                <a16:creationId xmlns:a16="http://schemas.microsoft.com/office/drawing/2014/main" id="{0F5CDDA8-74CD-4F60-BB79-49E9CAE0C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1755775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p</a:t>
            </a:r>
            <a:endParaRPr lang="fr-FR" altLang="it-IT" b="1" i="1"/>
          </a:p>
        </p:txBody>
      </p:sp>
      <p:sp>
        <p:nvSpPr>
          <p:cNvPr id="21516" name="Text Box 28">
            <a:extLst>
              <a:ext uri="{FF2B5EF4-FFF2-40B4-BE49-F238E27FC236}">
                <a16:creationId xmlns:a16="http://schemas.microsoft.com/office/drawing/2014/main" id="{A393A33A-20CF-4B05-B117-8C977F006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1817688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n</a:t>
            </a:r>
            <a:endParaRPr lang="fr-FR" altLang="it-IT" b="1" i="1"/>
          </a:p>
        </p:txBody>
      </p:sp>
      <p:sp>
        <p:nvSpPr>
          <p:cNvPr id="92189" name="Oval 29">
            <a:extLst>
              <a:ext uri="{FF2B5EF4-FFF2-40B4-BE49-F238E27FC236}">
                <a16:creationId xmlns:a16="http://schemas.microsoft.com/office/drawing/2014/main" id="{DDDC2BC4-3659-43DB-BF9B-57B34874B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588" y="2955925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190" name="Oval 30">
            <a:extLst>
              <a:ext uri="{FF2B5EF4-FFF2-40B4-BE49-F238E27FC236}">
                <a16:creationId xmlns:a16="http://schemas.microsoft.com/office/drawing/2014/main" id="{5C1A5610-118D-440F-93B2-AC1AF983A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5" y="2608263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191" name="Line 31">
            <a:extLst>
              <a:ext uri="{FF2B5EF4-FFF2-40B4-BE49-F238E27FC236}">
                <a16:creationId xmlns:a16="http://schemas.microsoft.com/office/drawing/2014/main" id="{9A96E7EC-0784-4C1F-8179-8B13559F58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94463" y="2503488"/>
            <a:ext cx="0" cy="8207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2192" name="Line 32">
            <a:extLst>
              <a:ext uri="{FF2B5EF4-FFF2-40B4-BE49-F238E27FC236}">
                <a16:creationId xmlns:a16="http://schemas.microsoft.com/office/drawing/2014/main" id="{D6D6B6A2-7006-401C-B840-B5A33788B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3900" y="2503488"/>
            <a:ext cx="234473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2193" name="Text Box 33">
            <a:extLst>
              <a:ext uri="{FF2B5EF4-FFF2-40B4-BE49-F238E27FC236}">
                <a16:creationId xmlns:a16="http://schemas.microsoft.com/office/drawing/2014/main" id="{0B3859BD-8302-470D-A32E-BA3E795B4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113" y="2532063"/>
            <a:ext cx="421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 dirty="0">
                <a:latin typeface="Symbol" panose="05050102010706020507" pitchFamily="18" charset="2"/>
              </a:rPr>
              <a:t>f </a:t>
            </a:r>
            <a:endParaRPr lang="fr-FR" altLang="it-IT" b="1" dirty="0"/>
          </a:p>
        </p:txBody>
      </p:sp>
      <p:grpSp>
        <p:nvGrpSpPr>
          <p:cNvPr id="5" name="Group 34">
            <a:extLst>
              <a:ext uri="{FF2B5EF4-FFF2-40B4-BE49-F238E27FC236}">
                <a16:creationId xmlns:a16="http://schemas.microsoft.com/office/drawing/2014/main" id="{5AB347B1-EC33-40AB-A41C-AF591C900080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618832" y="1124744"/>
            <a:ext cx="254000" cy="4154487"/>
            <a:chOff x="1998" y="943"/>
            <a:chExt cx="530" cy="2096"/>
          </a:xfrm>
        </p:grpSpPr>
        <p:cxnSp>
          <p:nvCxnSpPr>
            <p:cNvPr id="21540" name="AutoShape 35">
              <a:extLst>
                <a:ext uri="{FF2B5EF4-FFF2-40B4-BE49-F238E27FC236}">
                  <a16:creationId xmlns:a16="http://schemas.microsoft.com/office/drawing/2014/main" id="{A824BD2D-7078-43CD-AA8C-4CEC3484F1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41" name="Line 36">
              <a:extLst>
                <a:ext uri="{FF2B5EF4-FFF2-40B4-BE49-F238E27FC236}">
                  <a16:creationId xmlns:a16="http://schemas.microsoft.com/office/drawing/2014/main" id="{A2FF7CF7-205D-4EDB-BA8F-E1E6DEBCDE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1542" name="Line 37">
              <a:extLst>
                <a:ext uri="{FF2B5EF4-FFF2-40B4-BE49-F238E27FC236}">
                  <a16:creationId xmlns:a16="http://schemas.microsoft.com/office/drawing/2014/main" id="{897981B0-53BC-49D5-AB1C-89DC845EDD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6" name="Group 38">
            <a:extLst>
              <a:ext uri="{FF2B5EF4-FFF2-40B4-BE49-F238E27FC236}">
                <a16:creationId xmlns:a16="http://schemas.microsoft.com/office/drawing/2014/main" id="{4E7D1C47-02F3-4B5E-B908-EEDE625AB77F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629944" y="2588419"/>
            <a:ext cx="254000" cy="4154488"/>
            <a:chOff x="1998" y="943"/>
            <a:chExt cx="530" cy="2096"/>
          </a:xfrm>
        </p:grpSpPr>
        <p:cxnSp>
          <p:nvCxnSpPr>
            <p:cNvPr id="21537" name="AutoShape 39">
              <a:extLst>
                <a:ext uri="{FF2B5EF4-FFF2-40B4-BE49-F238E27FC236}">
                  <a16:creationId xmlns:a16="http://schemas.microsoft.com/office/drawing/2014/main" id="{55BDD3A0-9A42-47C6-8985-7701BCD599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38" name="Line 40">
              <a:extLst>
                <a:ext uri="{FF2B5EF4-FFF2-40B4-BE49-F238E27FC236}">
                  <a16:creationId xmlns:a16="http://schemas.microsoft.com/office/drawing/2014/main" id="{8D95A1FD-E94F-4943-9C60-8B269B2430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1539" name="Line 41">
              <a:extLst>
                <a:ext uri="{FF2B5EF4-FFF2-40B4-BE49-F238E27FC236}">
                  <a16:creationId xmlns:a16="http://schemas.microsoft.com/office/drawing/2014/main" id="{E105DAAC-8FFA-452E-A8E7-5CE7ED74F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92203" name="Line 43">
            <a:extLst>
              <a:ext uri="{FF2B5EF4-FFF2-40B4-BE49-F238E27FC236}">
                <a16:creationId xmlns:a16="http://schemas.microsoft.com/office/drawing/2014/main" id="{09A1D027-7C88-40B5-92CC-574E4BB5FD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29213" y="3611563"/>
            <a:ext cx="1698625" cy="158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2204" name="Line 44">
            <a:extLst>
              <a:ext uri="{FF2B5EF4-FFF2-40B4-BE49-F238E27FC236}">
                <a16:creationId xmlns:a16="http://schemas.microsoft.com/office/drawing/2014/main" id="{DC5AAAC8-58BE-4F2F-92E4-C5C220BB22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79913" y="3609975"/>
            <a:ext cx="7556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2206" name="Line 46">
            <a:extLst>
              <a:ext uri="{FF2B5EF4-FFF2-40B4-BE49-F238E27FC236}">
                <a16:creationId xmlns:a16="http://schemas.microsoft.com/office/drawing/2014/main" id="{3823407D-AD27-4E4C-92FF-2542FF037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7375" y="5630863"/>
            <a:ext cx="0" cy="7556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2211" name="Line 51">
            <a:extLst>
              <a:ext uri="{FF2B5EF4-FFF2-40B4-BE49-F238E27FC236}">
                <a16:creationId xmlns:a16="http://schemas.microsoft.com/office/drawing/2014/main" id="{8D650425-DD92-4C21-8203-9BAA28ED38D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19875" y="5630863"/>
            <a:ext cx="635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7" name="Group 54">
            <a:extLst>
              <a:ext uri="{FF2B5EF4-FFF2-40B4-BE49-F238E27FC236}">
                <a16:creationId xmlns:a16="http://schemas.microsoft.com/office/drawing/2014/main" id="{E78291DC-2EC2-42A6-B9AD-BC73B4393C0D}"/>
              </a:ext>
            </a:extLst>
          </p:cNvPr>
          <p:cNvGrpSpPr>
            <a:grpSpLocks/>
          </p:cNvGrpSpPr>
          <p:nvPr/>
        </p:nvGrpSpPr>
        <p:grpSpPr bwMode="auto">
          <a:xfrm>
            <a:off x="3127375" y="5930900"/>
            <a:ext cx="3511550" cy="630238"/>
            <a:chOff x="1970" y="3736"/>
            <a:chExt cx="2212" cy="397"/>
          </a:xfrm>
        </p:grpSpPr>
        <p:grpSp>
          <p:nvGrpSpPr>
            <p:cNvPr id="21531" name="Group 52">
              <a:extLst>
                <a:ext uri="{FF2B5EF4-FFF2-40B4-BE49-F238E27FC236}">
                  <a16:creationId xmlns:a16="http://schemas.microsoft.com/office/drawing/2014/main" id="{92915FDC-6EC2-41DE-9B3A-67B2853133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0" y="3895"/>
              <a:ext cx="2212" cy="238"/>
              <a:chOff x="1970" y="3895"/>
              <a:chExt cx="2212" cy="238"/>
            </a:xfrm>
          </p:grpSpPr>
          <p:sp>
            <p:nvSpPr>
              <p:cNvPr id="21533" name="Line 47">
                <a:extLst>
                  <a:ext uri="{FF2B5EF4-FFF2-40B4-BE49-F238E27FC236}">
                    <a16:creationId xmlns:a16="http://schemas.microsoft.com/office/drawing/2014/main" id="{65DE827D-1828-407D-B60A-1B21738A4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0" y="4027"/>
                <a:ext cx="98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1534" name="Line 48">
                <a:extLst>
                  <a:ext uri="{FF2B5EF4-FFF2-40B4-BE49-F238E27FC236}">
                    <a16:creationId xmlns:a16="http://schemas.microsoft.com/office/drawing/2014/main" id="{7C750371-0F2C-4916-978A-1870D4DCD7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8" y="3895"/>
                <a:ext cx="4" cy="2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1535" name="Line 49">
                <a:extLst>
                  <a:ext uri="{FF2B5EF4-FFF2-40B4-BE49-F238E27FC236}">
                    <a16:creationId xmlns:a16="http://schemas.microsoft.com/office/drawing/2014/main" id="{A064F95F-3A1C-45AB-9570-A068D40BD1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2" y="3986"/>
                <a:ext cx="4" cy="8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1536" name="Line 50">
                <a:extLst>
                  <a:ext uri="{FF2B5EF4-FFF2-40B4-BE49-F238E27FC236}">
                    <a16:creationId xmlns:a16="http://schemas.microsoft.com/office/drawing/2014/main" id="{673B2C34-BDE6-4C97-90DB-F435BA5848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1" y="4028"/>
                <a:ext cx="116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21532" name="Text Box 53">
              <a:extLst>
                <a:ext uri="{FF2B5EF4-FFF2-40B4-BE49-F238E27FC236}">
                  <a16:creationId xmlns:a16="http://schemas.microsoft.com/office/drawing/2014/main" id="{E999DDF2-C843-40D4-8896-940F12081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3736"/>
              <a:ext cx="31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i="1" dirty="0"/>
                <a:t>V</a:t>
              </a:r>
              <a:r>
                <a:rPr lang="it-IT" altLang="it-IT" i="1" baseline="-25000" dirty="0"/>
                <a:t>0</a:t>
              </a:r>
              <a:endParaRPr lang="fr-FR" altLang="it-IT" i="1" dirty="0"/>
            </a:p>
          </p:txBody>
        </p:sp>
      </p:grpSp>
      <p:sp>
        <p:nvSpPr>
          <p:cNvPr id="92215" name="Line 55">
            <a:extLst>
              <a:ext uri="{FF2B5EF4-FFF2-40B4-BE49-F238E27FC236}">
                <a16:creationId xmlns:a16="http://schemas.microsoft.com/office/drawing/2014/main" id="{81DB08BC-C878-465F-9AA1-03770867D5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91288" y="3092450"/>
            <a:ext cx="6350" cy="2254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2216" name="Text Box 56">
            <a:extLst>
              <a:ext uri="{FF2B5EF4-FFF2-40B4-BE49-F238E27FC236}">
                <a16:creationId xmlns:a16="http://schemas.microsoft.com/office/drawing/2014/main" id="{FD203C06-EE96-44AD-A4CE-3B19C5B5D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275" y="2962275"/>
            <a:ext cx="99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 dirty="0">
                <a:latin typeface="Symbol" panose="05050102010706020507" pitchFamily="18" charset="2"/>
              </a:rPr>
              <a:t>f</a:t>
            </a:r>
            <a:r>
              <a:rPr lang="it-IT" altLang="it-IT" b="1" i="1" dirty="0"/>
              <a:t> – V</a:t>
            </a:r>
            <a:r>
              <a:rPr lang="it-IT" altLang="it-IT" b="1" i="1" baseline="-25000" dirty="0"/>
              <a:t>0</a:t>
            </a:r>
            <a:endParaRPr lang="fr-FR" altLang="it-IT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 Box 20">
                <a:extLst>
                  <a:ext uri="{FF2B5EF4-FFF2-40B4-BE49-F238E27FC236}">
                    <a16:creationId xmlns:a16="http://schemas.microsoft.com/office/drawing/2014/main" id="{51A74EF8-5FFA-469A-8EAD-325D4AB0F2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1585" y="1247955"/>
                <a:ext cx="2192588" cy="5395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it-IT" altLang="it-IT" sz="2400" b="1" i="1" dirty="0"/>
                  <a:t> </a:t>
                </a:r>
                <a14:m>
                  <m:oMath xmlns:m="http://schemas.openxmlformats.org/officeDocument/2006/math">
                    <m:r>
                      <a:rPr lang="it-IT" altLang="it-IT" sz="2400" b="1" i="1" smtClean="0">
                        <a:latin typeface="Cambria Math" panose="02040503050406030204" pitchFamily="18" charset="0"/>
                      </a:rPr>
                      <m:t>𝑾</m:t>
                    </m:r>
                    <m:r>
                      <a:rPr lang="it-IT" altLang="it-IT" sz="2400" b="1" i="1" smtClean="0">
                        <a:latin typeface="Cambria Math" panose="02040503050406030204" pitchFamily="18" charset="0"/>
                      </a:rPr>
                      <m:t> ∝ </m:t>
                    </m:r>
                    <m:rad>
                      <m:radPr>
                        <m:degHide m:val="on"/>
                        <m:ctrlP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alt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endParaRPr lang="fr-FR" altLang="it-IT" sz="2400" b="1" i="1" dirty="0"/>
              </a:p>
            </p:txBody>
          </p:sp>
        </mc:Choice>
        <mc:Fallback>
          <p:sp>
            <p:nvSpPr>
              <p:cNvPr id="55" name="Text Box 20">
                <a:extLst>
                  <a:ext uri="{FF2B5EF4-FFF2-40B4-BE49-F238E27FC236}">
                    <a16:creationId xmlns:a16="http://schemas.microsoft.com/office/drawing/2014/main" id="{51A74EF8-5FFA-469A-8EAD-325D4AB0F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21585" y="1247955"/>
                <a:ext cx="2192588" cy="5395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52367E66-8AF7-408E-B6B6-DFF031CD6AFA}"/>
              </a:ext>
            </a:extLst>
          </p:cNvPr>
          <p:cNvCxnSpPr/>
          <p:nvPr/>
        </p:nvCxnSpPr>
        <p:spPr bwMode="auto">
          <a:xfrm flipH="1">
            <a:off x="4361657" y="2219019"/>
            <a:ext cx="18256" cy="278247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Connettore diritto 57">
            <a:extLst>
              <a:ext uri="{FF2B5EF4-FFF2-40B4-BE49-F238E27FC236}">
                <a16:creationId xmlns:a16="http://schemas.microsoft.com/office/drawing/2014/main" id="{D1826899-C865-4DD4-882C-A02847C5B5B2}"/>
              </a:ext>
            </a:extLst>
          </p:cNvPr>
          <p:cNvCxnSpPr/>
          <p:nvPr/>
        </p:nvCxnSpPr>
        <p:spPr bwMode="auto">
          <a:xfrm flipH="1">
            <a:off x="5059094" y="2224217"/>
            <a:ext cx="18256" cy="278247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 Box 33">
            <a:extLst>
              <a:ext uri="{FF2B5EF4-FFF2-40B4-BE49-F238E27FC236}">
                <a16:creationId xmlns:a16="http://schemas.microsoft.com/office/drawing/2014/main" id="{BCC39888-5BC8-4F5B-9FDB-EC67EDAC8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7738" y="2080209"/>
            <a:ext cx="636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 dirty="0">
                <a:cs typeface="Arial" panose="020B0604020202020204" pitchFamily="34" charset="0"/>
              </a:rPr>
              <a:t>W </a:t>
            </a:r>
            <a:r>
              <a:rPr lang="it-IT" altLang="it-IT" b="1" i="1" dirty="0">
                <a:latin typeface="Symbol" panose="05050102010706020507" pitchFamily="18" charset="2"/>
              </a:rPr>
              <a:t> </a:t>
            </a:r>
            <a:endParaRPr lang="fr-FR" alt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9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-0.00069 L -0.01094 -0.02176 " pathEditMode="relative" ptsTypes="AA">
                                      <p:cBhvr>
                                        <p:cTn id="35" dur="500" fill="hold"/>
                                        <p:tgtEl>
                                          <p:spTgt spid="92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007 0.11018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92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550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2.59259E-6 L -0.00069 -0.02014 " pathEditMode="relative" ptsTypes="AA">
                                      <p:cBhvr>
                                        <p:cTn id="42" dur="5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00156 0.08889 " pathEditMode="relative" ptsTypes="AA">
                                      <p:cBhvr>
                                        <p:cTn id="44" dur="500" fill="hold"/>
                                        <p:tgtEl>
                                          <p:spTgt spid="92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4.81481E-6 L 0.0007 0.08472 " pathEditMode="relative" ptsTypes="AA">
                                      <p:cBhvr>
                                        <p:cTn id="46" dur="1000" fill="hold"/>
                                        <p:tgtEl>
                                          <p:spTgt spid="92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0.00156 0.06666 " pathEditMode="relative" ptsTypes="AA">
                                      <p:cBhvr>
                                        <p:cTn id="48" dur="500" fill="hold"/>
                                        <p:tgtEl>
                                          <p:spTgt spid="92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0007 0.08379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92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419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7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2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2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2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2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9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73" dur="1000" fill="hold"/>
                                        <p:tgtEl>
                                          <p:spTgt spid="92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9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76" dur="1000" fill="hold"/>
                                        <p:tgtEl>
                                          <p:spTgt spid="92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5"/>
                                            </p:cond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1" grpId="0"/>
      <p:bldP spid="92183" grpId="0"/>
      <p:bldP spid="92185" grpId="0"/>
      <p:bldP spid="92186" grpId="0"/>
      <p:bldP spid="92189" grpId="0" animBg="1"/>
      <p:bldP spid="92190" grpId="0" animBg="1"/>
      <p:bldP spid="92193" grpId="0"/>
      <p:bldP spid="92216" grpId="0"/>
      <p:bldP spid="55" grpId="0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0C9F5AF-B326-4A25-BB9E-49DB338989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 sz="3200">
                <a:solidFill>
                  <a:srgbClr val="FF9900"/>
                </a:solidFill>
                <a:effectLst/>
              </a:rPr>
              <a:t>“Storia” di un elettrone in una giunzione polarizzata direttamente</a:t>
            </a:r>
            <a:endParaRPr lang="fr-FR" altLang="it-IT" sz="3200">
              <a:solidFill>
                <a:srgbClr val="FF9900"/>
              </a:solidFill>
              <a:effectLst/>
            </a:endParaRP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6FEFFAAD-B6BB-403A-BC66-CFC5CA696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913" y="3090863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</a:t>
            </a:r>
            <a:r>
              <a:rPr lang="it-IT" altLang="it-IT" baseline="-25000"/>
              <a:t>C</a:t>
            </a:r>
            <a:endParaRPr lang="fr-FR" altLang="it-IT"/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98D5FAE4-0B69-4895-B4E6-226FAB81F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4549775"/>
            <a:ext cx="522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</a:t>
            </a:r>
            <a:r>
              <a:rPr lang="it-IT" altLang="it-IT" baseline="-25000"/>
              <a:t>V</a:t>
            </a:r>
            <a:endParaRPr lang="fr-FR" altLang="it-IT"/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A1CF8C3B-A4F2-4C49-A45F-EBF7FC64C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1971675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/>
              <a:t>p</a:t>
            </a:r>
            <a:endParaRPr lang="fr-FR" altLang="it-IT" b="1" i="1"/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1A6076A9-934E-4275-9012-5FCABE917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325" y="2033588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/>
              <a:t>n</a:t>
            </a:r>
            <a:endParaRPr lang="fr-FR" altLang="it-IT" b="1" i="1"/>
          </a:p>
        </p:txBody>
      </p:sp>
      <p:sp>
        <p:nvSpPr>
          <p:cNvPr id="37895" name="Oval 7">
            <a:extLst>
              <a:ext uri="{FF2B5EF4-FFF2-40B4-BE49-F238E27FC236}">
                <a16:creationId xmlns:a16="http://schemas.microsoft.com/office/drawing/2014/main" id="{4E2F6385-7E1F-4B10-AFF7-ADB48F2FE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0" y="3179763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7896" name="Oval 8">
            <a:extLst>
              <a:ext uri="{FF2B5EF4-FFF2-40B4-BE49-F238E27FC236}">
                <a16:creationId xmlns:a16="http://schemas.microsoft.com/office/drawing/2014/main" id="{21746284-6B31-4E51-9B61-31FEB06AA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3188" y="318293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37897" name="Group 9">
            <a:extLst>
              <a:ext uri="{FF2B5EF4-FFF2-40B4-BE49-F238E27FC236}">
                <a16:creationId xmlns:a16="http://schemas.microsoft.com/office/drawing/2014/main" id="{3CD5B810-F9AC-43D9-A74E-9892D494E419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453732" y="1372394"/>
            <a:ext cx="254000" cy="4154487"/>
            <a:chOff x="1998" y="943"/>
            <a:chExt cx="530" cy="2096"/>
          </a:xfrm>
        </p:grpSpPr>
        <p:cxnSp>
          <p:nvCxnSpPr>
            <p:cNvPr id="37898" name="AutoShape 10">
              <a:extLst>
                <a:ext uri="{FF2B5EF4-FFF2-40B4-BE49-F238E27FC236}">
                  <a16:creationId xmlns:a16="http://schemas.microsoft.com/office/drawing/2014/main" id="{5F4F0A39-C6FE-4BF0-A5A9-1A71EFF210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899" name="Line 11">
              <a:extLst>
                <a:ext uri="{FF2B5EF4-FFF2-40B4-BE49-F238E27FC236}">
                  <a16:creationId xmlns:a16="http://schemas.microsoft.com/office/drawing/2014/main" id="{3E236038-1F79-42F9-8C4C-35E79EFA56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37900" name="Line 12">
              <a:extLst>
                <a:ext uri="{FF2B5EF4-FFF2-40B4-BE49-F238E27FC236}">
                  <a16:creationId xmlns:a16="http://schemas.microsoft.com/office/drawing/2014/main" id="{A3569E8E-FE02-481C-9A39-B9A6E7C341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37901" name="Group 13">
            <a:extLst>
              <a:ext uri="{FF2B5EF4-FFF2-40B4-BE49-F238E27FC236}">
                <a16:creationId xmlns:a16="http://schemas.microsoft.com/office/drawing/2014/main" id="{5D76B021-10B3-4502-A052-E10A9D172787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464844" y="2836069"/>
            <a:ext cx="254000" cy="4154488"/>
            <a:chOff x="1998" y="943"/>
            <a:chExt cx="530" cy="2096"/>
          </a:xfrm>
        </p:grpSpPr>
        <p:cxnSp>
          <p:nvCxnSpPr>
            <p:cNvPr id="37902" name="AutoShape 14">
              <a:extLst>
                <a:ext uri="{FF2B5EF4-FFF2-40B4-BE49-F238E27FC236}">
                  <a16:creationId xmlns:a16="http://schemas.microsoft.com/office/drawing/2014/main" id="{D9E61DBC-6200-4F46-B061-7576BFFCF3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03" name="Line 15">
              <a:extLst>
                <a:ext uri="{FF2B5EF4-FFF2-40B4-BE49-F238E27FC236}">
                  <a16:creationId xmlns:a16="http://schemas.microsoft.com/office/drawing/2014/main" id="{7FF1CFDC-EB63-478F-BFFA-B00137A993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37904" name="Line 16">
              <a:extLst>
                <a:ext uri="{FF2B5EF4-FFF2-40B4-BE49-F238E27FC236}">
                  <a16:creationId xmlns:a16="http://schemas.microsoft.com/office/drawing/2014/main" id="{33BC3818-4E66-4A44-96CE-3E6545A3B0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37905" name="Line 17">
            <a:extLst>
              <a:ext uri="{FF2B5EF4-FFF2-40B4-BE49-F238E27FC236}">
                <a16:creationId xmlns:a16="http://schemas.microsoft.com/office/drawing/2014/main" id="{3896782B-8EE4-434A-8423-508FEE586B00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6063" y="3128963"/>
            <a:ext cx="0" cy="203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7906" name="Line 18">
            <a:extLst>
              <a:ext uri="{FF2B5EF4-FFF2-40B4-BE49-F238E27FC236}">
                <a16:creationId xmlns:a16="http://schemas.microsoft.com/office/drawing/2014/main" id="{837CD224-7060-4A07-9AB1-EE457E6002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48625" y="2840038"/>
            <a:ext cx="6350" cy="7683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7907" name="Line 19">
            <a:extLst>
              <a:ext uri="{FF2B5EF4-FFF2-40B4-BE49-F238E27FC236}">
                <a16:creationId xmlns:a16="http://schemas.microsoft.com/office/drawing/2014/main" id="{51AC2355-7697-4ECB-A29A-F8727691C1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56463" y="3224213"/>
            <a:ext cx="603250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7908" name="Line 20">
            <a:extLst>
              <a:ext uri="{FF2B5EF4-FFF2-40B4-BE49-F238E27FC236}">
                <a16:creationId xmlns:a16="http://schemas.microsoft.com/office/drawing/2014/main" id="{7BCDEF4B-C2EE-4B1F-A61A-2422FE2F87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54975" y="3216275"/>
            <a:ext cx="581025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-0.4151 -7.40741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51 -7.40741E-7 L -0.4151 0.2400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51 0.24005 L -0.65711 0.2400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711 0.24005 C -0.65989 0.24074 -0.66232 0.2419 -0.66493 0.24306 C -0.67118 0.24838 -0.67743 0.24792 -0.68402 0.25371 C -0.68489 0.2544 -0.68559 0.25509 -0.68645 0.25579 C -0.68715 0.25648 -0.68802 0.25718 -0.68871 0.25787 C -0.68958 0.25857 -0.69114 0.25996 -0.69114 0.25996 C -0.69375 0.26551 -0.69566 0.27084 -0.69982 0.27477 C -0.70243 0.27963 -0.70381 0.28565 -0.70625 0.29074 C -0.70312 0.30255 -0.70607 0.29028 -0.70468 0.32037 C -0.70416 0.33009 -0.70052 0.33773 -0.69826 0.34676 C -0.6967 0.35324 -0.69566 0.3588 -0.69201 0.36366 C -0.68941 0.3713 -0.68454 0.3757 -0.68003 0.38172 C -0.67274 0.39144 -0.6625 0.40209 -0.65225 0.40602 C -0.63958 0.41621 -0.63211 0.41366 -0.61579 0.41459 C -0.60451 0.41713 -0.61666 0.41459 -0.59201 0.41667 C -0.5776 0.41783 -0.56354 0.42269 -0.54913 0.42408 C -0.53819 0.42917 -0.52482 0.43033 -0.51336 0.43148 C -0.50607 0.43426 -0.49809 0.4338 -0.49045 0.43472 C -0.46111 0.44283 -0.4059 0.43866 -0.38958 0.43889 C -0.37656 0.43982 -0.36458 0.44144 -0.35156 0.44213 C -0.33697 0.44445 -0.32239 0.44514 -0.30781 0.4463 C -0.27413 0.45324 -0.28524 0.44815 -0.21649 0.44746 C -0.20868 0.44514 -0.20052 0.44514 -0.1927 0.44213 C -0.17743 0.43634 -0.19479 0.44097 -0.17604 0.43681 C -0.16961 0.43241 -0.1625 0.42871 -0.15538 0.42616 C -0.15243 0.42338 -0.14965 0.42292 -0.146 0.42199 C -0.13333 0.41528 -0.11961 0.41019 -0.10625 0.40718 C -0.09722 0.40278 -0.08645 0.4007 -0.07691 0.39861 C -0.071 0.3956 -0.06493 0.39537 -0.05868 0.39445 C -0.05329 0.39236 -0.04756 0.38959 -0.04201 0.3882 C -0.04045 0.3875 -0.03854 0.38727 -0.03715 0.38588 C -0.0335 0.38241 -0.0302 0.37709 -0.02604 0.37547 C -0.01909 0.36898 -0.01006 0.36111 -0.00225 0.35741 C -0.00121 0.35625 -0.00034 0.35509 0.00087 0.35417 C 0.00157 0.35371 0.00261 0.35394 0.0033 0.35324 C 0.00452 0.35209 0.00521 0.35 0.00643 0.34884 C 0.00764 0.34769 0.00921 0.34769 0.01042 0.34676 C 0.0165 0.34213 0.02014 0.33773 0.02709 0.33519 C 0.02987 0.33287 0.03195 0.33009 0.03507 0.32894 C 0.04202 0.32176 0.03907 0.32431 0.04375 0.32037 C 0.04566 0.31644 0.04827 0.31366 0.05018 0.30972 C 0.05226 0.30533 0.05174 0.30347 0.05487 0.29931 C 0.0573 0.29607 0.06129 0.28866 0.06129 0.28866 C 0.06268 0.28079 0.07101 0.26898 0.07466 0.26227 C 0.07622 0.25648 0.07813 0.25533 0.08108 0.25047 C 0.08525 0.24375 0.08872 0.23681 0.09219 0.2294 C 0.09289 0.22523 0.09289 0.22084 0.09375 0.21667 C 0.09462 0.21181 0.09566 0.21297 0.09775 0.20926 C 0.10157 0.20278 0.104 0.19491 0.10799 0.18912 C 0.10903 0.18519 0.11112 0.18426 0.11285 0.18079 C 0.11407 0.17547 0.11511 0.17292 0.11754 0.16806 C 0.11962 0.16389 0.11962 0.1588 0.1224 0.15533 C 0.12466 0.14445 0.12934 0.13426 0.13178 0.12361 C 0.13282 0.11204 0.13351 0.10023 0.13507 0.08866 C 0.13438 0.07222 0.13421 0.06111 0.13733 0.0463 C 0.13664 0.04051 0.13664 0.03519 0.13421 0.03033 C 0.13282 0.02408 0.12917 0.01875 0.12553 0.01459 C 0.11737 0.00579 0.12796 0.01667 0.12153 0.0081 C 0.11789 0.00324 0.10869 0.00162 0.104 0.0007 C 0.09653 -0.00254 0.09445 -0.00254 0.08507 -0.00347 C 0.07761 -0.00995 0.0658 -0.00648 0.0573 -0.00555 C 0.04566 -1.48148E-6 0.0474 -0.00023 0.03108 -0.00023 " pathEditMode="relative" ptsTypes="fffffffffffffffffffffffffffffffffffffffffffffffffffffffffffffA">
                                      <p:cBhvr>
                                        <p:cTn id="3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0.3 -2.22222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 -3.7037E-6 L -0.29687 0.2868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687 0.28681 L -0.64444 0.2847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7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445 0.28472 C -0.65521 0.29051 -0.66476 0.29954 -0.67622 0.30278 C -0.68177 0.30648 -0.67813 0.30579 -0.68091 0.31111 C -0.68316 0.31551 -0.68837 0.3206 -0.69202 0.32176 C -0.6941 0.32616 -0.69566 0.32986 -0.69844 0.33333 C -0.69931 0.33704 -0.7 0.33981 -0.70157 0.34306 C -0.7033 0.35093 -0.70226 0.35718 -0.7007 0.36528 C -0.70052 0.36782 -0.70018 0.3838 -0.69913 0.38843 C -0.69844 0.39144 -0.69618 0.39884 -0.69445 0.40116 C -0.69341 0.40255 -0.69202 0.40301 -0.69115 0.4044 C -0.68368 0.41574 -0.67709 0.43009 -0.66667 0.43704 C -0.6632 0.44236 -0.66771 0.43657 -0.66181 0.44028 C -0.65573 0.44421 -0.65035 0.44838 -0.64358 0.45093 C -0.62691 0.45718 -0.61094 0.46481 -0.59358 0.46667 C -0.58785 0.46806 -0.58212 0.46921 -0.57622 0.46991 C -0.56615 0.47361 -0.55538 0.47431 -0.54514 0.47731 C -0.54323 0.47778 -0.5415 0.47894 -0.53959 0.4794 C -0.53611 0.48032 -0.52934 0.48148 -0.52934 0.48171 C -0.51042 0.48935 -0.49028 0.48727 -0.47066 0.48796 C -0.40278 0.48681 -0.33525 0.4875 -0.26736 0.48889 C -0.21962 0.48843 -0.17153 0.49074 -0.12379 0.48681 C -0.10799 0.48542 -0.09115 0.47685 -0.07535 0.47315 C -0.06563 0.46736 -0.05556 0.46366 -0.04514 0.4625 C -0.03403 0.45671 -0.02188 0.45023 -0.01025 0.44676 C -0.00087 0.43912 0.01093 0.43727 0.02066 0.43079 C 0.02691 0.42662 0.03281 0.42222 0.03975 0.42014 C 0.04271 0.41736 0.0493 0.41389 0.0493 0.41412 C 0.05295 0.40856 0.0585 0.40671 0.06267 0.40116 C 0.06458 0.39861 0.06909 0.39491 0.06909 0.39514 C 0.075 0.38264 0.08628 0.37338 0.09444 0.36412 C 0.09913 0.3588 0.10191 0.35069 0.10642 0.34514 C 0.10902 0.33773 0.11163 0.32963 0.1151 0.32292 C 0.11614 0.31806 0.11614 0.31343 0.11823 0.30903 C 0.11944 0.30301 0.12048 0.29699 0.12222 0.2912 C 0.12257 0.28866 0.12257 0.28611 0.12309 0.2838 C 0.12378 0.28079 0.12552 0.27523 0.12552 0.27546 C 0.12725 0.26157 0.13194 0.24907 0.13576 0.23611 C 0.13663 0.23333 0.13871 0.23148 0.13975 0.2287 C 0.1408 0.22222 0.14305 0.2162 0.14444 0.20972 C 0.14548 0.19792 0.14635 0.18657 0.14531 0.17477 C 0.14514 0.16991 0.14774 0.12616 0.14045 0.11343 C 0.13819 0.09954 0.1335 0.08588 0.12777 0.07407 C 0.12691 0.0706 0.12621 0.06782 0.12465 0.06458 C 0.1243 0.0537 0.12621 0.04213 0.12309 0.03194 C 0.11944 0.01968 0.11302 0.01458 0.10486 0.00856 C 0.09948 0.00463 0.09479 -0.00231 0.08819 -0.00301 C 0.08316 -0.0037 0.07812 -0.0037 0.07309 -0.00417 C 0.06441 -0.00741 0.06441 -0.00648 0.05087 -0.00741 C 0.04739 -0.00579 0.04444 -0.00718 0.04045 -0.00625 C 0.0375 -0.00556 0.03177 -0.00417 0.03177 -0.00394 C 0.02882 -0.00278 0.03021 -0.00347 0.02777 -0.00208 " pathEditMode="relative" rAng="0" ptsTypes="ffffffffffffffffffffffffffffffffffffffffffffffffffA">
                                      <p:cBhvr>
                                        <p:cTn id="55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67" y="-43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>
            <a:extLst>
              <a:ext uri="{FF2B5EF4-FFF2-40B4-BE49-F238E27FC236}">
                <a16:creationId xmlns:a16="http://schemas.microsoft.com/office/drawing/2014/main" id="{1F69C0D1-F850-4DEC-9236-D60C7873B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600">
                <a:solidFill>
                  <a:srgbClr val="FF9900"/>
                </a:solidFill>
              </a:rPr>
              <a:t>Giunzioni </a:t>
            </a:r>
            <a:r>
              <a:rPr lang="it-IT" sz="3600" i="1">
                <a:solidFill>
                  <a:srgbClr val="FF9900"/>
                </a:solidFill>
              </a:rPr>
              <a:t>p-n</a:t>
            </a:r>
            <a:r>
              <a:rPr lang="it-IT" sz="3600">
                <a:solidFill>
                  <a:srgbClr val="FF9900"/>
                </a:solidFill>
              </a:rPr>
              <a:t>: polarizzazione inversa</a:t>
            </a:r>
            <a:endParaRPr lang="fr-FR" sz="3600">
              <a:solidFill>
                <a:srgbClr val="FF9900"/>
              </a:solidFill>
            </a:endParaRPr>
          </a:p>
        </p:txBody>
      </p:sp>
      <p:grpSp>
        <p:nvGrpSpPr>
          <p:cNvPr id="23555" name="Group 5">
            <a:extLst>
              <a:ext uri="{FF2B5EF4-FFF2-40B4-BE49-F238E27FC236}">
                <a16:creationId xmlns:a16="http://schemas.microsoft.com/office/drawing/2014/main" id="{F3B8872A-D7C2-481B-9E8C-064E9199E831}"/>
              </a:ext>
            </a:extLst>
          </p:cNvPr>
          <p:cNvGrpSpPr>
            <a:grpSpLocks/>
          </p:cNvGrpSpPr>
          <p:nvPr/>
        </p:nvGrpSpPr>
        <p:grpSpPr bwMode="auto">
          <a:xfrm>
            <a:off x="2800350" y="5218113"/>
            <a:ext cx="3505200" cy="487362"/>
            <a:chOff x="1966" y="3373"/>
            <a:chExt cx="2208" cy="307"/>
          </a:xfrm>
        </p:grpSpPr>
        <p:sp>
          <p:nvSpPr>
            <p:cNvPr id="23602" name="Rectangle 6">
              <a:extLst>
                <a:ext uri="{FF2B5EF4-FFF2-40B4-BE49-F238E27FC236}">
                  <a16:creationId xmlns:a16="http://schemas.microsoft.com/office/drawing/2014/main" id="{653052F7-E93D-4649-BD75-E34335C69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415"/>
              <a:ext cx="1243" cy="265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3603" name="Line 7">
              <a:extLst>
                <a:ext uri="{FF2B5EF4-FFF2-40B4-BE49-F238E27FC236}">
                  <a16:creationId xmlns:a16="http://schemas.microsoft.com/office/drawing/2014/main" id="{3E011E70-F99D-4391-9BCC-D1F0FB9AFC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3415"/>
              <a:ext cx="4" cy="2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3604" name="Line 8">
              <a:extLst>
                <a:ext uri="{FF2B5EF4-FFF2-40B4-BE49-F238E27FC236}">
                  <a16:creationId xmlns:a16="http://schemas.microsoft.com/office/drawing/2014/main" id="{4CFEFE7B-2B6B-43D5-ADF1-11893E0D7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6" y="3543"/>
              <a:ext cx="448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3605" name="Line 9">
              <a:extLst>
                <a:ext uri="{FF2B5EF4-FFF2-40B4-BE49-F238E27FC236}">
                  <a16:creationId xmlns:a16="http://schemas.microsoft.com/office/drawing/2014/main" id="{0C0DD3FF-B3AA-448A-BDEF-F4A18DDFFC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547"/>
              <a:ext cx="5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23606" name="Text Box 10">
              <a:extLst>
                <a:ext uri="{FF2B5EF4-FFF2-40B4-BE49-F238E27FC236}">
                  <a16:creationId xmlns:a16="http://schemas.microsoft.com/office/drawing/2014/main" id="{43642E6F-EAC6-48DA-9F9E-9E84E6E29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3373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 i="1"/>
                <a:t>p</a:t>
              </a:r>
              <a:endParaRPr lang="fr-FR" altLang="it-IT" b="1" i="1"/>
            </a:p>
          </p:txBody>
        </p:sp>
        <p:sp>
          <p:nvSpPr>
            <p:cNvPr id="23607" name="Text Box 11">
              <a:extLst>
                <a:ext uri="{FF2B5EF4-FFF2-40B4-BE49-F238E27FC236}">
                  <a16:creationId xmlns:a16="http://schemas.microsoft.com/office/drawing/2014/main" id="{8A15C920-54DD-4E0A-9194-126A3DF86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89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 i="1"/>
                <a:t>n</a:t>
              </a:r>
              <a:endParaRPr lang="fr-FR" altLang="it-IT" b="1" i="1"/>
            </a:p>
          </p:txBody>
        </p:sp>
      </p:grpSp>
      <p:grpSp>
        <p:nvGrpSpPr>
          <p:cNvPr id="3" name="Group 61">
            <a:extLst>
              <a:ext uri="{FF2B5EF4-FFF2-40B4-BE49-F238E27FC236}">
                <a16:creationId xmlns:a16="http://schemas.microsoft.com/office/drawing/2014/main" id="{38303352-8A66-4943-96A5-01E8496BFF81}"/>
              </a:ext>
            </a:extLst>
          </p:cNvPr>
          <p:cNvGrpSpPr>
            <a:grpSpLocks/>
          </p:cNvGrpSpPr>
          <p:nvPr/>
        </p:nvGrpSpPr>
        <p:grpSpPr bwMode="auto">
          <a:xfrm>
            <a:off x="2349500" y="2351088"/>
            <a:ext cx="4152900" cy="841375"/>
            <a:chOff x="1480" y="1481"/>
            <a:chExt cx="2616" cy="530"/>
          </a:xfrm>
        </p:grpSpPr>
        <p:cxnSp>
          <p:nvCxnSpPr>
            <p:cNvPr id="23599" name="AutoShape 13">
              <a:extLst>
                <a:ext uri="{FF2B5EF4-FFF2-40B4-BE49-F238E27FC236}">
                  <a16:creationId xmlns:a16="http://schemas.microsoft.com/office/drawing/2014/main" id="{655A0D86-5383-4137-8451-E6E08C2125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517" y="1481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00" name="Line 14">
              <a:extLst>
                <a:ext uri="{FF2B5EF4-FFF2-40B4-BE49-F238E27FC236}">
                  <a16:creationId xmlns:a16="http://schemas.microsoft.com/office/drawing/2014/main" id="{DDD7F54E-6C6C-4123-AF9D-B0E6BD2FED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002" y="959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3601" name="Line 15">
              <a:extLst>
                <a:ext uri="{FF2B5EF4-FFF2-40B4-BE49-F238E27FC236}">
                  <a16:creationId xmlns:a16="http://schemas.microsoft.com/office/drawing/2014/main" id="{56BAAD86-BCD4-4499-8F3F-5E6A1892E23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560" y="1474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E67F4CF2-FDC9-4753-90BD-68C40EBF3060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001294" y="2161382"/>
            <a:ext cx="841375" cy="4154487"/>
            <a:chOff x="1998" y="943"/>
            <a:chExt cx="530" cy="2096"/>
          </a:xfrm>
        </p:grpSpPr>
        <p:cxnSp>
          <p:nvCxnSpPr>
            <p:cNvPr id="23596" name="AutoShape 17">
              <a:extLst>
                <a:ext uri="{FF2B5EF4-FFF2-40B4-BE49-F238E27FC236}">
                  <a16:creationId xmlns:a16="http://schemas.microsoft.com/office/drawing/2014/main" id="{6B5D7CFE-E2C4-4BF1-95BB-CA0950B048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97" name="Line 18">
              <a:extLst>
                <a:ext uri="{FF2B5EF4-FFF2-40B4-BE49-F238E27FC236}">
                  <a16:creationId xmlns:a16="http://schemas.microsoft.com/office/drawing/2014/main" id="{E1EDB045-93E8-46AB-B287-4F903EE2A1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3598" name="Line 19">
              <a:extLst>
                <a:ext uri="{FF2B5EF4-FFF2-40B4-BE49-F238E27FC236}">
                  <a16:creationId xmlns:a16="http://schemas.microsoft.com/office/drawing/2014/main" id="{5824A073-E504-434F-B8F9-8F3B6609DA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94228" name="Line 20">
            <a:extLst>
              <a:ext uri="{FF2B5EF4-FFF2-40B4-BE49-F238E27FC236}">
                <a16:creationId xmlns:a16="http://schemas.microsoft.com/office/drawing/2014/main" id="{042BCC38-9264-470C-8BEB-689BE3D7C2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47913" y="3470275"/>
            <a:ext cx="1712912" cy="793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4229" name="Text Box 21">
            <a:extLst>
              <a:ext uri="{FF2B5EF4-FFF2-40B4-BE49-F238E27FC236}">
                <a16:creationId xmlns:a16="http://schemas.microsoft.com/office/drawing/2014/main" id="{49BF01AF-F637-4147-8FEC-2FFCD3813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2039938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C</a:t>
            </a:r>
            <a:endParaRPr lang="fr-FR" altLang="it-IT"/>
          </a:p>
        </p:txBody>
      </p:sp>
      <p:sp>
        <p:nvSpPr>
          <p:cNvPr id="94230" name="Text Box 22">
            <a:extLst>
              <a:ext uri="{FF2B5EF4-FFF2-40B4-BE49-F238E27FC236}">
                <a16:creationId xmlns:a16="http://schemas.microsoft.com/office/drawing/2014/main" id="{0B72A79B-9ADE-4435-8985-9B548711A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038" y="3690938"/>
            <a:ext cx="522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E</a:t>
            </a:r>
            <a:r>
              <a:rPr lang="it-IT" altLang="it-IT" baseline="-25000"/>
              <a:t>V</a:t>
            </a:r>
            <a:endParaRPr lang="fr-FR" altLang="it-IT"/>
          </a:p>
        </p:txBody>
      </p:sp>
      <p:sp>
        <p:nvSpPr>
          <p:cNvPr id="94231" name="Text Box 23">
            <a:extLst>
              <a:ext uri="{FF2B5EF4-FFF2-40B4-BE49-F238E27FC236}">
                <a16:creationId xmlns:a16="http://schemas.microsoft.com/office/drawing/2014/main" id="{1D120268-DDBD-4E60-8EE3-522544F7E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319405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chemeClr val="hlink"/>
                </a:solidFill>
              </a:rPr>
              <a:t>E</a:t>
            </a:r>
            <a:r>
              <a:rPr lang="it-IT" altLang="it-IT" baseline="-25000">
                <a:solidFill>
                  <a:schemeClr val="hlink"/>
                </a:solidFill>
              </a:rPr>
              <a:t>F</a:t>
            </a:r>
            <a:endParaRPr lang="fr-FR" altLang="it-IT">
              <a:solidFill>
                <a:schemeClr val="hlink"/>
              </a:solidFill>
            </a:endParaRPr>
          </a:p>
        </p:txBody>
      </p:sp>
      <p:sp>
        <p:nvSpPr>
          <p:cNvPr id="94232" name="Text Box 24">
            <a:extLst>
              <a:ext uri="{FF2B5EF4-FFF2-40B4-BE49-F238E27FC236}">
                <a16:creationId xmlns:a16="http://schemas.microsoft.com/office/drawing/2014/main" id="{E7699217-FE10-4A87-A305-0E8445A8F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9075" y="3268663"/>
            <a:ext cx="51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chemeClr val="hlink"/>
                </a:solidFill>
              </a:rPr>
              <a:t>E</a:t>
            </a:r>
            <a:r>
              <a:rPr lang="it-IT" altLang="it-IT" baseline="-25000">
                <a:solidFill>
                  <a:schemeClr val="hlink"/>
                </a:solidFill>
              </a:rPr>
              <a:t>F</a:t>
            </a:r>
            <a:endParaRPr lang="fr-FR" altLang="it-IT">
              <a:solidFill>
                <a:schemeClr val="hlink"/>
              </a:solidFill>
            </a:endParaRPr>
          </a:p>
        </p:txBody>
      </p:sp>
      <p:sp>
        <p:nvSpPr>
          <p:cNvPr id="23563" name="Text Box 25">
            <a:extLst>
              <a:ext uri="{FF2B5EF4-FFF2-40B4-BE49-F238E27FC236}">
                <a16:creationId xmlns:a16="http://schemas.microsoft.com/office/drawing/2014/main" id="{21FD0DE9-F021-482C-8690-5FE36C09B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1270000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p</a:t>
            </a:r>
            <a:endParaRPr lang="fr-FR" altLang="it-IT" b="1" i="1"/>
          </a:p>
        </p:txBody>
      </p:sp>
      <p:sp>
        <p:nvSpPr>
          <p:cNvPr id="23564" name="Text Box 26">
            <a:extLst>
              <a:ext uri="{FF2B5EF4-FFF2-40B4-BE49-F238E27FC236}">
                <a16:creationId xmlns:a16="http://schemas.microsoft.com/office/drawing/2014/main" id="{8E29545D-B94B-4185-B62C-24B1AFEE7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0" y="1331913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/>
              <a:t>n</a:t>
            </a:r>
            <a:endParaRPr lang="fr-FR" altLang="it-IT" b="1" i="1"/>
          </a:p>
        </p:txBody>
      </p:sp>
      <p:sp>
        <p:nvSpPr>
          <p:cNvPr id="94235" name="Oval 27">
            <a:extLst>
              <a:ext uri="{FF2B5EF4-FFF2-40B4-BE49-F238E27FC236}">
                <a16:creationId xmlns:a16="http://schemas.microsoft.com/office/drawing/2014/main" id="{CF679200-6F2C-416E-A76C-970B0DCFA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913" y="281940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4236" name="Oval 28">
            <a:extLst>
              <a:ext uri="{FF2B5EF4-FFF2-40B4-BE49-F238E27FC236}">
                <a16:creationId xmlns:a16="http://schemas.microsoft.com/office/drawing/2014/main" id="{B30A0E7A-9E24-4A64-B999-8D02E232E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247173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4237" name="Line 29">
            <a:extLst>
              <a:ext uri="{FF2B5EF4-FFF2-40B4-BE49-F238E27FC236}">
                <a16:creationId xmlns:a16="http://schemas.microsoft.com/office/drawing/2014/main" id="{BC5F629D-1B1C-4EBB-ABED-EFDB306C6C2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3788" y="2366963"/>
            <a:ext cx="0" cy="8207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4238" name="Line 30">
            <a:extLst>
              <a:ext uri="{FF2B5EF4-FFF2-40B4-BE49-F238E27FC236}">
                <a16:creationId xmlns:a16="http://schemas.microsoft.com/office/drawing/2014/main" id="{1BC66873-F46D-46AD-91E4-D25D7604A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3225" y="2366963"/>
            <a:ext cx="234473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4239" name="Text Box 31">
            <a:extLst>
              <a:ext uri="{FF2B5EF4-FFF2-40B4-BE49-F238E27FC236}">
                <a16:creationId xmlns:a16="http://schemas.microsoft.com/office/drawing/2014/main" id="{921374EB-27CE-4128-AC58-42F42D1CE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7438" y="2395538"/>
            <a:ext cx="34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>
                <a:latin typeface="Symbol" panose="05050102010706020507" pitchFamily="18" charset="2"/>
              </a:rPr>
              <a:t>f</a:t>
            </a:r>
            <a:endParaRPr lang="fr-FR" altLang="it-IT" b="1"/>
          </a:p>
        </p:txBody>
      </p:sp>
      <p:sp>
        <p:nvSpPr>
          <p:cNvPr id="94248" name="Line 40">
            <a:extLst>
              <a:ext uri="{FF2B5EF4-FFF2-40B4-BE49-F238E27FC236}">
                <a16:creationId xmlns:a16="http://schemas.microsoft.com/office/drawing/2014/main" id="{D2284E54-7CDB-49CE-ADA2-FEDDB94E6C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8538" y="3475038"/>
            <a:ext cx="1698625" cy="158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4249" name="Line 41">
            <a:extLst>
              <a:ext uri="{FF2B5EF4-FFF2-40B4-BE49-F238E27FC236}">
                <a16:creationId xmlns:a16="http://schemas.microsoft.com/office/drawing/2014/main" id="{A98343AD-23B8-4BBC-8885-C740CF9892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59238" y="3473450"/>
            <a:ext cx="7556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4250" name="Line 42">
            <a:extLst>
              <a:ext uri="{FF2B5EF4-FFF2-40B4-BE49-F238E27FC236}">
                <a16:creationId xmlns:a16="http://schemas.microsoft.com/office/drawing/2014/main" id="{1FFC611E-378B-44A5-BEC2-7AF0CCC5F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6700" y="5494338"/>
            <a:ext cx="0" cy="7556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4251" name="Line 43">
            <a:extLst>
              <a:ext uri="{FF2B5EF4-FFF2-40B4-BE49-F238E27FC236}">
                <a16:creationId xmlns:a16="http://schemas.microsoft.com/office/drawing/2014/main" id="{427D2E18-4DA8-410E-8702-A033BC7B61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99200" y="5494338"/>
            <a:ext cx="635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5" name="Group 44">
            <a:extLst>
              <a:ext uri="{FF2B5EF4-FFF2-40B4-BE49-F238E27FC236}">
                <a16:creationId xmlns:a16="http://schemas.microsoft.com/office/drawing/2014/main" id="{160B57F8-4337-41C9-842E-D187C644C306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798763" y="5794375"/>
            <a:ext cx="3511550" cy="630238"/>
            <a:chOff x="1970" y="3736"/>
            <a:chExt cx="2212" cy="397"/>
          </a:xfrm>
        </p:grpSpPr>
        <p:grpSp>
          <p:nvGrpSpPr>
            <p:cNvPr id="23590" name="Group 45">
              <a:extLst>
                <a:ext uri="{FF2B5EF4-FFF2-40B4-BE49-F238E27FC236}">
                  <a16:creationId xmlns:a16="http://schemas.microsoft.com/office/drawing/2014/main" id="{A2B04914-3167-43D4-828E-2A931C1EF7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0" y="3895"/>
              <a:ext cx="2212" cy="238"/>
              <a:chOff x="1970" y="3895"/>
              <a:chExt cx="2212" cy="238"/>
            </a:xfrm>
          </p:grpSpPr>
          <p:sp>
            <p:nvSpPr>
              <p:cNvPr id="23592" name="Line 46">
                <a:extLst>
                  <a:ext uri="{FF2B5EF4-FFF2-40B4-BE49-F238E27FC236}">
                    <a16:creationId xmlns:a16="http://schemas.microsoft.com/office/drawing/2014/main" id="{E3A8D802-7E9B-40AA-AC7C-100D025B07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0" y="4027"/>
                <a:ext cx="98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3593" name="Line 47">
                <a:extLst>
                  <a:ext uri="{FF2B5EF4-FFF2-40B4-BE49-F238E27FC236}">
                    <a16:creationId xmlns:a16="http://schemas.microsoft.com/office/drawing/2014/main" id="{967B7339-6BCB-4F96-894F-A00B04885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8" y="3895"/>
                <a:ext cx="4" cy="2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3594" name="Line 48">
                <a:extLst>
                  <a:ext uri="{FF2B5EF4-FFF2-40B4-BE49-F238E27FC236}">
                    <a16:creationId xmlns:a16="http://schemas.microsoft.com/office/drawing/2014/main" id="{0C4BBA3C-C0CD-4E21-B9C8-814D54A103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2" y="3986"/>
                <a:ext cx="4" cy="8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23595" name="Line 49">
                <a:extLst>
                  <a:ext uri="{FF2B5EF4-FFF2-40B4-BE49-F238E27FC236}">
                    <a16:creationId xmlns:a16="http://schemas.microsoft.com/office/drawing/2014/main" id="{518BD804-A706-4895-A5C2-36F34C0E3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1" y="4028"/>
                <a:ext cx="116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23591" name="Text Box 50">
              <a:extLst>
                <a:ext uri="{FF2B5EF4-FFF2-40B4-BE49-F238E27FC236}">
                  <a16:creationId xmlns:a16="http://schemas.microsoft.com/office/drawing/2014/main" id="{24E43795-77C7-44F4-8607-EAB1E557F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3736"/>
              <a:ext cx="31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i="1"/>
                <a:t>V</a:t>
              </a:r>
              <a:r>
                <a:rPr lang="it-IT" altLang="it-IT" i="1" baseline="-25000"/>
                <a:t>0</a:t>
              </a:r>
              <a:endParaRPr lang="fr-FR" altLang="it-IT" i="1"/>
            </a:p>
          </p:txBody>
        </p:sp>
      </p:grpSp>
      <p:sp>
        <p:nvSpPr>
          <p:cNvPr id="94259" name="Line 51">
            <a:extLst>
              <a:ext uri="{FF2B5EF4-FFF2-40B4-BE49-F238E27FC236}">
                <a16:creationId xmlns:a16="http://schemas.microsoft.com/office/drawing/2014/main" id="{C6139AAB-5A03-4B72-A1F6-B16877A679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0613" y="1858963"/>
            <a:ext cx="12700" cy="13223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4260" name="Text Box 52">
            <a:extLst>
              <a:ext uri="{FF2B5EF4-FFF2-40B4-BE49-F238E27FC236}">
                <a16:creationId xmlns:a16="http://schemas.microsoft.com/office/drawing/2014/main" id="{42CE0076-2867-45EE-B85D-6893B78BD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25" y="2179638"/>
            <a:ext cx="1004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latin typeface="Symbol" panose="05050102010706020507" pitchFamily="18" charset="2"/>
              </a:rPr>
              <a:t>f</a:t>
            </a:r>
            <a:r>
              <a:rPr lang="it-IT" altLang="it-IT" b="1" i="1"/>
              <a:t> + V</a:t>
            </a:r>
            <a:r>
              <a:rPr lang="it-IT" altLang="it-IT" b="1" i="1" baseline="-25000"/>
              <a:t>0</a:t>
            </a:r>
            <a:endParaRPr lang="fr-FR" altLang="it-IT" b="1" i="1"/>
          </a:p>
        </p:txBody>
      </p:sp>
      <p:grpSp>
        <p:nvGrpSpPr>
          <p:cNvPr id="7" name="Group 53">
            <a:extLst>
              <a:ext uri="{FF2B5EF4-FFF2-40B4-BE49-F238E27FC236}">
                <a16:creationId xmlns:a16="http://schemas.microsoft.com/office/drawing/2014/main" id="{B76C0125-C9AB-49F9-980A-362B9FA712BC}"/>
              </a:ext>
            </a:extLst>
          </p:cNvPr>
          <p:cNvGrpSpPr>
            <a:grpSpLocks/>
          </p:cNvGrpSpPr>
          <p:nvPr/>
        </p:nvGrpSpPr>
        <p:grpSpPr bwMode="auto">
          <a:xfrm>
            <a:off x="2349500" y="1854200"/>
            <a:ext cx="4152900" cy="1335088"/>
            <a:chOff x="1682" y="1567"/>
            <a:chExt cx="2616" cy="530"/>
          </a:xfrm>
        </p:grpSpPr>
        <p:cxnSp>
          <p:nvCxnSpPr>
            <p:cNvPr id="23587" name="AutoShape 54">
              <a:extLst>
                <a:ext uri="{FF2B5EF4-FFF2-40B4-BE49-F238E27FC236}">
                  <a16:creationId xmlns:a16="http://schemas.microsoft.com/office/drawing/2014/main" id="{A67F953C-F3A5-427E-84C4-F3819943A7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719" y="1567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88" name="Line 55">
              <a:extLst>
                <a:ext uri="{FF2B5EF4-FFF2-40B4-BE49-F238E27FC236}">
                  <a16:creationId xmlns:a16="http://schemas.microsoft.com/office/drawing/2014/main" id="{07C5B4C9-9314-4870-89C4-8876AE360C3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04" y="1045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3589" name="Line 56">
              <a:extLst>
                <a:ext uri="{FF2B5EF4-FFF2-40B4-BE49-F238E27FC236}">
                  <a16:creationId xmlns:a16="http://schemas.microsoft.com/office/drawing/2014/main" id="{F6AE0AE0-69AF-451B-9C31-74FA298FE1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762" y="1560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8" name="Group 57">
            <a:extLst>
              <a:ext uri="{FF2B5EF4-FFF2-40B4-BE49-F238E27FC236}">
                <a16:creationId xmlns:a16="http://schemas.microsoft.com/office/drawing/2014/main" id="{7D17EB3C-B1EE-4893-AB32-9F4846DFEBAB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3325813"/>
            <a:ext cx="4152900" cy="1335087"/>
            <a:chOff x="1682" y="1567"/>
            <a:chExt cx="2616" cy="530"/>
          </a:xfrm>
        </p:grpSpPr>
        <p:cxnSp>
          <p:nvCxnSpPr>
            <p:cNvPr id="23584" name="AutoShape 58">
              <a:extLst>
                <a:ext uri="{FF2B5EF4-FFF2-40B4-BE49-F238E27FC236}">
                  <a16:creationId xmlns:a16="http://schemas.microsoft.com/office/drawing/2014/main" id="{89B3DBC0-C881-4D33-BA3D-D5183B26DA7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719" y="1567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85" name="Line 59">
              <a:extLst>
                <a:ext uri="{FF2B5EF4-FFF2-40B4-BE49-F238E27FC236}">
                  <a16:creationId xmlns:a16="http://schemas.microsoft.com/office/drawing/2014/main" id="{B495853C-7A4E-4646-9693-3D46E206043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04" y="1045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3586" name="Line 60">
              <a:extLst>
                <a:ext uri="{FF2B5EF4-FFF2-40B4-BE49-F238E27FC236}">
                  <a16:creationId xmlns:a16="http://schemas.microsoft.com/office/drawing/2014/main" id="{5CD0B6E2-AE4C-473E-8F6F-E5D13D8E26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762" y="1560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94270" name="Line 62">
            <a:extLst>
              <a:ext uri="{FF2B5EF4-FFF2-40B4-BE49-F238E27FC236}">
                <a16:creationId xmlns:a16="http://schemas.microsoft.com/office/drawing/2014/main" id="{6F48F975-7605-4993-897A-3F93FDEA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8613" y="1857375"/>
            <a:ext cx="2424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4271" name="Text Box 63">
            <a:extLst>
              <a:ext uri="{FF2B5EF4-FFF2-40B4-BE49-F238E27FC236}">
                <a16:creationId xmlns:a16="http://schemas.microsoft.com/office/drawing/2014/main" id="{B81289CA-F8C1-418F-8BB5-DD5DC7F98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063" y="4740275"/>
            <a:ext cx="3011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E4E28A"/>
                </a:solidFill>
              </a:rPr>
              <a:t>Corrente nulla?</a:t>
            </a:r>
            <a:endParaRPr lang="fr-FR" altLang="it-IT" b="1" i="1">
              <a:solidFill>
                <a:srgbClr val="E4E28A"/>
              </a:solidFill>
            </a:endParaRPr>
          </a:p>
        </p:txBody>
      </p:sp>
      <p:sp>
        <p:nvSpPr>
          <p:cNvPr id="94272" name="Line 64">
            <a:extLst>
              <a:ext uri="{FF2B5EF4-FFF2-40B4-BE49-F238E27FC236}">
                <a16:creationId xmlns:a16="http://schemas.microsoft.com/office/drawing/2014/main" id="{0237A0D7-D548-4457-8DD4-C1724BF685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67138" y="1516063"/>
            <a:ext cx="1066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4273" name="Text Box 65">
            <a:extLst>
              <a:ext uri="{FF2B5EF4-FFF2-40B4-BE49-F238E27FC236}">
                <a16:creationId xmlns:a16="http://schemas.microsoft.com/office/drawing/2014/main" id="{5025C00B-58AE-4154-8043-DB33A1F3D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275" y="111125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i="1">
                <a:solidFill>
                  <a:schemeClr val="hlink"/>
                </a:solidFill>
              </a:rPr>
              <a:t>E</a:t>
            </a:r>
            <a:endParaRPr lang="fr-FR" altLang="it-IT" b="1" i="1">
              <a:solidFill>
                <a:schemeClr val="hlink"/>
              </a:solidFill>
            </a:endParaRPr>
          </a:p>
        </p:txBody>
      </p:sp>
      <p:sp>
        <p:nvSpPr>
          <p:cNvPr id="94274" name="Oval 66">
            <a:extLst>
              <a:ext uri="{FF2B5EF4-FFF2-40B4-BE49-F238E27FC236}">
                <a16:creationId xmlns:a16="http://schemas.microsoft.com/office/drawing/2014/main" id="{B4BF0A17-2EBE-4EBD-828A-EFA75BF1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3" y="165100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 Box 20">
                <a:extLst>
                  <a:ext uri="{FF2B5EF4-FFF2-40B4-BE49-F238E27FC236}">
                    <a16:creationId xmlns:a16="http://schemas.microsoft.com/office/drawing/2014/main" id="{97E8E011-841F-4AD1-9350-5B8F4D743E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08663" y="3928359"/>
                <a:ext cx="2192588" cy="5395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it-IT" altLang="it-IT" sz="2400" b="1" i="1" dirty="0"/>
                  <a:t> </a:t>
                </a:r>
                <a14:m>
                  <m:oMath xmlns:m="http://schemas.openxmlformats.org/officeDocument/2006/math">
                    <m:r>
                      <a:rPr lang="it-IT" altLang="it-IT" sz="2400" b="1" i="1" smtClean="0">
                        <a:latin typeface="Cambria Math" panose="02040503050406030204" pitchFamily="18" charset="0"/>
                      </a:rPr>
                      <m:t>𝑾</m:t>
                    </m:r>
                    <m:r>
                      <a:rPr lang="it-IT" altLang="it-IT" sz="2400" b="1" i="1" smtClean="0">
                        <a:latin typeface="Cambria Math" panose="02040503050406030204" pitchFamily="18" charset="0"/>
                      </a:rPr>
                      <m:t> ∝ </m:t>
                    </m:r>
                    <m:rad>
                      <m:radPr>
                        <m:degHide m:val="on"/>
                        <m:ctrlP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alt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lang="it-IT" altLang="it-IT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endParaRPr lang="fr-FR" altLang="it-IT" sz="2400" b="1" i="1" dirty="0"/>
              </a:p>
            </p:txBody>
          </p:sp>
        </mc:Choice>
        <mc:Fallback>
          <p:sp>
            <p:nvSpPr>
              <p:cNvPr id="56" name="Text Box 20">
                <a:extLst>
                  <a:ext uri="{FF2B5EF4-FFF2-40B4-BE49-F238E27FC236}">
                    <a16:creationId xmlns:a16="http://schemas.microsoft.com/office/drawing/2014/main" id="{97E8E011-841F-4AD1-9350-5B8F4D743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8663" y="3928359"/>
                <a:ext cx="2192588" cy="5395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83B7C551-2134-4AD7-BA3B-D97BB90E94CF}"/>
              </a:ext>
            </a:extLst>
          </p:cNvPr>
          <p:cNvCxnSpPr>
            <a:cxnSpLocks/>
          </p:cNvCxnSpPr>
          <p:nvPr/>
        </p:nvCxnSpPr>
        <p:spPr bwMode="auto">
          <a:xfrm flipH="1">
            <a:off x="4052364" y="1703388"/>
            <a:ext cx="50101" cy="295614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Connettore diritto 57">
            <a:extLst>
              <a:ext uri="{FF2B5EF4-FFF2-40B4-BE49-F238E27FC236}">
                <a16:creationId xmlns:a16="http://schemas.microsoft.com/office/drawing/2014/main" id="{DA2672D7-9CC6-4E50-BFB7-C50F10DD53AA}"/>
              </a:ext>
            </a:extLst>
          </p:cNvPr>
          <p:cNvCxnSpPr>
            <a:cxnSpLocks/>
          </p:cNvCxnSpPr>
          <p:nvPr/>
        </p:nvCxnSpPr>
        <p:spPr bwMode="auto">
          <a:xfrm flipH="1">
            <a:off x="4749801" y="1717610"/>
            <a:ext cx="30956" cy="294712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 Box 33">
            <a:extLst>
              <a:ext uri="{FF2B5EF4-FFF2-40B4-BE49-F238E27FC236}">
                <a16:creationId xmlns:a16="http://schemas.microsoft.com/office/drawing/2014/main" id="{CB63E8F8-DAA8-4DAC-8AED-BD6F9E800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443" y="1797843"/>
            <a:ext cx="636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 b="1" i="1" dirty="0">
                <a:cs typeface="Arial" panose="020B0604020202020204" pitchFamily="34" charset="0"/>
              </a:rPr>
              <a:t>W </a:t>
            </a:r>
            <a:r>
              <a:rPr lang="it-IT" altLang="it-IT" b="1" i="1" dirty="0">
                <a:latin typeface="Symbol" panose="05050102010706020507" pitchFamily="18" charset="2"/>
              </a:rPr>
              <a:t> </a:t>
            </a:r>
            <a:endParaRPr lang="fr-FR" altLang="it-IT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9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4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2.77778E-6 -0.08148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94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7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00225 0.02407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94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120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4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00087 -0.06042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94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03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0033 -0.08797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94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439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1551 L 0.00226 -0.08472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94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47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1.38889E-6 0.03704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94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94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94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94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9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9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9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46 L -0.09896 -0.00138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94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6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046 L -0.10781 0.00069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94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9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4" dur="1000" tmFilter="0, 0; .2, .5; .8, .5; 1, 0"/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500" autoRev="1" fill="hold"/>
                                        <p:tgtEl>
                                          <p:spTgt spid="94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9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L 0.54132 -4.07407E-6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94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133 2.96296E-6 C 0.55087 0.00116 0.55973 0.0037 0.5691 0.00533 C 0.57587 0.00857 0.58299 0.01065 0.58976 0.01389 C 0.59219 0.01852 0.5908 0.01505 0.59202 0.02014 C 0.59254 0.02222 0.59376 0.02662 0.59376 0.02662 C 0.59445 0.03542 0.59532 0.0456 0.59931 0.05301 C 0.60244 0.06783 0.60574 0.0831 0.60799 0.09838 C 0.60938 0.10833 0.61008 0.11759 0.61824 0.12176 C 0.61893 0.12801 0.61876 0.13449 0.6198 0.14074 C 0.62153 0.15162 0.62778 0.16458 0.63264 0.17361 C 0.63351 0.17755 0.63525 0.18033 0.63646 0.18426 C 0.63716 0.18634 0.6382 0.19051 0.6382 0.19051 C 0.63785 0.20648 0.63785 0.22222 0.63733 0.2382 C 0.63733 0.23958 0.63664 0.24097 0.63646 0.24236 C 0.6349 0.26482 0.63699 0.28796 0.63421 0.31019 C 0.63212 0.32708 0.62848 0.34421 0.62535 0.36088 C 0.62431 0.36597 0.62223 0.3706 0.62153 0.3757 C 0.6191 0.39213 0.61841 0.40625 0.60869 0.41806 C 0.60747 0.42546 0.60643 0.42523 0.60313 0.43079 C 0.60192 0.43287 0.60001 0.43704 0.60001 0.43704 C 0.59983 0.43889 0.59983 0.44074 0.59931 0.44236 C 0.59723 0.44792 0.59514 0.44931 0.59289 0.45394 C 0.59098 0.45787 0.59011 0.46181 0.5882 0.46574 C 0.58681 0.47222 0.58455 0.48102 0.58091 0.48588 C 0.5783 0.49421 0.57709 0.50486 0.57067 0.50903 C 0.5698 0.5125 0.56667 0.51852 0.56667 0.51852 C 0.56494 0.52639 0.56233 0.53519 0.55869 0.5419 C 0.55764 0.54815 0.55556 0.55232 0.55313 0.55764 C 0.55001 0.56435 0.54966 0.57245 0.54445 0.57685 C 0.54219 0.58125 0.53976 0.58449 0.53646 0.58727 C 0.53508 0.59028 0.52709 0.60116 0.52535 0.60208 C 0.52327 0.60324 0.52258 0.60324 0.52067 0.60533 C 0.51667 0.60972 0.51997 0.60787 0.51598 0.60949 C 0.5132 0.61204 0.51112 0.61482 0.50799 0.6169 C 0.50556 0.6206 0.50226 0.62269 0.49931 0.62546 C 0.49289 0.63125 0.48803 0.63912 0.48091 0.64352 C 0.47813 0.64722 0.47449 0.64954 0.47067 0.65093 C 0.45521 0.66458 0.44428 0.66065 0.4231 0.66134 C 0.41546 0.66505 0.4198 0.66343 0.40313 0.66042 C 0.40122 0.66019 0.39758 0.65833 0.39758 0.65833 C 0.3882 0.65949 0.37865 0.65926 0.3691 0.66042 C 0.36424 0.65625 0.35851 0.65903 0.35313 0.66042 C 0.34671 0.65718 0.33108 0.66181 0.32466 0.6625 C 0.3066 0.66158 0.28942 0.65972 0.27153 0.65718 C 0.26528 0.65533 0.25799 0.6581 0.25157 0.65926 C 0.24393 0.6632 0.24462 0.66366 0.23421 0.66366 " pathEditMode="relative" ptsTypes="fffffffffffffffffffffffffffffffffffffffffffffA">
                                      <p:cBhvr>
                                        <p:cTn id="117" dur="500" fill="hold"/>
                                        <p:tgtEl>
                                          <p:spTgt spid="94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9" grpId="0"/>
      <p:bldP spid="94230" grpId="0"/>
      <p:bldP spid="94231" grpId="0"/>
      <p:bldP spid="94232" grpId="0"/>
      <p:bldP spid="94235" grpId="0" animBg="1"/>
      <p:bldP spid="94236" grpId="0" animBg="1"/>
      <p:bldP spid="94239" grpId="0"/>
      <p:bldP spid="94260" grpId="0"/>
      <p:bldP spid="94271" grpId="0" build="allAtOnce"/>
      <p:bldP spid="94273" grpId="0"/>
      <p:bldP spid="94274" grpId="0" animBg="1"/>
      <p:bldP spid="94274" grpId="1" animBg="1"/>
      <p:bldP spid="94274" grpId="2" animBg="1"/>
      <p:bldP spid="56" grpId="0"/>
      <p:bldP spid="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>
            <a:extLst>
              <a:ext uri="{FF2B5EF4-FFF2-40B4-BE49-F238E27FC236}">
                <a16:creationId xmlns:a16="http://schemas.microsoft.com/office/drawing/2014/main" id="{186B1E1D-35DD-4E1A-B227-9DCFDA2270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800">
                <a:solidFill>
                  <a:srgbClr val="FF9900"/>
                </a:solidFill>
              </a:rPr>
              <a:t>Giunzioni </a:t>
            </a:r>
            <a:r>
              <a:rPr lang="it-IT" sz="2800" i="1">
                <a:solidFill>
                  <a:srgbClr val="FF9900"/>
                </a:solidFill>
              </a:rPr>
              <a:t>p-n</a:t>
            </a:r>
            <a:r>
              <a:rPr lang="it-IT" sz="2800">
                <a:solidFill>
                  <a:srgbClr val="FF9900"/>
                </a:solidFill>
              </a:rPr>
              <a:t>: polarizzazione inversa e breakdown</a:t>
            </a:r>
            <a:endParaRPr lang="fr-FR" sz="2800">
              <a:solidFill>
                <a:srgbClr val="FF9900"/>
              </a:solidFill>
            </a:endParaRPr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796F2243-FA97-4193-802D-5E147B518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413" y="1685925"/>
            <a:ext cx="5770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/>
              <a:t>Aumento polarizzazione inversa (&gt; 50 V) </a:t>
            </a:r>
            <a:endParaRPr lang="fr-FR" altLang="it-IT"/>
          </a:p>
        </p:txBody>
      </p:sp>
      <p:sp>
        <p:nvSpPr>
          <p:cNvPr id="96262" name="Text Box 6">
            <a:extLst>
              <a:ext uri="{FF2B5EF4-FFF2-40B4-BE49-F238E27FC236}">
                <a16:creationId xmlns:a16="http://schemas.microsoft.com/office/drawing/2014/main" id="{0BC793BA-4044-4CD7-8948-80CA4C47D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25" y="3224213"/>
            <a:ext cx="3694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/>
              <a:t>Aumento velocità elettroni</a:t>
            </a:r>
            <a:endParaRPr lang="fr-FR" altLang="it-IT"/>
          </a:p>
        </p:txBody>
      </p:sp>
      <p:sp>
        <p:nvSpPr>
          <p:cNvPr id="96263" name="Text Box 7">
            <a:extLst>
              <a:ext uri="{FF2B5EF4-FFF2-40B4-BE49-F238E27FC236}">
                <a16:creationId xmlns:a16="http://schemas.microsoft.com/office/drawing/2014/main" id="{822AB9D5-7585-4E74-81AA-9DEB5F6B1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3488" y="5056188"/>
            <a:ext cx="3627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it-IT" altLang="it-IT"/>
              <a:t>Aumento energia cinetica</a:t>
            </a:r>
            <a:endParaRPr lang="fr-FR" altLang="it-IT"/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B8524F4C-4D27-400E-AF38-9BDA9992DB77}"/>
              </a:ext>
            </a:extLst>
          </p:cNvPr>
          <p:cNvGrpSpPr>
            <a:grpSpLocks/>
          </p:cNvGrpSpPr>
          <p:nvPr/>
        </p:nvGrpSpPr>
        <p:grpSpPr bwMode="auto">
          <a:xfrm>
            <a:off x="5232400" y="5675313"/>
            <a:ext cx="909638" cy="307975"/>
            <a:chOff x="6432" y="4778"/>
            <a:chExt cx="798" cy="285"/>
          </a:xfrm>
        </p:grpSpPr>
        <p:sp>
          <p:nvSpPr>
            <p:cNvPr id="24636" name="Oval 10">
              <a:extLst>
                <a:ext uri="{FF2B5EF4-FFF2-40B4-BE49-F238E27FC236}">
                  <a16:creationId xmlns:a16="http://schemas.microsoft.com/office/drawing/2014/main" id="{B8DD8855-EC2B-469C-821A-9F23BE5F8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37" name="Oval 11">
              <a:extLst>
                <a:ext uri="{FF2B5EF4-FFF2-40B4-BE49-F238E27FC236}">
                  <a16:creationId xmlns:a16="http://schemas.microsoft.com/office/drawing/2014/main" id="{6ADC77CF-1854-4904-BFC2-4228241DE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38" name="Oval 12">
              <a:extLst>
                <a:ext uri="{FF2B5EF4-FFF2-40B4-BE49-F238E27FC236}">
                  <a16:creationId xmlns:a16="http://schemas.microsoft.com/office/drawing/2014/main" id="{993D2688-BDC9-4E62-A0AB-7ADA0843C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3" name="Group 13">
            <a:extLst>
              <a:ext uri="{FF2B5EF4-FFF2-40B4-BE49-F238E27FC236}">
                <a16:creationId xmlns:a16="http://schemas.microsoft.com/office/drawing/2014/main" id="{D32CFA9B-60BA-41AD-881A-646F2C20C3E1}"/>
              </a:ext>
            </a:extLst>
          </p:cNvPr>
          <p:cNvGrpSpPr>
            <a:grpSpLocks/>
          </p:cNvGrpSpPr>
          <p:nvPr/>
        </p:nvGrpSpPr>
        <p:grpSpPr bwMode="auto">
          <a:xfrm>
            <a:off x="3606800" y="5675313"/>
            <a:ext cx="909638" cy="307975"/>
            <a:chOff x="6432" y="4778"/>
            <a:chExt cx="798" cy="285"/>
          </a:xfrm>
        </p:grpSpPr>
        <p:sp>
          <p:nvSpPr>
            <p:cNvPr id="24633" name="Oval 14">
              <a:extLst>
                <a:ext uri="{FF2B5EF4-FFF2-40B4-BE49-F238E27FC236}">
                  <a16:creationId xmlns:a16="http://schemas.microsoft.com/office/drawing/2014/main" id="{041E1210-48E3-49AE-8BA9-CC1F4A1EA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34" name="Oval 15">
              <a:extLst>
                <a:ext uri="{FF2B5EF4-FFF2-40B4-BE49-F238E27FC236}">
                  <a16:creationId xmlns:a16="http://schemas.microsoft.com/office/drawing/2014/main" id="{07A49AFF-1EA1-4C5B-BBCD-71DA0ECE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35" name="Oval 16">
              <a:extLst>
                <a:ext uri="{FF2B5EF4-FFF2-40B4-BE49-F238E27FC236}">
                  <a16:creationId xmlns:a16="http://schemas.microsoft.com/office/drawing/2014/main" id="{D76A6F1A-0D7A-4AF3-8EE7-18F908988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96274" name="Oval 18">
            <a:extLst>
              <a:ext uri="{FF2B5EF4-FFF2-40B4-BE49-F238E27FC236}">
                <a16:creationId xmlns:a16="http://schemas.microsoft.com/office/drawing/2014/main" id="{6527EF35-979C-4C04-B215-A6ED7A411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400" y="4132263"/>
            <a:ext cx="909638" cy="309562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275" name="Oval 19">
            <a:extLst>
              <a:ext uri="{FF2B5EF4-FFF2-40B4-BE49-F238E27FC236}">
                <a16:creationId xmlns:a16="http://schemas.microsoft.com/office/drawing/2014/main" id="{44DB8DE0-421C-40E2-A7C7-2F9573302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5" y="4256088"/>
            <a:ext cx="65088" cy="619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276" name="Oval 20">
            <a:extLst>
              <a:ext uri="{FF2B5EF4-FFF2-40B4-BE49-F238E27FC236}">
                <a16:creationId xmlns:a16="http://schemas.microsoft.com/office/drawing/2014/main" id="{E2D6ECE4-7BFC-42E5-A9D4-914711256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6775" y="4256088"/>
            <a:ext cx="65088" cy="619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4" name="Group 21">
            <a:extLst>
              <a:ext uri="{FF2B5EF4-FFF2-40B4-BE49-F238E27FC236}">
                <a16:creationId xmlns:a16="http://schemas.microsoft.com/office/drawing/2014/main" id="{3BEBF84F-9F0F-41BF-9795-D0BBF99066E8}"/>
              </a:ext>
            </a:extLst>
          </p:cNvPr>
          <p:cNvGrpSpPr>
            <a:grpSpLocks/>
          </p:cNvGrpSpPr>
          <p:nvPr/>
        </p:nvGrpSpPr>
        <p:grpSpPr bwMode="auto">
          <a:xfrm>
            <a:off x="3606800" y="4132263"/>
            <a:ext cx="909638" cy="309562"/>
            <a:chOff x="6432" y="4778"/>
            <a:chExt cx="798" cy="285"/>
          </a:xfrm>
        </p:grpSpPr>
        <p:sp>
          <p:nvSpPr>
            <p:cNvPr id="24630" name="Oval 22">
              <a:extLst>
                <a:ext uri="{FF2B5EF4-FFF2-40B4-BE49-F238E27FC236}">
                  <a16:creationId xmlns:a16="http://schemas.microsoft.com/office/drawing/2014/main" id="{5B51AE30-A195-4DD2-85D5-1F6F39BAE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31" name="Oval 23">
              <a:extLst>
                <a:ext uri="{FF2B5EF4-FFF2-40B4-BE49-F238E27FC236}">
                  <a16:creationId xmlns:a16="http://schemas.microsoft.com/office/drawing/2014/main" id="{276C682D-CB12-4821-A79A-029AE67B1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32" name="Oval 24">
              <a:extLst>
                <a:ext uri="{FF2B5EF4-FFF2-40B4-BE49-F238E27FC236}">
                  <a16:creationId xmlns:a16="http://schemas.microsoft.com/office/drawing/2014/main" id="{CA8DB1A1-429A-4932-B98F-73D6B5E4A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5" name="Group 25">
            <a:extLst>
              <a:ext uri="{FF2B5EF4-FFF2-40B4-BE49-F238E27FC236}">
                <a16:creationId xmlns:a16="http://schemas.microsoft.com/office/drawing/2014/main" id="{93010664-354E-43E2-A398-1B65DA3EC420}"/>
              </a:ext>
            </a:extLst>
          </p:cNvPr>
          <p:cNvGrpSpPr>
            <a:grpSpLocks/>
          </p:cNvGrpSpPr>
          <p:nvPr/>
        </p:nvGrpSpPr>
        <p:grpSpPr bwMode="auto">
          <a:xfrm>
            <a:off x="3606800" y="2590800"/>
            <a:ext cx="909638" cy="307975"/>
            <a:chOff x="6432" y="4778"/>
            <a:chExt cx="798" cy="285"/>
          </a:xfrm>
        </p:grpSpPr>
        <p:sp>
          <p:nvSpPr>
            <p:cNvPr id="24627" name="Oval 26">
              <a:extLst>
                <a:ext uri="{FF2B5EF4-FFF2-40B4-BE49-F238E27FC236}">
                  <a16:creationId xmlns:a16="http://schemas.microsoft.com/office/drawing/2014/main" id="{B548CCA2-F6FF-40A6-BB75-7BEBFC95B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8" name="Oval 27">
              <a:extLst>
                <a:ext uri="{FF2B5EF4-FFF2-40B4-BE49-F238E27FC236}">
                  <a16:creationId xmlns:a16="http://schemas.microsoft.com/office/drawing/2014/main" id="{1413A96D-B0A3-4DAB-951B-CD3AABF07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9" name="Oval 28">
              <a:extLst>
                <a:ext uri="{FF2B5EF4-FFF2-40B4-BE49-F238E27FC236}">
                  <a16:creationId xmlns:a16="http://schemas.microsoft.com/office/drawing/2014/main" id="{49E9023C-ABC4-4F35-8C30-AD34AB5AB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96286" name="Oval 30">
            <a:extLst>
              <a:ext uri="{FF2B5EF4-FFF2-40B4-BE49-F238E27FC236}">
                <a16:creationId xmlns:a16="http://schemas.microsoft.com/office/drawing/2014/main" id="{05ED3C7E-ABA9-4B38-AF59-350084AEB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400" y="2590800"/>
            <a:ext cx="909638" cy="30797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287" name="Oval 31">
            <a:extLst>
              <a:ext uri="{FF2B5EF4-FFF2-40B4-BE49-F238E27FC236}">
                <a16:creationId xmlns:a16="http://schemas.microsoft.com/office/drawing/2014/main" id="{94FE73D2-11E2-4440-B707-927045B21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5" y="2714625"/>
            <a:ext cx="6508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288" name="Oval 32">
            <a:extLst>
              <a:ext uri="{FF2B5EF4-FFF2-40B4-BE49-F238E27FC236}">
                <a16:creationId xmlns:a16="http://schemas.microsoft.com/office/drawing/2014/main" id="{DFB98E73-AD99-49E5-84AE-D6EFCF1BF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6775" y="2714625"/>
            <a:ext cx="6508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6" name="Group 33">
            <a:extLst>
              <a:ext uri="{FF2B5EF4-FFF2-40B4-BE49-F238E27FC236}">
                <a16:creationId xmlns:a16="http://schemas.microsoft.com/office/drawing/2014/main" id="{75A54A85-3E39-4133-91DB-7094E0AF5661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2817019" y="3353594"/>
            <a:ext cx="862012" cy="323850"/>
            <a:chOff x="6432" y="4778"/>
            <a:chExt cx="798" cy="285"/>
          </a:xfrm>
        </p:grpSpPr>
        <p:sp>
          <p:nvSpPr>
            <p:cNvPr id="24624" name="Oval 34">
              <a:extLst>
                <a:ext uri="{FF2B5EF4-FFF2-40B4-BE49-F238E27FC236}">
                  <a16:creationId xmlns:a16="http://schemas.microsoft.com/office/drawing/2014/main" id="{3AE7DDC6-DC6D-4896-BE8C-35EF34C2D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5" name="Oval 35">
              <a:extLst>
                <a:ext uri="{FF2B5EF4-FFF2-40B4-BE49-F238E27FC236}">
                  <a16:creationId xmlns:a16="http://schemas.microsoft.com/office/drawing/2014/main" id="{26CC585D-5419-4932-8679-DE02F9F1F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6" name="Oval 36">
              <a:extLst>
                <a:ext uri="{FF2B5EF4-FFF2-40B4-BE49-F238E27FC236}">
                  <a16:creationId xmlns:a16="http://schemas.microsoft.com/office/drawing/2014/main" id="{3BF7D796-49DD-4804-99BE-54C063C93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7" name="Group 37">
            <a:extLst>
              <a:ext uri="{FF2B5EF4-FFF2-40B4-BE49-F238E27FC236}">
                <a16:creationId xmlns:a16="http://schemas.microsoft.com/office/drawing/2014/main" id="{9496C2E2-1D2C-494C-B492-086F5139EF2C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2817019" y="4896644"/>
            <a:ext cx="862012" cy="323850"/>
            <a:chOff x="6432" y="4778"/>
            <a:chExt cx="798" cy="285"/>
          </a:xfrm>
        </p:grpSpPr>
        <p:sp>
          <p:nvSpPr>
            <p:cNvPr id="24621" name="Oval 38">
              <a:extLst>
                <a:ext uri="{FF2B5EF4-FFF2-40B4-BE49-F238E27FC236}">
                  <a16:creationId xmlns:a16="http://schemas.microsoft.com/office/drawing/2014/main" id="{AAA1426C-75B3-49DA-B821-17A500025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2" name="Oval 39">
              <a:extLst>
                <a:ext uri="{FF2B5EF4-FFF2-40B4-BE49-F238E27FC236}">
                  <a16:creationId xmlns:a16="http://schemas.microsoft.com/office/drawing/2014/main" id="{E7392E95-8A8E-40FB-964C-405B4A9BA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3" name="Oval 40">
              <a:extLst>
                <a:ext uri="{FF2B5EF4-FFF2-40B4-BE49-F238E27FC236}">
                  <a16:creationId xmlns:a16="http://schemas.microsoft.com/office/drawing/2014/main" id="{B8235E61-8793-4009-B6D0-F4DC66894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8" name="Group 41">
            <a:extLst>
              <a:ext uri="{FF2B5EF4-FFF2-40B4-BE49-F238E27FC236}">
                <a16:creationId xmlns:a16="http://schemas.microsoft.com/office/drawing/2014/main" id="{04DAD9AA-6281-47C6-A387-0DD96A685BE2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4443413" y="3352800"/>
            <a:ext cx="862012" cy="325438"/>
            <a:chOff x="6432" y="4778"/>
            <a:chExt cx="798" cy="285"/>
          </a:xfrm>
        </p:grpSpPr>
        <p:sp>
          <p:nvSpPr>
            <p:cNvPr id="24618" name="Oval 42">
              <a:extLst>
                <a:ext uri="{FF2B5EF4-FFF2-40B4-BE49-F238E27FC236}">
                  <a16:creationId xmlns:a16="http://schemas.microsoft.com/office/drawing/2014/main" id="{4EBA62D0-59BA-41B6-90BD-0433EBC59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19" name="Oval 43">
              <a:extLst>
                <a:ext uri="{FF2B5EF4-FFF2-40B4-BE49-F238E27FC236}">
                  <a16:creationId xmlns:a16="http://schemas.microsoft.com/office/drawing/2014/main" id="{6A239437-F88D-4533-9A57-F736F0720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20" name="Oval 44">
              <a:extLst>
                <a:ext uri="{FF2B5EF4-FFF2-40B4-BE49-F238E27FC236}">
                  <a16:creationId xmlns:a16="http://schemas.microsoft.com/office/drawing/2014/main" id="{9917CEDE-D137-452C-A61C-174D30AD6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9" name="Group 45">
            <a:extLst>
              <a:ext uri="{FF2B5EF4-FFF2-40B4-BE49-F238E27FC236}">
                <a16:creationId xmlns:a16="http://schemas.microsoft.com/office/drawing/2014/main" id="{BF3D19BE-D762-4601-9AC0-BC66F0CDB370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4443413" y="4895850"/>
            <a:ext cx="862012" cy="325438"/>
            <a:chOff x="6432" y="4778"/>
            <a:chExt cx="798" cy="285"/>
          </a:xfrm>
        </p:grpSpPr>
        <p:sp>
          <p:nvSpPr>
            <p:cNvPr id="24615" name="Oval 46">
              <a:extLst>
                <a:ext uri="{FF2B5EF4-FFF2-40B4-BE49-F238E27FC236}">
                  <a16:creationId xmlns:a16="http://schemas.microsoft.com/office/drawing/2014/main" id="{4B8DAA55-5706-46AC-B0B0-86EE1CD49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16" name="Oval 47">
              <a:extLst>
                <a:ext uri="{FF2B5EF4-FFF2-40B4-BE49-F238E27FC236}">
                  <a16:creationId xmlns:a16="http://schemas.microsoft.com/office/drawing/2014/main" id="{5B01CBEA-EC1B-41AE-9C32-296B15B10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17" name="Oval 48">
              <a:extLst>
                <a:ext uri="{FF2B5EF4-FFF2-40B4-BE49-F238E27FC236}">
                  <a16:creationId xmlns:a16="http://schemas.microsoft.com/office/drawing/2014/main" id="{A9067CC9-5EAC-4ADD-8C4F-9FD280296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96306" name="Oval 50">
            <a:extLst>
              <a:ext uri="{FF2B5EF4-FFF2-40B4-BE49-F238E27FC236}">
                <a16:creationId xmlns:a16="http://schemas.microsoft.com/office/drawing/2014/main" id="{D0D007F7-B3A2-4199-84CF-146DC6785FF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003926" y="3352800"/>
            <a:ext cx="862012" cy="32543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307" name="Oval 51">
            <a:extLst>
              <a:ext uri="{FF2B5EF4-FFF2-40B4-BE49-F238E27FC236}">
                <a16:creationId xmlns:a16="http://schemas.microsoft.com/office/drawing/2014/main" id="{46D122CD-71D2-4314-A551-F9312CACC48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403181" y="3761582"/>
            <a:ext cx="60325" cy="650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308" name="Oval 52">
            <a:extLst>
              <a:ext uri="{FF2B5EF4-FFF2-40B4-BE49-F238E27FC236}">
                <a16:creationId xmlns:a16="http://schemas.microsoft.com/office/drawing/2014/main" id="{7F9E5EFF-6452-47E6-B328-38F2FAC7AB9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404769" y="3207544"/>
            <a:ext cx="60325" cy="650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10" name="Group 53">
            <a:extLst>
              <a:ext uri="{FF2B5EF4-FFF2-40B4-BE49-F238E27FC236}">
                <a16:creationId xmlns:a16="http://schemas.microsoft.com/office/drawing/2014/main" id="{5F24CDB7-F177-498F-83D5-3F2F99230CCE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6003926" y="4895850"/>
            <a:ext cx="862012" cy="325437"/>
            <a:chOff x="6432" y="4778"/>
            <a:chExt cx="798" cy="285"/>
          </a:xfrm>
        </p:grpSpPr>
        <p:sp>
          <p:nvSpPr>
            <p:cNvPr id="24612" name="Oval 54">
              <a:extLst>
                <a:ext uri="{FF2B5EF4-FFF2-40B4-BE49-F238E27FC236}">
                  <a16:creationId xmlns:a16="http://schemas.microsoft.com/office/drawing/2014/main" id="{237884C3-518D-4F2D-90A9-766D67D55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13" name="Oval 55">
              <a:extLst>
                <a:ext uri="{FF2B5EF4-FFF2-40B4-BE49-F238E27FC236}">
                  <a16:creationId xmlns:a16="http://schemas.microsoft.com/office/drawing/2014/main" id="{B2C9D8CE-5AD3-424E-93AC-45B72DF2A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4614" name="Oval 56">
              <a:extLst>
                <a:ext uri="{FF2B5EF4-FFF2-40B4-BE49-F238E27FC236}">
                  <a16:creationId xmlns:a16="http://schemas.microsoft.com/office/drawing/2014/main" id="{0696ABE7-9007-417D-A521-135EE06A0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80808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96313" name="Text Box 57">
            <a:extLst>
              <a:ext uri="{FF2B5EF4-FFF2-40B4-BE49-F238E27FC236}">
                <a16:creationId xmlns:a16="http://schemas.microsoft.com/office/drawing/2014/main" id="{04C56593-B309-4730-BD67-A0892214B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700" y="413226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it-IT" sz="1400" b="1"/>
              <a:t>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14" name="Text Box 58">
            <a:extLst>
              <a:ext uri="{FF2B5EF4-FFF2-40B4-BE49-F238E27FC236}">
                <a16:creationId xmlns:a16="http://schemas.microsoft.com/office/drawing/2014/main" id="{369F51C9-C029-4109-9AB5-11626B65C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213" y="413226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15" name="Text Box 59">
            <a:extLst>
              <a:ext uri="{FF2B5EF4-FFF2-40B4-BE49-F238E27FC236}">
                <a16:creationId xmlns:a16="http://schemas.microsoft.com/office/drawing/2014/main" id="{C0030847-7B17-48E9-A1DF-B03F59A63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413226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16" name="Text Box 60">
            <a:extLst>
              <a:ext uri="{FF2B5EF4-FFF2-40B4-BE49-F238E27FC236}">
                <a16:creationId xmlns:a16="http://schemas.microsoft.com/office/drawing/2014/main" id="{1AF380DC-333B-4CEC-86AF-89EC50694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700" y="252888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17" name="Text Box 61">
            <a:extLst>
              <a:ext uri="{FF2B5EF4-FFF2-40B4-BE49-F238E27FC236}">
                <a16:creationId xmlns:a16="http://schemas.microsoft.com/office/drawing/2014/main" id="{9640CC13-059B-4BC5-95C0-8E39081D2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213" y="252888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18" name="Text Box 62">
            <a:extLst>
              <a:ext uri="{FF2B5EF4-FFF2-40B4-BE49-F238E27FC236}">
                <a16:creationId xmlns:a16="http://schemas.microsoft.com/office/drawing/2014/main" id="{A6DED6AE-1E3C-46EC-A521-06791CDA6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252888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19" name="Text Box 63">
            <a:extLst>
              <a:ext uri="{FF2B5EF4-FFF2-40B4-BE49-F238E27FC236}">
                <a16:creationId xmlns:a16="http://schemas.microsoft.com/office/drawing/2014/main" id="{6104A049-FEC7-494C-B20A-64A7E2BCA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700" y="567531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 P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20" name="Text Box 64">
            <a:extLst>
              <a:ext uri="{FF2B5EF4-FFF2-40B4-BE49-F238E27FC236}">
                <a16:creationId xmlns:a16="http://schemas.microsoft.com/office/drawing/2014/main" id="{D4FE2432-7520-499B-8ACE-279DC962C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213" y="567531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21" name="Text Box 65">
            <a:extLst>
              <a:ext uri="{FF2B5EF4-FFF2-40B4-BE49-F238E27FC236}">
                <a16:creationId xmlns:a16="http://schemas.microsoft.com/office/drawing/2014/main" id="{A46B131B-33E6-47F4-89E3-0DCF6BE14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567531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96322" name="Oval 66">
            <a:extLst>
              <a:ext uri="{FF2B5EF4-FFF2-40B4-BE49-F238E27FC236}">
                <a16:creationId xmlns:a16="http://schemas.microsoft.com/office/drawing/2014/main" id="{739CD2D4-E3A8-4FA4-85DE-43A75CF8A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5491163"/>
            <a:ext cx="57150" cy="603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8080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6323" name="AutoShape 67">
            <a:extLst>
              <a:ext uri="{FF2B5EF4-FFF2-40B4-BE49-F238E27FC236}">
                <a16:creationId xmlns:a16="http://schemas.microsoft.com/office/drawing/2014/main" id="{1D99C645-E88E-472D-809B-98AA9A3A9B8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99707" y="2380456"/>
            <a:ext cx="804862" cy="587375"/>
          </a:xfrm>
          <a:custGeom>
            <a:avLst/>
            <a:gdLst>
              <a:gd name="T0" fmla="*/ 603646 w 21600"/>
              <a:gd name="T1" fmla="*/ 0 h 21600"/>
              <a:gd name="T2" fmla="*/ 0 w 21600"/>
              <a:gd name="T3" fmla="*/ 293688 h 21600"/>
              <a:gd name="T4" fmla="*/ 603646 w 21600"/>
              <a:gd name="T5" fmla="*/ 587375 h 21600"/>
              <a:gd name="T6" fmla="*/ 804862 w 21600"/>
              <a:gd name="T7" fmla="*/ 2936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9050" algn="ctr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96324" name="AutoShape 68">
            <a:extLst>
              <a:ext uri="{FF2B5EF4-FFF2-40B4-BE49-F238E27FC236}">
                <a16:creationId xmlns:a16="http://schemas.microsoft.com/office/drawing/2014/main" id="{8B46BF80-E9B8-4231-B43F-C28C319551A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1607" y="4018756"/>
            <a:ext cx="804862" cy="587375"/>
          </a:xfrm>
          <a:custGeom>
            <a:avLst/>
            <a:gdLst>
              <a:gd name="T0" fmla="*/ 603646 w 21600"/>
              <a:gd name="T1" fmla="*/ 0 h 21600"/>
              <a:gd name="T2" fmla="*/ 0 w 21600"/>
              <a:gd name="T3" fmla="*/ 293688 h 21600"/>
              <a:gd name="T4" fmla="*/ 603646 w 21600"/>
              <a:gd name="T5" fmla="*/ 587375 h 21600"/>
              <a:gd name="T6" fmla="*/ 804862 w 21600"/>
              <a:gd name="T7" fmla="*/ 2936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9050" algn="ctr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96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96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9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9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9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9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9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9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96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96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6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96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96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96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96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96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962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96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96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96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96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962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96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96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96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96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96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96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96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96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963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96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96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96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963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96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96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96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96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96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96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0"/>
                                        <p:tgtEl>
                                          <p:spTgt spid="96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963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96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96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96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96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96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96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96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96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96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96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96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96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96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96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96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96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96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96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96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96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2000" fill="hold"/>
                                        <p:tgtEl>
                                          <p:spTgt spid="96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96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96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2000" fill="hold"/>
                                        <p:tgtEl>
                                          <p:spTgt spid="963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96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96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96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96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9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9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23 L 0.01476 -0.17014 " pathEditMode="relative" rAng="0" ptsTypes="AA">
                                      <p:cBhvr>
                                        <p:cTn id="230" dur="1000" fill="hold"/>
                                        <p:tgtEl>
                                          <p:spTgt spid="96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5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4" dur="5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96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10643 -0.0743 " pathEditMode="relative" rAng="0" ptsTypes="AA">
                                      <p:cBhvr>
                                        <p:cTn id="242" dur="10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3727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76 -0.17013 L 0.01632 -0.39467 " pathEditMode="relative" ptsTypes="AA">
                                      <p:cBhvr>
                                        <p:cTn id="244" dur="1000" fill="hold"/>
                                        <p:tgtEl>
                                          <p:spTgt spid="96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6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7" dur="5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8" dur="5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5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53" dur="5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96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96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3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3 -0.39468 L 0.19254 -0.50162 " pathEditMode="relative" ptsTypes="AA">
                                      <p:cBhvr>
                                        <p:cTn id="264" dur="1000" fill="hold"/>
                                        <p:tgtEl>
                                          <p:spTgt spid="96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16823 -0.12801 " pathEditMode="relative" ptsTypes="AA">
                                      <p:cBhvr>
                                        <p:cTn id="266" dur="10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43 -0.07431 L 0.20799 -0.29653 " pathEditMode="relative" ptsTypes="AA">
                                      <p:cBhvr>
                                        <p:cTn id="268" dur="10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-0.00255 L 0.11511 -0.18866 " pathEditMode="relative" ptsTypes="AA">
                                      <p:cBhvr>
                                        <p:cTn id="270" dur="1000" fill="hold"/>
                                        <p:tgtEl>
                                          <p:spTgt spid="96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/>
      <p:bldP spid="96262" grpId="0"/>
      <p:bldP spid="96262" grpId="1"/>
      <p:bldP spid="96263" grpId="0"/>
      <p:bldP spid="96263" grpId="1"/>
      <p:bldP spid="96274" grpId="0" animBg="1"/>
      <p:bldP spid="96274" grpId="1" animBg="1"/>
      <p:bldP spid="96275" grpId="0" animBg="1"/>
      <p:bldP spid="96275" grpId="1" animBg="1"/>
      <p:bldP spid="96275" grpId="2" animBg="1"/>
      <p:bldP spid="96275" grpId="3" animBg="1"/>
      <p:bldP spid="96276" grpId="0" animBg="1"/>
      <p:bldP spid="96286" grpId="0" animBg="1"/>
      <p:bldP spid="96286" grpId="1" animBg="1"/>
      <p:bldP spid="96287" grpId="0" animBg="1"/>
      <p:bldP spid="96287" grpId="1" animBg="1"/>
      <p:bldP spid="96287" grpId="2" animBg="1"/>
      <p:bldP spid="96288" grpId="0" animBg="1"/>
      <p:bldP spid="96306" grpId="0" animBg="1"/>
      <p:bldP spid="96306" grpId="1" animBg="1"/>
      <p:bldP spid="96307" grpId="0" animBg="1"/>
      <p:bldP spid="96307" grpId="1" animBg="1"/>
      <p:bldP spid="96307" grpId="2" animBg="1"/>
      <p:bldP spid="96308" grpId="0" animBg="1"/>
      <p:bldP spid="96313" grpId="0" animBg="1"/>
      <p:bldP spid="96314" grpId="0" animBg="1"/>
      <p:bldP spid="96315" grpId="0" animBg="1"/>
      <p:bldP spid="96316" grpId="0" animBg="1"/>
      <p:bldP spid="96317" grpId="0" animBg="1"/>
      <p:bldP spid="96318" grpId="0" animBg="1"/>
      <p:bldP spid="96319" grpId="0" animBg="1"/>
      <p:bldP spid="96320" grpId="0" animBg="1"/>
      <p:bldP spid="96321" grpId="0" animBg="1"/>
      <p:bldP spid="96322" grpId="0" animBg="1"/>
      <p:bldP spid="96322" grpId="1" animBg="1"/>
      <p:bldP spid="96322" grpId="2" animBg="1"/>
      <p:bldP spid="96322" grpId="3" animBg="1"/>
    </p:bldLst>
  </p:timing>
</p:sld>
</file>

<file path=ppt/theme/theme1.xml><?xml version="1.0" encoding="utf-8"?>
<a:theme xmlns:a="http://schemas.openxmlformats.org/drawingml/2006/main" name="Antenna satellitare">
  <a:themeElements>
    <a:clrScheme name="Antenna satellitare 10">
      <a:dk1>
        <a:srgbClr val="9C9C9C"/>
      </a:dk1>
      <a:lt1>
        <a:srgbClr val="FFFFFF"/>
      </a:lt1>
      <a:dk2>
        <a:srgbClr val="BCC5E2"/>
      </a:dk2>
      <a:lt2>
        <a:srgbClr val="FFFFFF"/>
      </a:lt2>
      <a:accent1>
        <a:srgbClr val="97D1D5"/>
      </a:accent1>
      <a:accent2>
        <a:srgbClr val="666699"/>
      </a:accent2>
      <a:accent3>
        <a:srgbClr val="DADFEE"/>
      </a:accent3>
      <a:accent4>
        <a:srgbClr val="DADADA"/>
      </a:accent4>
      <a:accent5>
        <a:srgbClr val="C9E5E7"/>
      </a:accent5>
      <a:accent6>
        <a:srgbClr val="5C5C8A"/>
      </a:accent6>
      <a:hlink>
        <a:srgbClr val="0000FF"/>
      </a:hlink>
      <a:folHlink>
        <a:srgbClr val="0099FF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rgbClr val="080808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rgbClr val="080808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9C9C9C"/>
        </a:dk1>
        <a:lt1>
          <a:srgbClr val="FFFFFF"/>
        </a:lt1>
        <a:dk2>
          <a:srgbClr val="BCC5E2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DADFEE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0</TotalTime>
  <Words>1020</Words>
  <Application>Microsoft Office PowerPoint</Application>
  <PresentationFormat>Presentazione su schermo (4:3)</PresentationFormat>
  <Paragraphs>364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Arial Unicode MS</vt:lpstr>
      <vt:lpstr>Cambria Math</vt:lpstr>
      <vt:lpstr>Symbol</vt:lpstr>
      <vt:lpstr>Times New Roman</vt:lpstr>
      <vt:lpstr>Verdana</vt:lpstr>
      <vt:lpstr>Wingdings</vt:lpstr>
      <vt:lpstr>Antenna satellitare</vt:lpstr>
      <vt:lpstr>FISICA DEI SEMICONDUTTORI</vt:lpstr>
      <vt:lpstr>L’atomo isolato: livelli di energia</vt:lpstr>
      <vt:lpstr>L’atomo in un cristallo:  bande di energia</vt:lpstr>
      <vt:lpstr>L’atomo in un cristallo:  bande di energia</vt:lpstr>
      <vt:lpstr>L’atomo in un cristallo:  bande di energia</vt:lpstr>
      <vt:lpstr>Semiconduttori intrinseci</vt:lpstr>
      <vt:lpstr>Semiconduttori intrinseci: lacune</vt:lpstr>
      <vt:lpstr>Semiconduttori drogati</vt:lpstr>
      <vt:lpstr>Semiconduttori drogati</vt:lpstr>
      <vt:lpstr>Semiconduttori drogati</vt:lpstr>
      <vt:lpstr>Semiconduttori intrinseci: funzione di Fermi</vt:lpstr>
      <vt:lpstr>Semiconduttori intrinseci: funzione di Fermi</vt:lpstr>
      <vt:lpstr>Semiconduttori intrinseci: funzione di Fermi</vt:lpstr>
      <vt:lpstr>Semiconduttori drogati: spostamento del livello di Fermi col drogaggio</vt:lpstr>
      <vt:lpstr>Semiconduttori drogati: spostamento del livello di Fermi col drogaggio</vt:lpstr>
      <vt:lpstr>Conduzione nei semiconduttori: drift</vt:lpstr>
      <vt:lpstr>Conduzione nei semiconduttori: diffusione</vt:lpstr>
      <vt:lpstr>Giunzioni p-n</vt:lpstr>
      <vt:lpstr>Giunzioni p-n: in equilibrio</vt:lpstr>
      <vt:lpstr>Giunzioni p-n: polarizzazione diretta</vt:lpstr>
      <vt:lpstr>“Storia” di un elettrone in una giunzione polarizzata direttamente</vt:lpstr>
      <vt:lpstr>Giunzioni p-n: polarizzazione inversa</vt:lpstr>
      <vt:lpstr>Giunzioni p-n: polarizzazione inversa e breakdown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FISICA DEI SEMICONDUTTORI</dc:title>
  <dc:creator>Mauro Mosca</dc:creator>
  <cp:lastModifiedBy>Mauro Mosca</cp:lastModifiedBy>
  <cp:revision>39</cp:revision>
  <dcterms:created xsi:type="dcterms:W3CDTF">2007-02-22T16:06:02Z</dcterms:created>
  <dcterms:modified xsi:type="dcterms:W3CDTF">2019-11-28T18:05:27Z</dcterms:modified>
</cp:coreProperties>
</file>