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54F68A"/>
    <a:srgbClr val="EEFD2D"/>
    <a:srgbClr val="EA60DD"/>
    <a:srgbClr val="2B07DF"/>
    <a:srgbClr val="FF0000"/>
    <a:srgbClr val="003300"/>
    <a:srgbClr val="66FF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68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014051A6-8EC5-4D6D-A178-358D87E33171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123" name="Group 3">
              <a:extLst>
                <a:ext uri="{FF2B5EF4-FFF2-40B4-BE49-F238E27FC236}">
                  <a16:creationId xmlns:a16="http://schemas.microsoft.com/office/drawing/2014/main" id="{7678D514-BB7C-4C9F-9057-FD3A25825A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5124" name="Group 4">
                <a:extLst>
                  <a:ext uri="{FF2B5EF4-FFF2-40B4-BE49-F238E27FC236}">
                    <a16:creationId xmlns:a16="http://schemas.microsoft.com/office/drawing/2014/main" id="{1523B11C-8764-4D7B-9D67-2AC945938AB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5125" name="Freeform 5">
                  <a:extLst>
                    <a:ext uri="{FF2B5EF4-FFF2-40B4-BE49-F238E27FC236}">
                      <a16:creationId xmlns:a16="http://schemas.microsoft.com/office/drawing/2014/main" id="{4CF2AF90-43BB-407F-BAEB-1DA48D3CFD1B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126" name="Group 6">
                  <a:extLst>
                    <a:ext uri="{FF2B5EF4-FFF2-40B4-BE49-F238E27FC236}">
                      <a16:creationId xmlns:a16="http://schemas.microsoft.com/office/drawing/2014/main" id="{F4C19A36-6D24-40F8-A146-DA72FAD2FD2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5127" name="Freeform 7">
                    <a:extLst>
                      <a:ext uri="{FF2B5EF4-FFF2-40B4-BE49-F238E27FC236}">
                        <a16:creationId xmlns:a16="http://schemas.microsoft.com/office/drawing/2014/main" id="{168DF08A-1669-409C-9FF9-50AE2A3FC53E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128" name="Freeform 8">
                    <a:extLst>
                      <a:ext uri="{FF2B5EF4-FFF2-40B4-BE49-F238E27FC236}">
                        <a16:creationId xmlns:a16="http://schemas.microsoft.com/office/drawing/2014/main" id="{0D1FAFFD-66F7-4E8E-BC9A-645A86ABCBF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129" name="Freeform 9">
                    <a:extLst>
                      <a:ext uri="{FF2B5EF4-FFF2-40B4-BE49-F238E27FC236}">
                        <a16:creationId xmlns:a16="http://schemas.microsoft.com/office/drawing/2014/main" id="{132DE0DF-BFBA-4567-A5EB-530DD5DE0A0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5130" name="Group 10">
                    <a:extLst>
                      <a:ext uri="{FF2B5EF4-FFF2-40B4-BE49-F238E27FC236}">
                        <a16:creationId xmlns:a16="http://schemas.microsoft.com/office/drawing/2014/main" id="{B2FDD60E-DD59-41DA-92F3-2A5BA1D0429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5131" name="Freeform 11">
                      <a:extLst>
                        <a:ext uri="{FF2B5EF4-FFF2-40B4-BE49-F238E27FC236}">
                          <a16:creationId xmlns:a16="http://schemas.microsoft.com/office/drawing/2014/main" id="{36AC1B4C-DDA7-4108-A7D4-392AA7E7264B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5132" name="Group 12">
                      <a:extLst>
                        <a:ext uri="{FF2B5EF4-FFF2-40B4-BE49-F238E27FC236}">
                          <a16:creationId xmlns:a16="http://schemas.microsoft.com/office/drawing/2014/main" id="{DFD620DE-BC33-4B69-9251-CFB8F4FE8EA6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5133" name="Freeform 13">
                        <a:extLst>
                          <a:ext uri="{FF2B5EF4-FFF2-40B4-BE49-F238E27FC236}">
                            <a16:creationId xmlns:a16="http://schemas.microsoft.com/office/drawing/2014/main" id="{C713B7A7-DFFB-4A86-B377-BC50B34E99B0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5134" name="Group 14">
                        <a:extLst>
                          <a:ext uri="{FF2B5EF4-FFF2-40B4-BE49-F238E27FC236}">
                            <a16:creationId xmlns:a16="http://schemas.microsoft.com/office/drawing/2014/main" id="{3A573E02-D10A-4480-82FB-337EA1652187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5135" name="Line 15">
                          <a:extLst>
                            <a:ext uri="{FF2B5EF4-FFF2-40B4-BE49-F238E27FC236}">
                              <a16:creationId xmlns:a16="http://schemas.microsoft.com/office/drawing/2014/main" id="{36D7B26E-DC3C-4817-A876-678CCCC1C96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6" name="Line 16">
                          <a:extLst>
                            <a:ext uri="{FF2B5EF4-FFF2-40B4-BE49-F238E27FC236}">
                              <a16:creationId xmlns:a16="http://schemas.microsoft.com/office/drawing/2014/main" id="{4B1B0259-E99F-4248-AA5D-9EFC17A574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7" name="Line 17">
                          <a:extLst>
                            <a:ext uri="{FF2B5EF4-FFF2-40B4-BE49-F238E27FC236}">
                              <a16:creationId xmlns:a16="http://schemas.microsoft.com/office/drawing/2014/main" id="{18091BA9-2FF6-4113-BEBE-F0DC56928E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8" name="Line 18">
                          <a:extLst>
                            <a:ext uri="{FF2B5EF4-FFF2-40B4-BE49-F238E27FC236}">
                              <a16:creationId xmlns:a16="http://schemas.microsoft.com/office/drawing/2014/main" id="{AFF92018-BC7B-4E46-8485-DB44CC01A5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39" name="Line 19">
                          <a:extLst>
                            <a:ext uri="{FF2B5EF4-FFF2-40B4-BE49-F238E27FC236}">
                              <a16:creationId xmlns:a16="http://schemas.microsoft.com/office/drawing/2014/main" id="{43500865-658D-4D47-8883-5E57AB836FA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0" name="Line 20">
                          <a:extLst>
                            <a:ext uri="{FF2B5EF4-FFF2-40B4-BE49-F238E27FC236}">
                              <a16:creationId xmlns:a16="http://schemas.microsoft.com/office/drawing/2014/main" id="{EA9DFF7B-A763-4548-AAA0-D33B8CD890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1" name="Line 21">
                          <a:extLst>
                            <a:ext uri="{FF2B5EF4-FFF2-40B4-BE49-F238E27FC236}">
                              <a16:creationId xmlns:a16="http://schemas.microsoft.com/office/drawing/2014/main" id="{D1DB76DD-7376-4B1B-B573-4A9A0906BD6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2" name="Line 22">
                          <a:extLst>
                            <a:ext uri="{FF2B5EF4-FFF2-40B4-BE49-F238E27FC236}">
                              <a16:creationId xmlns:a16="http://schemas.microsoft.com/office/drawing/2014/main" id="{2601EDE6-5F07-4A9A-9A16-7AD9313F3F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3" name="Line 23">
                          <a:extLst>
                            <a:ext uri="{FF2B5EF4-FFF2-40B4-BE49-F238E27FC236}">
                              <a16:creationId xmlns:a16="http://schemas.microsoft.com/office/drawing/2014/main" id="{F957CB83-05C0-475E-9A34-056D320A215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4" name="Line 24">
                          <a:extLst>
                            <a:ext uri="{FF2B5EF4-FFF2-40B4-BE49-F238E27FC236}">
                              <a16:creationId xmlns:a16="http://schemas.microsoft.com/office/drawing/2014/main" id="{04CC4122-6984-4BEA-B723-2C32269C10E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5" name="Line 25">
                          <a:extLst>
                            <a:ext uri="{FF2B5EF4-FFF2-40B4-BE49-F238E27FC236}">
                              <a16:creationId xmlns:a16="http://schemas.microsoft.com/office/drawing/2014/main" id="{6C02C67B-021D-4A65-AAD6-AF9A3CF063F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6" name="Line 26">
                          <a:extLst>
                            <a:ext uri="{FF2B5EF4-FFF2-40B4-BE49-F238E27FC236}">
                              <a16:creationId xmlns:a16="http://schemas.microsoft.com/office/drawing/2014/main" id="{DD7526D9-81D5-4CB8-9446-DF8D0F1E61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7" name="Line 27">
                          <a:extLst>
                            <a:ext uri="{FF2B5EF4-FFF2-40B4-BE49-F238E27FC236}">
                              <a16:creationId xmlns:a16="http://schemas.microsoft.com/office/drawing/2014/main" id="{DF55C99D-419B-480F-9B65-BA98384224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8" name="Line 28">
                          <a:extLst>
                            <a:ext uri="{FF2B5EF4-FFF2-40B4-BE49-F238E27FC236}">
                              <a16:creationId xmlns:a16="http://schemas.microsoft.com/office/drawing/2014/main" id="{2A95B5A4-BAED-4655-85A4-EB7899062B6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49" name="Line 29">
                          <a:extLst>
                            <a:ext uri="{FF2B5EF4-FFF2-40B4-BE49-F238E27FC236}">
                              <a16:creationId xmlns:a16="http://schemas.microsoft.com/office/drawing/2014/main" id="{1C8A6AEA-1F09-4126-AE53-A2EAEEFDA5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0" name="Line 30">
                          <a:extLst>
                            <a:ext uri="{FF2B5EF4-FFF2-40B4-BE49-F238E27FC236}">
                              <a16:creationId xmlns:a16="http://schemas.microsoft.com/office/drawing/2014/main" id="{AAD823E8-79D3-4321-B4DC-945F4AD9D1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1" name="Line 31">
                          <a:extLst>
                            <a:ext uri="{FF2B5EF4-FFF2-40B4-BE49-F238E27FC236}">
                              <a16:creationId xmlns:a16="http://schemas.microsoft.com/office/drawing/2014/main" id="{4FDDD39A-FD2C-4252-817E-205BFE4A06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2" name="Line 32">
                          <a:extLst>
                            <a:ext uri="{FF2B5EF4-FFF2-40B4-BE49-F238E27FC236}">
                              <a16:creationId xmlns:a16="http://schemas.microsoft.com/office/drawing/2014/main" id="{7C11F8B0-1262-45FD-837B-629B3D71D0C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3" name="Line 33">
                          <a:extLst>
                            <a:ext uri="{FF2B5EF4-FFF2-40B4-BE49-F238E27FC236}">
                              <a16:creationId xmlns:a16="http://schemas.microsoft.com/office/drawing/2014/main" id="{5DAEF5DF-A3B6-43FC-8AB7-1AEDDBD7D79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4" name="Line 34">
                          <a:extLst>
                            <a:ext uri="{FF2B5EF4-FFF2-40B4-BE49-F238E27FC236}">
                              <a16:creationId xmlns:a16="http://schemas.microsoft.com/office/drawing/2014/main" id="{67FCB647-76D1-4E77-8EED-9CCE3F30D2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5" name="Line 35">
                          <a:extLst>
                            <a:ext uri="{FF2B5EF4-FFF2-40B4-BE49-F238E27FC236}">
                              <a16:creationId xmlns:a16="http://schemas.microsoft.com/office/drawing/2014/main" id="{15BD6B04-F9D4-4670-A256-EF5633AC84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6" name="Line 36">
                          <a:extLst>
                            <a:ext uri="{FF2B5EF4-FFF2-40B4-BE49-F238E27FC236}">
                              <a16:creationId xmlns:a16="http://schemas.microsoft.com/office/drawing/2014/main" id="{903AE3C7-6EA3-4556-8470-0B40F1B1C51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7" name="Line 37">
                          <a:extLst>
                            <a:ext uri="{FF2B5EF4-FFF2-40B4-BE49-F238E27FC236}">
                              <a16:creationId xmlns:a16="http://schemas.microsoft.com/office/drawing/2014/main" id="{F4493303-9A01-4188-B077-B0228B722D0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8" name="Line 38">
                          <a:extLst>
                            <a:ext uri="{FF2B5EF4-FFF2-40B4-BE49-F238E27FC236}">
                              <a16:creationId xmlns:a16="http://schemas.microsoft.com/office/drawing/2014/main" id="{CF57580D-1FE0-48D6-B0E2-0F44AF0C691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59" name="Line 39">
                          <a:extLst>
                            <a:ext uri="{FF2B5EF4-FFF2-40B4-BE49-F238E27FC236}">
                              <a16:creationId xmlns:a16="http://schemas.microsoft.com/office/drawing/2014/main" id="{69F70D60-6213-49ED-AFCB-C08B49D590C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0" name="Line 40">
                          <a:extLst>
                            <a:ext uri="{FF2B5EF4-FFF2-40B4-BE49-F238E27FC236}">
                              <a16:creationId xmlns:a16="http://schemas.microsoft.com/office/drawing/2014/main" id="{6AEB41AD-238B-4A0A-85CC-1395221E10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1" name="Line 41">
                          <a:extLst>
                            <a:ext uri="{FF2B5EF4-FFF2-40B4-BE49-F238E27FC236}">
                              <a16:creationId xmlns:a16="http://schemas.microsoft.com/office/drawing/2014/main" id="{BD928584-5D35-407E-9BA7-9DFF3A777D3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2" name="Line 42">
                          <a:extLst>
                            <a:ext uri="{FF2B5EF4-FFF2-40B4-BE49-F238E27FC236}">
                              <a16:creationId xmlns:a16="http://schemas.microsoft.com/office/drawing/2014/main" id="{4584AA38-2C26-45B3-B20E-3FFAFC9925E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3" name="Line 43">
                          <a:extLst>
                            <a:ext uri="{FF2B5EF4-FFF2-40B4-BE49-F238E27FC236}">
                              <a16:creationId xmlns:a16="http://schemas.microsoft.com/office/drawing/2014/main" id="{D7A46AA4-019D-406F-9DEA-08E67056153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4" name="Line 44">
                          <a:extLst>
                            <a:ext uri="{FF2B5EF4-FFF2-40B4-BE49-F238E27FC236}">
                              <a16:creationId xmlns:a16="http://schemas.microsoft.com/office/drawing/2014/main" id="{B2FCA4E5-6CD6-45EA-B92A-39644AB23FF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5" name="Line 45">
                          <a:extLst>
                            <a:ext uri="{FF2B5EF4-FFF2-40B4-BE49-F238E27FC236}">
                              <a16:creationId xmlns:a16="http://schemas.microsoft.com/office/drawing/2014/main" id="{CEE2C240-C088-41C3-A351-3583658AC30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6" name="Line 46">
                          <a:extLst>
                            <a:ext uri="{FF2B5EF4-FFF2-40B4-BE49-F238E27FC236}">
                              <a16:creationId xmlns:a16="http://schemas.microsoft.com/office/drawing/2014/main" id="{49E63F50-10E4-4BA7-9637-9F595B34956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7" name="Line 47">
                          <a:extLst>
                            <a:ext uri="{FF2B5EF4-FFF2-40B4-BE49-F238E27FC236}">
                              <a16:creationId xmlns:a16="http://schemas.microsoft.com/office/drawing/2014/main" id="{37FF76D4-53BB-4323-8391-ACF5C8388D5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8" name="Line 48">
                          <a:extLst>
                            <a:ext uri="{FF2B5EF4-FFF2-40B4-BE49-F238E27FC236}">
                              <a16:creationId xmlns:a16="http://schemas.microsoft.com/office/drawing/2014/main" id="{427B15BB-DD59-4AE1-95D6-0CFB862B9B3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69" name="Line 49">
                          <a:extLst>
                            <a:ext uri="{FF2B5EF4-FFF2-40B4-BE49-F238E27FC236}">
                              <a16:creationId xmlns:a16="http://schemas.microsoft.com/office/drawing/2014/main" id="{7C4412F0-C62C-482C-AC94-BE57CCEB52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70" name="Freeform 50">
                          <a:extLst>
                            <a:ext uri="{FF2B5EF4-FFF2-40B4-BE49-F238E27FC236}">
                              <a16:creationId xmlns:a16="http://schemas.microsoft.com/office/drawing/2014/main" id="{75A754DF-B72B-42EF-8954-64086028DED1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5171" name="Group 51">
                          <a:extLst>
                            <a:ext uri="{FF2B5EF4-FFF2-40B4-BE49-F238E27FC236}">
                              <a16:creationId xmlns:a16="http://schemas.microsoft.com/office/drawing/2014/main" id="{7F6DEF27-E32D-40C0-BAA5-800FFBF90BCC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5172" name="Oval 52">
                            <a:extLst>
                              <a:ext uri="{FF2B5EF4-FFF2-40B4-BE49-F238E27FC236}">
                                <a16:creationId xmlns:a16="http://schemas.microsoft.com/office/drawing/2014/main" id="{8E8D5C13-153C-4409-A1F8-6A8DD3D901B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3" name="Oval 53">
                            <a:extLst>
                              <a:ext uri="{FF2B5EF4-FFF2-40B4-BE49-F238E27FC236}">
                                <a16:creationId xmlns:a16="http://schemas.microsoft.com/office/drawing/2014/main" id="{29CBB29C-77EA-46F4-A11A-38CEE518264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4" name="Oval 54">
                            <a:extLst>
                              <a:ext uri="{FF2B5EF4-FFF2-40B4-BE49-F238E27FC236}">
                                <a16:creationId xmlns:a16="http://schemas.microsoft.com/office/drawing/2014/main" id="{42448879-166D-463E-A3E5-3B8CD575AEE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5" name="Oval 55">
                            <a:extLst>
                              <a:ext uri="{FF2B5EF4-FFF2-40B4-BE49-F238E27FC236}">
                                <a16:creationId xmlns:a16="http://schemas.microsoft.com/office/drawing/2014/main" id="{796E0290-14DF-41AD-A76A-06EBECA2B27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6" name="Oval 56">
                            <a:extLst>
                              <a:ext uri="{FF2B5EF4-FFF2-40B4-BE49-F238E27FC236}">
                                <a16:creationId xmlns:a16="http://schemas.microsoft.com/office/drawing/2014/main" id="{C5C0C010-A0ED-4156-AB65-B977EF169BA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7" name="Oval 57">
                            <a:extLst>
                              <a:ext uri="{FF2B5EF4-FFF2-40B4-BE49-F238E27FC236}">
                                <a16:creationId xmlns:a16="http://schemas.microsoft.com/office/drawing/2014/main" id="{2262F391-63F6-428B-ACBF-F2BCCE628BF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8" name="Oval 58">
                            <a:extLst>
                              <a:ext uri="{FF2B5EF4-FFF2-40B4-BE49-F238E27FC236}">
                                <a16:creationId xmlns:a16="http://schemas.microsoft.com/office/drawing/2014/main" id="{E33D18CA-93B8-48E9-80AB-A5F29DE1F60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79" name="Oval 59">
                            <a:extLst>
                              <a:ext uri="{FF2B5EF4-FFF2-40B4-BE49-F238E27FC236}">
                                <a16:creationId xmlns:a16="http://schemas.microsoft.com/office/drawing/2014/main" id="{08BE65EA-3875-43CE-98CC-26CCB919937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0" name="Oval 60">
                            <a:extLst>
                              <a:ext uri="{FF2B5EF4-FFF2-40B4-BE49-F238E27FC236}">
                                <a16:creationId xmlns:a16="http://schemas.microsoft.com/office/drawing/2014/main" id="{FF302CC8-416F-430F-BF13-51D8339AD63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1" name="Oval 61">
                            <a:extLst>
                              <a:ext uri="{FF2B5EF4-FFF2-40B4-BE49-F238E27FC236}">
                                <a16:creationId xmlns:a16="http://schemas.microsoft.com/office/drawing/2014/main" id="{FCA746C9-ECAC-42CC-9F4A-D27B4735885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2" name="Oval 62">
                            <a:extLst>
                              <a:ext uri="{FF2B5EF4-FFF2-40B4-BE49-F238E27FC236}">
                                <a16:creationId xmlns:a16="http://schemas.microsoft.com/office/drawing/2014/main" id="{3101481C-561F-457E-AC39-43EBD8A990B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5183" name="Oval 63">
                            <a:extLst>
                              <a:ext uri="{FF2B5EF4-FFF2-40B4-BE49-F238E27FC236}">
                                <a16:creationId xmlns:a16="http://schemas.microsoft.com/office/drawing/2014/main" id="{38856BF2-04EB-47EB-AFC8-D580316CCF2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5184" name="Line 64">
                          <a:extLst>
                            <a:ext uri="{FF2B5EF4-FFF2-40B4-BE49-F238E27FC236}">
                              <a16:creationId xmlns:a16="http://schemas.microsoft.com/office/drawing/2014/main" id="{4DEC38B1-005E-4004-96F7-845B8671324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5" name="Line 65">
                          <a:extLst>
                            <a:ext uri="{FF2B5EF4-FFF2-40B4-BE49-F238E27FC236}">
                              <a16:creationId xmlns:a16="http://schemas.microsoft.com/office/drawing/2014/main" id="{B1C209ED-4606-4892-B851-E1188C64143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6" name="Line 66">
                          <a:extLst>
                            <a:ext uri="{FF2B5EF4-FFF2-40B4-BE49-F238E27FC236}">
                              <a16:creationId xmlns:a16="http://schemas.microsoft.com/office/drawing/2014/main" id="{49C78669-18DD-4842-8BAA-5FECB478C36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7" name="Line 67">
                          <a:extLst>
                            <a:ext uri="{FF2B5EF4-FFF2-40B4-BE49-F238E27FC236}">
                              <a16:creationId xmlns:a16="http://schemas.microsoft.com/office/drawing/2014/main" id="{E9DCFF63-D78E-4E37-829A-AD0391E7A6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8" name="Line 68">
                          <a:extLst>
                            <a:ext uri="{FF2B5EF4-FFF2-40B4-BE49-F238E27FC236}">
                              <a16:creationId xmlns:a16="http://schemas.microsoft.com/office/drawing/2014/main" id="{E643E3FF-EC27-481F-BFE2-73F8CAECC56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89" name="Line 69">
                          <a:extLst>
                            <a:ext uri="{FF2B5EF4-FFF2-40B4-BE49-F238E27FC236}">
                              <a16:creationId xmlns:a16="http://schemas.microsoft.com/office/drawing/2014/main" id="{5A58701B-971B-44D9-BCF3-B8D391503E4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0" name="Line 70">
                          <a:extLst>
                            <a:ext uri="{FF2B5EF4-FFF2-40B4-BE49-F238E27FC236}">
                              <a16:creationId xmlns:a16="http://schemas.microsoft.com/office/drawing/2014/main" id="{515AFF13-7528-4F0C-AF44-0F0058FDDF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1" name="Line 71">
                          <a:extLst>
                            <a:ext uri="{FF2B5EF4-FFF2-40B4-BE49-F238E27FC236}">
                              <a16:creationId xmlns:a16="http://schemas.microsoft.com/office/drawing/2014/main" id="{A57E9902-530F-41DE-92E5-FAB1B3D692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2" name="Line 72">
                          <a:extLst>
                            <a:ext uri="{FF2B5EF4-FFF2-40B4-BE49-F238E27FC236}">
                              <a16:creationId xmlns:a16="http://schemas.microsoft.com/office/drawing/2014/main" id="{1F800383-D1B4-4F7D-A636-B96A28D7E0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3" name="Line 73">
                          <a:extLst>
                            <a:ext uri="{FF2B5EF4-FFF2-40B4-BE49-F238E27FC236}">
                              <a16:creationId xmlns:a16="http://schemas.microsoft.com/office/drawing/2014/main" id="{05F057BC-26C3-4156-89FD-25709351A80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4" name="Line 74">
                          <a:extLst>
                            <a:ext uri="{FF2B5EF4-FFF2-40B4-BE49-F238E27FC236}">
                              <a16:creationId xmlns:a16="http://schemas.microsoft.com/office/drawing/2014/main" id="{41E7269A-0C44-4ABC-B7AC-880779EAA0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5" name="Line 75">
                          <a:extLst>
                            <a:ext uri="{FF2B5EF4-FFF2-40B4-BE49-F238E27FC236}">
                              <a16:creationId xmlns:a16="http://schemas.microsoft.com/office/drawing/2014/main" id="{27110C3D-CEE1-4F6D-9151-2B378481DA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6" name="Line 76">
                          <a:extLst>
                            <a:ext uri="{FF2B5EF4-FFF2-40B4-BE49-F238E27FC236}">
                              <a16:creationId xmlns:a16="http://schemas.microsoft.com/office/drawing/2014/main" id="{5140E4D6-A88F-46F8-BAB3-8C1281C247F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7" name="Line 77">
                          <a:extLst>
                            <a:ext uri="{FF2B5EF4-FFF2-40B4-BE49-F238E27FC236}">
                              <a16:creationId xmlns:a16="http://schemas.microsoft.com/office/drawing/2014/main" id="{287D0FE9-CC1A-4438-AE72-D1760504D1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8" name="Line 78">
                          <a:extLst>
                            <a:ext uri="{FF2B5EF4-FFF2-40B4-BE49-F238E27FC236}">
                              <a16:creationId xmlns:a16="http://schemas.microsoft.com/office/drawing/2014/main" id="{FD766C55-2395-464C-B49D-904B2C8E8E8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99" name="Line 79">
                          <a:extLst>
                            <a:ext uri="{FF2B5EF4-FFF2-40B4-BE49-F238E27FC236}">
                              <a16:creationId xmlns:a16="http://schemas.microsoft.com/office/drawing/2014/main" id="{B448C405-F656-4B4B-BCC6-6B24B246CA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0" name="Line 80">
                          <a:extLst>
                            <a:ext uri="{FF2B5EF4-FFF2-40B4-BE49-F238E27FC236}">
                              <a16:creationId xmlns:a16="http://schemas.microsoft.com/office/drawing/2014/main" id="{7D5E308A-36F7-4D07-8218-028DD097BD1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1" name="Line 81">
                          <a:extLst>
                            <a:ext uri="{FF2B5EF4-FFF2-40B4-BE49-F238E27FC236}">
                              <a16:creationId xmlns:a16="http://schemas.microsoft.com/office/drawing/2014/main" id="{7809E6E9-2BE3-4FE3-8A32-8E707AD3893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2" name="Line 82">
                          <a:extLst>
                            <a:ext uri="{FF2B5EF4-FFF2-40B4-BE49-F238E27FC236}">
                              <a16:creationId xmlns:a16="http://schemas.microsoft.com/office/drawing/2014/main" id="{E6A55D2E-5F74-4134-B177-6744B9D7F66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3" name="Line 83">
                          <a:extLst>
                            <a:ext uri="{FF2B5EF4-FFF2-40B4-BE49-F238E27FC236}">
                              <a16:creationId xmlns:a16="http://schemas.microsoft.com/office/drawing/2014/main" id="{96F55D60-4B04-4D57-8A25-F594646EED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4" name="Line 84">
                          <a:extLst>
                            <a:ext uri="{FF2B5EF4-FFF2-40B4-BE49-F238E27FC236}">
                              <a16:creationId xmlns:a16="http://schemas.microsoft.com/office/drawing/2014/main" id="{0884B70F-73B5-4A34-BBD4-603DAD552FB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5" name="Line 85">
                          <a:extLst>
                            <a:ext uri="{FF2B5EF4-FFF2-40B4-BE49-F238E27FC236}">
                              <a16:creationId xmlns:a16="http://schemas.microsoft.com/office/drawing/2014/main" id="{7B632B03-9A2D-4601-9EF3-A3322F4B7B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6" name="Line 86">
                          <a:extLst>
                            <a:ext uri="{FF2B5EF4-FFF2-40B4-BE49-F238E27FC236}">
                              <a16:creationId xmlns:a16="http://schemas.microsoft.com/office/drawing/2014/main" id="{74BA3437-9473-4D79-9FBF-B7CCFF9A59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7" name="Line 87">
                          <a:extLst>
                            <a:ext uri="{FF2B5EF4-FFF2-40B4-BE49-F238E27FC236}">
                              <a16:creationId xmlns:a16="http://schemas.microsoft.com/office/drawing/2014/main" id="{A5D45CCD-31F5-463C-B944-3162B3B26AF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8" name="Line 88">
                          <a:extLst>
                            <a:ext uri="{FF2B5EF4-FFF2-40B4-BE49-F238E27FC236}">
                              <a16:creationId xmlns:a16="http://schemas.microsoft.com/office/drawing/2014/main" id="{F6D6180C-48FD-465D-828B-43608A41BA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09" name="Line 89">
                          <a:extLst>
                            <a:ext uri="{FF2B5EF4-FFF2-40B4-BE49-F238E27FC236}">
                              <a16:creationId xmlns:a16="http://schemas.microsoft.com/office/drawing/2014/main" id="{7405DB04-5290-482C-ADEF-35304240F10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0" name="Line 90">
                          <a:extLst>
                            <a:ext uri="{FF2B5EF4-FFF2-40B4-BE49-F238E27FC236}">
                              <a16:creationId xmlns:a16="http://schemas.microsoft.com/office/drawing/2014/main" id="{3364380A-CD05-4F23-9358-71BA493E25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1" name="Line 91">
                          <a:extLst>
                            <a:ext uri="{FF2B5EF4-FFF2-40B4-BE49-F238E27FC236}">
                              <a16:creationId xmlns:a16="http://schemas.microsoft.com/office/drawing/2014/main" id="{6D8B8F90-2DB0-483E-B160-6D7915C6DE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2" name="Line 92">
                          <a:extLst>
                            <a:ext uri="{FF2B5EF4-FFF2-40B4-BE49-F238E27FC236}">
                              <a16:creationId xmlns:a16="http://schemas.microsoft.com/office/drawing/2014/main" id="{4360E72C-BC15-4067-9D22-7376721EFB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3" name="Line 93">
                          <a:extLst>
                            <a:ext uri="{FF2B5EF4-FFF2-40B4-BE49-F238E27FC236}">
                              <a16:creationId xmlns:a16="http://schemas.microsoft.com/office/drawing/2014/main" id="{AB8B7126-FCBF-42E0-B8E2-278D250ECB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4" name="Line 94">
                          <a:extLst>
                            <a:ext uri="{FF2B5EF4-FFF2-40B4-BE49-F238E27FC236}">
                              <a16:creationId xmlns:a16="http://schemas.microsoft.com/office/drawing/2014/main" id="{6F5EC99E-9CCC-475C-8099-1AD7A8A7FAD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5" name="Line 95">
                          <a:extLst>
                            <a:ext uri="{FF2B5EF4-FFF2-40B4-BE49-F238E27FC236}">
                              <a16:creationId xmlns:a16="http://schemas.microsoft.com/office/drawing/2014/main" id="{F3F8C1AE-ED2B-43CE-BC35-2502F4E3E96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6" name="Line 96">
                          <a:extLst>
                            <a:ext uri="{FF2B5EF4-FFF2-40B4-BE49-F238E27FC236}">
                              <a16:creationId xmlns:a16="http://schemas.microsoft.com/office/drawing/2014/main" id="{B1913904-FACA-44FC-A8FD-72714389B5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7" name="Line 97">
                          <a:extLst>
                            <a:ext uri="{FF2B5EF4-FFF2-40B4-BE49-F238E27FC236}">
                              <a16:creationId xmlns:a16="http://schemas.microsoft.com/office/drawing/2014/main" id="{2803AF5B-1AB2-4201-9FD8-392F511921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8" name="Line 98">
                          <a:extLst>
                            <a:ext uri="{FF2B5EF4-FFF2-40B4-BE49-F238E27FC236}">
                              <a16:creationId xmlns:a16="http://schemas.microsoft.com/office/drawing/2014/main" id="{1E810318-27CB-46CE-B7B4-75F81843DC3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19" name="Line 99">
                          <a:extLst>
                            <a:ext uri="{FF2B5EF4-FFF2-40B4-BE49-F238E27FC236}">
                              <a16:creationId xmlns:a16="http://schemas.microsoft.com/office/drawing/2014/main" id="{1F220BF2-BC86-47D9-9452-E4C0934F9F4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5220" name="Group 100">
                <a:extLst>
                  <a:ext uri="{FF2B5EF4-FFF2-40B4-BE49-F238E27FC236}">
                    <a16:creationId xmlns:a16="http://schemas.microsoft.com/office/drawing/2014/main" id="{F36DACA6-0A35-4E45-9789-C2AA391BD20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5221" name="Line 101">
                  <a:extLst>
                    <a:ext uri="{FF2B5EF4-FFF2-40B4-BE49-F238E27FC236}">
                      <a16:creationId xmlns:a16="http://schemas.microsoft.com/office/drawing/2014/main" id="{99036BCE-7043-49BE-8682-399DEE16E87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22" name="Line 102">
                  <a:extLst>
                    <a:ext uri="{FF2B5EF4-FFF2-40B4-BE49-F238E27FC236}">
                      <a16:creationId xmlns:a16="http://schemas.microsoft.com/office/drawing/2014/main" id="{809E13B0-F7FF-406B-91A8-150098C38D52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5223" name="Group 103">
                  <a:extLst>
                    <a:ext uri="{FF2B5EF4-FFF2-40B4-BE49-F238E27FC236}">
                      <a16:creationId xmlns:a16="http://schemas.microsoft.com/office/drawing/2014/main" id="{1A8D40D7-4522-40FA-A408-B6FDEAC3A99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5224" name="Line 104">
                    <a:extLst>
                      <a:ext uri="{FF2B5EF4-FFF2-40B4-BE49-F238E27FC236}">
                        <a16:creationId xmlns:a16="http://schemas.microsoft.com/office/drawing/2014/main" id="{A0D0E662-792C-4C41-B215-69215BA315D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5" name="Freeform 105">
                    <a:extLst>
                      <a:ext uri="{FF2B5EF4-FFF2-40B4-BE49-F238E27FC236}">
                        <a16:creationId xmlns:a16="http://schemas.microsoft.com/office/drawing/2014/main" id="{F5CB7E9C-CA2B-4CA2-8F8F-70BCBCF31BD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6" name="Line 106">
                    <a:extLst>
                      <a:ext uri="{FF2B5EF4-FFF2-40B4-BE49-F238E27FC236}">
                        <a16:creationId xmlns:a16="http://schemas.microsoft.com/office/drawing/2014/main" id="{9F796B0A-7BA9-47A7-94F9-4C04303736D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7" name="Line 107">
                    <a:extLst>
                      <a:ext uri="{FF2B5EF4-FFF2-40B4-BE49-F238E27FC236}">
                        <a16:creationId xmlns:a16="http://schemas.microsoft.com/office/drawing/2014/main" id="{0CA5C9CA-7980-411B-BADE-CDB62E6F86B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8" name="Line 108">
                    <a:extLst>
                      <a:ext uri="{FF2B5EF4-FFF2-40B4-BE49-F238E27FC236}">
                        <a16:creationId xmlns:a16="http://schemas.microsoft.com/office/drawing/2014/main" id="{5A96AA2C-A586-4F51-8E10-DA45224903D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29" name="Line 109">
                    <a:extLst>
                      <a:ext uri="{FF2B5EF4-FFF2-40B4-BE49-F238E27FC236}">
                        <a16:creationId xmlns:a16="http://schemas.microsoft.com/office/drawing/2014/main" id="{3388A1A6-C677-4C7B-81CA-EBC60D1BC76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0" name="Line 110">
                    <a:extLst>
                      <a:ext uri="{FF2B5EF4-FFF2-40B4-BE49-F238E27FC236}">
                        <a16:creationId xmlns:a16="http://schemas.microsoft.com/office/drawing/2014/main" id="{1976EFA5-74B5-4BE9-A48B-50655D159FE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1" name="Line 111">
                    <a:extLst>
                      <a:ext uri="{FF2B5EF4-FFF2-40B4-BE49-F238E27FC236}">
                        <a16:creationId xmlns:a16="http://schemas.microsoft.com/office/drawing/2014/main" id="{2DA0B05A-BA14-4AFC-8AC0-B3492ADC90D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232" name="Line 112">
                    <a:extLst>
                      <a:ext uri="{FF2B5EF4-FFF2-40B4-BE49-F238E27FC236}">
                        <a16:creationId xmlns:a16="http://schemas.microsoft.com/office/drawing/2014/main" id="{6969BA7F-3403-4A31-A08C-51DF6CEBDFE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5233" name="Group 113">
              <a:extLst>
                <a:ext uri="{FF2B5EF4-FFF2-40B4-BE49-F238E27FC236}">
                  <a16:creationId xmlns:a16="http://schemas.microsoft.com/office/drawing/2014/main" id="{73FA54CA-BF35-4DC1-BA24-D439D61BDF5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5234" name="Freeform 114">
                <a:extLst>
                  <a:ext uri="{FF2B5EF4-FFF2-40B4-BE49-F238E27FC236}">
                    <a16:creationId xmlns:a16="http://schemas.microsoft.com/office/drawing/2014/main" id="{BDC681A9-8299-4560-81EC-CFF97DE6860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35" name="Freeform 115">
                <a:extLst>
                  <a:ext uri="{FF2B5EF4-FFF2-40B4-BE49-F238E27FC236}">
                    <a16:creationId xmlns:a16="http://schemas.microsoft.com/office/drawing/2014/main" id="{4EDA873B-30CE-427E-8E2E-33BA6E264BB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36" name="Rectangle 116">
                <a:extLst>
                  <a:ext uri="{FF2B5EF4-FFF2-40B4-BE49-F238E27FC236}">
                    <a16:creationId xmlns:a16="http://schemas.microsoft.com/office/drawing/2014/main" id="{A16EC456-2FB8-481B-99DE-37D06E67DFC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7" name="Rectangle 117">
                <a:extLst>
                  <a:ext uri="{FF2B5EF4-FFF2-40B4-BE49-F238E27FC236}">
                    <a16:creationId xmlns:a16="http://schemas.microsoft.com/office/drawing/2014/main" id="{F313217C-4907-4A64-B9D0-1926D7C5849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8" name="Rectangle 118">
                <a:extLst>
                  <a:ext uri="{FF2B5EF4-FFF2-40B4-BE49-F238E27FC236}">
                    <a16:creationId xmlns:a16="http://schemas.microsoft.com/office/drawing/2014/main" id="{93B8060A-CC91-42A3-B9D7-DFADA39041F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5239" name="Rectangle 119">
                <a:extLst>
                  <a:ext uri="{FF2B5EF4-FFF2-40B4-BE49-F238E27FC236}">
                    <a16:creationId xmlns:a16="http://schemas.microsoft.com/office/drawing/2014/main" id="{7FB92F06-805E-4B64-9FE6-AF5F070FE4B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5240" name="Group 120">
                <a:extLst>
                  <a:ext uri="{FF2B5EF4-FFF2-40B4-BE49-F238E27FC236}">
                    <a16:creationId xmlns:a16="http://schemas.microsoft.com/office/drawing/2014/main" id="{60B414F9-551A-4ECD-9096-24854B6E5BF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5241" name="Oval 121">
                  <a:extLst>
                    <a:ext uri="{FF2B5EF4-FFF2-40B4-BE49-F238E27FC236}">
                      <a16:creationId xmlns:a16="http://schemas.microsoft.com/office/drawing/2014/main" id="{BE87AAD2-E06B-4BD7-A723-D2A544091A06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5242" name="Freeform 122">
                  <a:extLst>
                    <a:ext uri="{FF2B5EF4-FFF2-40B4-BE49-F238E27FC236}">
                      <a16:creationId xmlns:a16="http://schemas.microsoft.com/office/drawing/2014/main" id="{6B4CC820-E815-4277-8378-8C530C091DF6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3" name="Freeform 123">
                  <a:extLst>
                    <a:ext uri="{FF2B5EF4-FFF2-40B4-BE49-F238E27FC236}">
                      <a16:creationId xmlns:a16="http://schemas.microsoft.com/office/drawing/2014/main" id="{30D8E149-2F0C-405C-8F84-7BB1B140D3EA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4" name="Freeform 124">
                  <a:extLst>
                    <a:ext uri="{FF2B5EF4-FFF2-40B4-BE49-F238E27FC236}">
                      <a16:creationId xmlns:a16="http://schemas.microsoft.com/office/drawing/2014/main" id="{C3928B7A-9EB1-4996-859E-5B68C106C77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45" name="Freeform 125">
                  <a:extLst>
                    <a:ext uri="{FF2B5EF4-FFF2-40B4-BE49-F238E27FC236}">
                      <a16:creationId xmlns:a16="http://schemas.microsoft.com/office/drawing/2014/main" id="{D1D556F6-B39B-4E62-9008-38FA99DB632B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5246" name="Rectangle 126">
            <a:extLst>
              <a:ext uri="{FF2B5EF4-FFF2-40B4-BE49-F238E27FC236}">
                <a16:creationId xmlns:a16="http://schemas.microsoft.com/office/drawing/2014/main" id="{B523F289-8AF1-4E0B-A5BD-FAE7CDB29558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5247" name="Rectangle 127">
            <a:extLst>
              <a:ext uri="{FF2B5EF4-FFF2-40B4-BE49-F238E27FC236}">
                <a16:creationId xmlns:a16="http://schemas.microsoft.com/office/drawing/2014/main" id="{8CEA8A99-4F9D-4B21-A8BD-9ACD886270B7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5248" name="Rectangle 128">
            <a:extLst>
              <a:ext uri="{FF2B5EF4-FFF2-40B4-BE49-F238E27FC236}">
                <a16:creationId xmlns:a16="http://schemas.microsoft.com/office/drawing/2014/main" id="{F52E1411-8FCA-4AC1-8DFB-6FDC07928ED7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5249" name="Rectangle 129">
            <a:extLst>
              <a:ext uri="{FF2B5EF4-FFF2-40B4-BE49-F238E27FC236}">
                <a16:creationId xmlns:a16="http://schemas.microsoft.com/office/drawing/2014/main" id="{2AAA4D07-88F5-41B2-8341-C800A6CC46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5250" name="Rectangle 130">
            <a:extLst>
              <a:ext uri="{FF2B5EF4-FFF2-40B4-BE49-F238E27FC236}">
                <a16:creationId xmlns:a16="http://schemas.microsoft.com/office/drawing/2014/main" id="{6D2F0F8F-FD8F-4D24-B40E-0A0A0C354B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51ED8D3D-1E17-4FF7-A2DC-E77B26A72FFC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A28179-44BC-461D-8F10-62C7E97A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0A5810A-441F-4626-96F9-C509CD8DA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8557E7-0B22-4C44-8F90-9B4B6F74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12B2FD-787E-42C6-9E73-E560D9548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033DB6-022D-4C8D-B987-A50850F4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CBA12-3798-4505-AC31-2CB96F8F4C1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5290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1A0524-D178-4436-BD0B-FA11260E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93663C-F63D-43D6-B2C2-D7C7A4069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C816D6-1EA8-4326-8294-57EDB9653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B88C69-609A-4010-8998-5F4EAE35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176FE9-9EAF-4D7C-889B-1EFE6AF85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AC284-B650-4554-A50D-B895FCE12851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19818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BF1615-B7A7-4DE2-82C1-CBABBF93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F09B9F-1C46-404D-AED6-81C4FA9D6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B29CB9-1448-47D9-B285-99C179CC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29DFEFD-35B5-48E9-AC10-F4167256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3296B1-C0D8-49D0-8A9D-EF93A23C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7289402-4122-4876-9DF1-F6EA7972C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F3D3E-7590-48E2-A28E-EE0975E88C0D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96259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3DFE19-9E9D-4D4F-8694-DCA5A4D2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66F1C3-AA60-4CCC-A361-A513F50C2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C36D5F-1ADA-445B-9F5D-6EAC39060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11A5182-3927-4BE5-AD3A-6969EAE14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64FA188-7F49-4DBF-AE66-66D5B643AB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3D1BF40-DD0E-45A7-AEE4-81EDBE154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E6F5474-710C-46A2-8343-474DC167D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6F5ECF-28E0-42AF-9EFB-5D1A1FED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60590-5AF3-4E52-860A-19CD081BD82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13823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C3CDB8-A4D7-4FA5-9513-78F58A10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51126F3-1B2C-44FA-80CA-06DFE6B2B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8ECE332-E696-404E-BE8E-032CE2FD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7CAAA67-102B-4EF4-B65B-3736A63E7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EB676-2B25-460D-BAAC-7F071955D69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55326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38C9416-A32A-4A8A-8772-5BE71D673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DD98038-8EC2-418E-A40E-7A58BE74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B157283-6A6F-452D-A0CD-05256819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2D9BD-BCA1-4445-9B85-D55C2760BA82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738604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C1C24F-0EE8-40C1-BAA3-7C3CD959B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7D56C1-B9FE-4C74-A550-198AD104A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9327DB7-7313-41B6-A35B-45645BB3E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AB1B477-F47B-498D-8C98-24B74CB98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9FBA58-C471-482B-A82C-401BA79E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ABDFBB-2CF4-456D-B24F-2E4E474A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E7FDA-63D6-4292-AB5E-27BC167143D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971560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8058D5-0FF7-4C07-87FA-80CC9EE09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8BD5D48-A1EB-4EAD-A37E-51D29589D0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614A3F5-0C4C-49F7-BED1-A8BFA1A1A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EB091C-0AB6-4957-A922-BA919B89B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F634BB-E588-4097-A7D6-5407AFA7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6CAEFD3-849D-4CB2-9BC4-45E40CB0D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6C5ED-CDB4-4FAD-948E-0A3EB070B7D2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06052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A75208-3FEA-4844-802D-8F1546349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F4180DE-1504-47D0-87A7-0FC1E0CAC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DE41C77-65FE-4F7D-8249-4C5A394E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474960-575D-47CD-B1B6-009EF7A96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A93BFC-B15F-49D1-881A-813DA7215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BD215-D6C8-49A6-9717-7DA2F8BBE54C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596293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C9A3BED-9105-4A65-9582-9998C5CBE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E38B46-E5DB-4D08-8BEC-3F7215E77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5BAF4C-B84A-4DD0-AB39-5E7DD402A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5BA706C-34B0-4AB9-9083-D63B5F84D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3AAF3B-2AD6-4CE0-A706-B6646D16D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38206-05FD-49D4-A179-6F8EEDAA7E5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52552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1E348CF8-9C1B-4474-9573-1386EB2C33AF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4099" name="Group 3">
              <a:extLst>
                <a:ext uri="{FF2B5EF4-FFF2-40B4-BE49-F238E27FC236}">
                  <a16:creationId xmlns:a16="http://schemas.microsoft.com/office/drawing/2014/main" id="{0D2B3133-9F75-4E25-B3FC-AE7A8A22EE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4100" name="Group 4">
                <a:extLst>
                  <a:ext uri="{FF2B5EF4-FFF2-40B4-BE49-F238E27FC236}">
                    <a16:creationId xmlns:a16="http://schemas.microsoft.com/office/drawing/2014/main" id="{B7305A96-6B1B-43B6-B8F6-4E2A96B4078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4101" name="Freeform 5">
                  <a:extLst>
                    <a:ext uri="{FF2B5EF4-FFF2-40B4-BE49-F238E27FC236}">
                      <a16:creationId xmlns:a16="http://schemas.microsoft.com/office/drawing/2014/main" id="{14CC9C35-E5AB-412C-8F2D-C3C09D24EB98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4102" name="Group 6">
                  <a:extLst>
                    <a:ext uri="{FF2B5EF4-FFF2-40B4-BE49-F238E27FC236}">
                      <a16:creationId xmlns:a16="http://schemas.microsoft.com/office/drawing/2014/main" id="{0256E11E-1D11-4815-AF6D-AB199640369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4103" name="Freeform 7">
                    <a:extLst>
                      <a:ext uri="{FF2B5EF4-FFF2-40B4-BE49-F238E27FC236}">
                        <a16:creationId xmlns:a16="http://schemas.microsoft.com/office/drawing/2014/main" id="{2EB8E647-A139-4437-8314-F0D97AF58C53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104" name="Freeform 8">
                    <a:extLst>
                      <a:ext uri="{FF2B5EF4-FFF2-40B4-BE49-F238E27FC236}">
                        <a16:creationId xmlns:a16="http://schemas.microsoft.com/office/drawing/2014/main" id="{86966C23-0FA1-43B4-AC07-B7DFA8F0567F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105" name="Freeform 9">
                    <a:extLst>
                      <a:ext uri="{FF2B5EF4-FFF2-40B4-BE49-F238E27FC236}">
                        <a16:creationId xmlns:a16="http://schemas.microsoft.com/office/drawing/2014/main" id="{854E938D-B730-4F39-93E3-8502B099FD6A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4106" name="Group 10">
                    <a:extLst>
                      <a:ext uri="{FF2B5EF4-FFF2-40B4-BE49-F238E27FC236}">
                        <a16:creationId xmlns:a16="http://schemas.microsoft.com/office/drawing/2014/main" id="{ED0A7DE6-8946-4A97-B6AC-FD250B8DEE6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4107" name="Freeform 11">
                      <a:extLst>
                        <a:ext uri="{FF2B5EF4-FFF2-40B4-BE49-F238E27FC236}">
                          <a16:creationId xmlns:a16="http://schemas.microsoft.com/office/drawing/2014/main" id="{4FD71465-BDD8-4060-B46A-7D815C94F17F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4108" name="Group 12">
                      <a:extLst>
                        <a:ext uri="{FF2B5EF4-FFF2-40B4-BE49-F238E27FC236}">
                          <a16:creationId xmlns:a16="http://schemas.microsoft.com/office/drawing/2014/main" id="{F2AED423-6E2B-499E-A3ED-4F983694C0DC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09" name="Freeform 13">
                        <a:extLst>
                          <a:ext uri="{FF2B5EF4-FFF2-40B4-BE49-F238E27FC236}">
                            <a16:creationId xmlns:a16="http://schemas.microsoft.com/office/drawing/2014/main" id="{BEB353F4-87A6-46D4-BEB1-0DDBCD24B5AB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4110" name="Group 14">
                        <a:extLst>
                          <a:ext uri="{FF2B5EF4-FFF2-40B4-BE49-F238E27FC236}">
                            <a16:creationId xmlns:a16="http://schemas.microsoft.com/office/drawing/2014/main" id="{DC217738-2ED9-499F-84E3-1E6E095537D3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111" name="Line 15">
                          <a:extLst>
                            <a:ext uri="{FF2B5EF4-FFF2-40B4-BE49-F238E27FC236}">
                              <a16:creationId xmlns:a16="http://schemas.microsoft.com/office/drawing/2014/main" id="{C6E4F305-8C5A-43FA-B50E-719BA39F299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2" name="Line 16">
                          <a:extLst>
                            <a:ext uri="{FF2B5EF4-FFF2-40B4-BE49-F238E27FC236}">
                              <a16:creationId xmlns:a16="http://schemas.microsoft.com/office/drawing/2014/main" id="{307A4FC9-A3C7-44E0-B7C6-CCD6E6C31F7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3" name="Line 17">
                          <a:extLst>
                            <a:ext uri="{FF2B5EF4-FFF2-40B4-BE49-F238E27FC236}">
                              <a16:creationId xmlns:a16="http://schemas.microsoft.com/office/drawing/2014/main" id="{2167C252-4F39-43DF-BB71-4FBC08289AD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4" name="Line 18">
                          <a:extLst>
                            <a:ext uri="{FF2B5EF4-FFF2-40B4-BE49-F238E27FC236}">
                              <a16:creationId xmlns:a16="http://schemas.microsoft.com/office/drawing/2014/main" id="{D67BE380-EB85-42A8-B013-CB1A1EEC526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5" name="Line 19">
                          <a:extLst>
                            <a:ext uri="{FF2B5EF4-FFF2-40B4-BE49-F238E27FC236}">
                              <a16:creationId xmlns:a16="http://schemas.microsoft.com/office/drawing/2014/main" id="{09C548AD-23C0-445E-A3AF-54D9DEBC15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6" name="Line 20">
                          <a:extLst>
                            <a:ext uri="{FF2B5EF4-FFF2-40B4-BE49-F238E27FC236}">
                              <a16:creationId xmlns:a16="http://schemas.microsoft.com/office/drawing/2014/main" id="{011C6BC9-56A1-4CF3-9A19-C067AFBE24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7" name="Line 21">
                          <a:extLst>
                            <a:ext uri="{FF2B5EF4-FFF2-40B4-BE49-F238E27FC236}">
                              <a16:creationId xmlns:a16="http://schemas.microsoft.com/office/drawing/2014/main" id="{D49E4931-915E-4E0D-8D47-DDA3EC2E425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8" name="Line 22">
                          <a:extLst>
                            <a:ext uri="{FF2B5EF4-FFF2-40B4-BE49-F238E27FC236}">
                              <a16:creationId xmlns:a16="http://schemas.microsoft.com/office/drawing/2014/main" id="{B9F171E9-78F2-48BA-8B5D-A4398FDD44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19" name="Line 23">
                          <a:extLst>
                            <a:ext uri="{FF2B5EF4-FFF2-40B4-BE49-F238E27FC236}">
                              <a16:creationId xmlns:a16="http://schemas.microsoft.com/office/drawing/2014/main" id="{D91DECAD-812F-41EC-9858-CFA03781E0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0" name="Line 24">
                          <a:extLst>
                            <a:ext uri="{FF2B5EF4-FFF2-40B4-BE49-F238E27FC236}">
                              <a16:creationId xmlns:a16="http://schemas.microsoft.com/office/drawing/2014/main" id="{1C2CB296-821B-4288-A96C-D80264B2521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1" name="Line 25">
                          <a:extLst>
                            <a:ext uri="{FF2B5EF4-FFF2-40B4-BE49-F238E27FC236}">
                              <a16:creationId xmlns:a16="http://schemas.microsoft.com/office/drawing/2014/main" id="{32EA107D-F75A-4FA7-9962-67489984DE6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2" name="Line 26">
                          <a:extLst>
                            <a:ext uri="{FF2B5EF4-FFF2-40B4-BE49-F238E27FC236}">
                              <a16:creationId xmlns:a16="http://schemas.microsoft.com/office/drawing/2014/main" id="{9A5E6FCF-B420-4DFE-991F-C27267CB2EE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3" name="Line 27">
                          <a:extLst>
                            <a:ext uri="{FF2B5EF4-FFF2-40B4-BE49-F238E27FC236}">
                              <a16:creationId xmlns:a16="http://schemas.microsoft.com/office/drawing/2014/main" id="{282F1BC9-ABFC-4A9B-860F-F24B1B934A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4" name="Line 28">
                          <a:extLst>
                            <a:ext uri="{FF2B5EF4-FFF2-40B4-BE49-F238E27FC236}">
                              <a16:creationId xmlns:a16="http://schemas.microsoft.com/office/drawing/2014/main" id="{C58E3600-7F7C-43F5-A1D1-9AB7E6E742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5" name="Line 29">
                          <a:extLst>
                            <a:ext uri="{FF2B5EF4-FFF2-40B4-BE49-F238E27FC236}">
                              <a16:creationId xmlns:a16="http://schemas.microsoft.com/office/drawing/2014/main" id="{D9923DD8-A148-41C9-989F-9EE4FA244C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6" name="Line 30">
                          <a:extLst>
                            <a:ext uri="{FF2B5EF4-FFF2-40B4-BE49-F238E27FC236}">
                              <a16:creationId xmlns:a16="http://schemas.microsoft.com/office/drawing/2014/main" id="{EB62518F-DADB-44C2-8D31-B3C828B80D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7" name="Line 31">
                          <a:extLst>
                            <a:ext uri="{FF2B5EF4-FFF2-40B4-BE49-F238E27FC236}">
                              <a16:creationId xmlns:a16="http://schemas.microsoft.com/office/drawing/2014/main" id="{9E1B0C23-591D-471C-821E-8D1B3D31C87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8" name="Line 32">
                          <a:extLst>
                            <a:ext uri="{FF2B5EF4-FFF2-40B4-BE49-F238E27FC236}">
                              <a16:creationId xmlns:a16="http://schemas.microsoft.com/office/drawing/2014/main" id="{7342E875-6A12-47DB-8EA0-F6D42347F9C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29" name="Line 33">
                          <a:extLst>
                            <a:ext uri="{FF2B5EF4-FFF2-40B4-BE49-F238E27FC236}">
                              <a16:creationId xmlns:a16="http://schemas.microsoft.com/office/drawing/2014/main" id="{BDDF9D21-07A5-43C8-8F7D-A1745574284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0" name="Line 34">
                          <a:extLst>
                            <a:ext uri="{FF2B5EF4-FFF2-40B4-BE49-F238E27FC236}">
                              <a16:creationId xmlns:a16="http://schemas.microsoft.com/office/drawing/2014/main" id="{A71F3A36-A6DF-4257-BD27-C1EA51080B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1" name="Line 35">
                          <a:extLst>
                            <a:ext uri="{FF2B5EF4-FFF2-40B4-BE49-F238E27FC236}">
                              <a16:creationId xmlns:a16="http://schemas.microsoft.com/office/drawing/2014/main" id="{8A586C77-3C4E-44EF-B046-38D90BF49C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2" name="Line 36">
                          <a:extLst>
                            <a:ext uri="{FF2B5EF4-FFF2-40B4-BE49-F238E27FC236}">
                              <a16:creationId xmlns:a16="http://schemas.microsoft.com/office/drawing/2014/main" id="{4FACF999-BA4C-4D53-9222-A173359196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3" name="Line 37">
                          <a:extLst>
                            <a:ext uri="{FF2B5EF4-FFF2-40B4-BE49-F238E27FC236}">
                              <a16:creationId xmlns:a16="http://schemas.microsoft.com/office/drawing/2014/main" id="{897F41BE-0B53-4C85-87F2-1472F11B35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4" name="Line 38">
                          <a:extLst>
                            <a:ext uri="{FF2B5EF4-FFF2-40B4-BE49-F238E27FC236}">
                              <a16:creationId xmlns:a16="http://schemas.microsoft.com/office/drawing/2014/main" id="{F6ED673E-4C78-4B87-A07D-AD6606CA42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5" name="Line 39">
                          <a:extLst>
                            <a:ext uri="{FF2B5EF4-FFF2-40B4-BE49-F238E27FC236}">
                              <a16:creationId xmlns:a16="http://schemas.microsoft.com/office/drawing/2014/main" id="{6864CBB1-DF5A-4A95-8448-04587F9D91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6" name="Line 40">
                          <a:extLst>
                            <a:ext uri="{FF2B5EF4-FFF2-40B4-BE49-F238E27FC236}">
                              <a16:creationId xmlns:a16="http://schemas.microsoft.com/office/drawing/2014/main" id="{4E9261A3-5C8D-49D2-8F5E-46A756B708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7" name="Line 41">
                          <a:extLst>
                            <a:ext uri="{FF2B5EF4-FFF2-40B4-BE49-F238E27FC236}">
                              <a16:creationId xmlns:a16="http://schemas.microsoft.com/office/drawing/2014/main" id="{71B88471-46DE-42D2-A8C5-1B76CF07A6E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8" name="Line 42">
                          <a:extLst>
                            <a:ext uri="{FF2B5EF4-FFF2-40B4-BE49-F238E27FC236}">
                              <a16:creationId xmlns:a16="http://schemas.microsoft.com/office/drawing/2014/main" id="{87FA2D19-D367-430D-B666-63F783E926D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39" name="Line 43">
                          <a:extLst>
                            <a:ext uri="{FF2B5EF4-FFF2-40B4-BE49-F238E27FC236}">
                              <a16:creationId xmlns:a16="http://schemas.microsoft.com/office/drawing/2014/main" id="{AC3E3ED0-3E68-40D5-9EB6-3B162A8D5B8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0" name="Line 44">
                          <a:extLst>
                            <a:ext uri="{FF2B5EF4-FFF2-40B4-BE49-F238E27FC236}">
                              <a16:creationId xmlns:a16="http://schemas.microsoft.com/office/drawing/2014/main" id="{205FDFE2-206C-4EFD-BA98-09D81A9159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1" name="Line 45">
                          <a:extLst>
                            <a:ext uri="{FF2B5EF4-FFF2-40B4-BE49-F238E27FC236}">
                              <a16:creationId xmlns:a16="http://schemas.microsoft.com/office/drawing/2014/main" id="{D4A8C711-11A8-45FA-82E3-CA8AE2FAB2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2" name="Line 46">
                          <a:extLst>
                            <a:ext uri="{FF2B5EF4-FFF2-40B4-BE49-F238E27FC236}">
                              <a16:creationId xmlns:a16="http://schemas.microsoft.com/office/drawing/2014/main" id="{FC424154-6226-4E63-88C6-B76CBE4A96B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3" name="Line 47">
                          <a:extLst>
                            <a:ext uri="{FF2B5EF4-FFF2-40B4-BE49-F238E27FC236}">
                              <a16:creationId xmlns:a16="http://schemas.microsoft.com/office/drawing/2014/main" id="{73E82F30-7FB3-4833-8913-B4461AE5CC2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4" name="Line 48">
                          <a:extLst>
                            <a:ext uri="{FF2B5EF4-FFF2-40B4-BE49-F238E27FC236}">
                              <a16:creationId xmlns:a16="http://schemas.microsoft.com/office/drawing/2014/main" id="{39616B27-74D9-4101-B2BF-95E748AE8E6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5" name="Line 49">
                          <a:extLst>
                            <a:ext uri="{FF2B5EF4-FFF2-40B4-BE49-F238E27FC236}">
                              <a16:creationId xmlns:a16="http://schemas.microsoft.com/office/drawing/2014/main" id="{7F3974D0-64F3-42EA-84E8-C642B626FD6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46" name="Freeform 50">
                          <a:extLst>
                            <a:ext uri="{FF2B5EF4-FFF2-40B4-BE49-F238E27FC236}">
                              <a16:creationId xmlns:a16="http://schemas.microsoft.com/office/drawing/2014/main" id="{AB564C71-C1CB-4883-B0AF-709207726CFF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4147" name="Group 51">
                          <a:extLst>
                            <a:ext uri="{FF2B5EF4-FFF2-40B4-BE49-F238E27FC236}">
                              <a16:creationId xmlns:a16="http://schemas.microsoft.com/office/drawing/2014/main" id="{B1E6C1CC-7EB0-4F66-9A0E-BBBCBE74792D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4148" name="Oval 52">
                            <a:extLst>
                              <a:ext uri="{FF2B5EF4-FFF2-40B4-BE49-F238E27FC236}">
                                <a16:creationId xmlns:a16="http://schemas.microsoft.com/office/drawing/2014/main" id="{3FC79923-2A15-41FD-9435-857F58AE44C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49" name="Oval 53">
                            <a:extLst>
                              <a:ext uri="{FF2B5EF4-FFF2-40B4-BE49-F238E27FC236}">
                                <a16:creationId xmlns:a16="http://schemas.microsoft.com/office/drawing/2014/main" id="{D7792D27-279C-4FF8-AA26-E73097808E9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0" name="Oval 54">
                            <a:extLst>
                              <a:ext uri="{FF2B5EF4-FFF2-40B4-BE49-F238E27FC236}">
                                <a16:creationId xmlns:a16="http://schemas.microsoft.com/office/drawing/2014/main" id="{A495B176-A669-4412-BE7B-A10BBA550A5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1" name="Oval 55">
                            <a:extLst>
                              <a:ext uri="{FF2B5EF4-FFF2-40B4-BE49-F238E27FC236}">
                                <a16:creationId xmlns:a16="http://schemas.microsoft.com/office/drawing/2014/main" id="{CD090C4C-3824-4F01-B556-2B7DBF2C284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2" name="Oval 56">
                            <a:extLst>
                              <a:ext uri="{FF2B5EF4-FFF2-40B4-BE49-F238E27FC236}">
                                <a16:creationId xmlns:a16="http://schemas.microsoft.com/office/drawing/2014/main" id="{835679F7-EB5B-4375-99D0-3B0DC4204D5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3" name="Oval 57">
                            <a:extLst>
                              <a:ext uri="{FF2B5EF4-FFF2-40B4-BE49-F238E27FC236}">
                                <a16:creationId xmlns:a16="http://schemas.microsoft.com/office/drawing/2014/main" id="{7B46E017-53DA-4A81-9393-5A2F7CD4C3F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4" name="Oval 58">
                            <a:extLst>
                              <a:ext uri="{FF2B5EF4-FFF2-40B4-BE49-F238E27FC236}">
                                <a16:creationId xmlns:a16="http://schemas.microsoft.com/office/drawing/2014/main" id="{A59B25D2-AAC0-4028-9F45-B6D337B86E1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5" name="Oval 59">
                            <a:extLst>
                              <a:ext uri="{FF2B5EF4-FFF2-40B4-BE49-F238E27FC236}">
                                <a16:creationId xmlns:a16="http://schemas.microsoft.com/office/drawing/2014/main" id="{7D4DF266-6691-44BD-AC8A-692B2566BAE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6" name="Oval 60">
                            <a:extLst>
                              <a:ext uri="{FF2B5EF4-FFF2-40B4-BE49-F238E27FC236}">
                                <a16:creationId xmlns:a16="http://schemas.microsoft.com/office/drawing/2014/main" id="{86165F24-4038-4EA3-986C-BC4A4D0A05D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7" name="Oval 61">
                            <a:extLst>
                              <a:ext uri="{FF2B5EF4-FFF2-40B4-BE49-F238E27FC236}">
                                <a16:creationId xmlns:a16="http://schemas.microsoft.com/office/drawing/2014/main" id="{9BAADCB0-C5A6-4C22-8472-C054F1C59CA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8" name="Oval 62">
                            <a:extLst>
                              <a:ext uri="{FF2B5EF4-FFF2-40B4-BE49-F238E27FC236}">
                                <a16:creationId xmlns:a16="http://schemas.microsoft.com/office/drawing/2014/main" id="{BA562D55-7BF7-465C-9E1D-FDA051B483B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4159" name="Oval 63">
                            <a:extLst>
                              <a:ext uri="{FF2B5EF4-FFF2-40B4-BE49-F238E27FC236}">
                                <a16:creationId xmlns:a16="http://schemas.microsoft.com/office/drawing/2014/main" id="{40CF92D6-6CC2-41EA-8289-21DD2630028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4160" name="Line 64">
                          <a:extLst>
                            <a:ext uri="{FF2B5EF4-FFF2-40B4-BE49-F238E27FC236}">
                              <a16:creationId xmlns:a16="http://schemas.microsoft.com/office/drawing/2014/main" id="{E1A5B30D-8695-4680-A0D2-DF1068DACFA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1" name="Line 65">
                          <a:extLst>
                            <a:ext uri="{FF2B5EF4-FFF2-40B4-BE49-F238E27FC236}">
                              <a16:creationId xmlns:a16="http://schemas.microsoft.com/office/drawing/2014/main" id="{75E6A867-DCE7-4054-ACAA-FE0703D3758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2" name="Line 66">
                          <a:extLst>
                            <a:ext uri="{FF2B5EF4-FFF2-40B4-BE49-F238E27FC236}">
                              <a16:creationId xmlns:a16="http://schemas.microsoft.com/office/drawing/2014/main" id="{0CD05AF9-CEA1-403B-B663-C9912B2DAB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3" name="Line 67">
                          <a:extLst>
                            <a:ext uri="{FF2B5EF4-FFF2-40B4-BE49-F238E27FC236}">
                              <a16:creationId xmlns:a16="http://schemas.microsoft.com/office/drawing/2014/main" id="{B3F66A9E-4561-4B54-ACC8-02EE9B3DD4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4" name="Line 68">
                          <a:extLst>
                            <a:ext uri="{FF2B5EF4-FFF2-40B4-BE49-F238E27FC236}">
                              <a16:creationId xmlns:a16="http://schemas.microsoft.com/office/drawing/2014/main" id="{1A244749-9004-49D0-AA8C-46F7AC7A50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5" name="Line 69">
                          <a:extLst>
                            <a:ext uri="{FF2B5EF4-FFF2-40B4-BE49-F238E27FC236}">
                              <a16:creationId xmlns:a16="http://schemas.microsoft.com/office/drawing/2014/main" id="{6524FBE3-0706-4F8A-BEF8-91B396CD2E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6" name="Line 70">
                          <a:extLst>
                            <a:ext uri="{FF2B5EF4-FFF2-40B4-BE49-F238E27FC236}">
                              <a16:creationId xmlns:a16="http://schemas.microsoft.com/office/drawing/2014/main" id="{20C7DB61-5365-4B74-B171-5675D90D55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7" name="Line 71">
                          <a:extLst>
                            <a:ext uri="{FF2B5EF4-FFF2-40B4-BE49-F238E27FC236}">
                              <a16:creationId xmlns:a16="http://schemas.microsoft.com/office/drawing/2014/main" id="{F61B0C28-68EE-46EE-BF38-C13EE9B376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8" name="Line 72">
                          <a:extLst>
                            <a:ext uri="{FF2B5EF4-FFF2-40B4-BE49-F238E27FC236}">
                              <a16:creationId xmlns:a16="http://schemas.microsoft.com/office/drawing/2014/main" id="{7211DD80-FD77-4555-A464-6B17001F9EF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69" name="Line 73">
                          <a:extLst>
                            <a:ext uri="{FF2B5EF4-FFF2-40B4-BE49-F238E27FC236}">
                              <a16:creationId xmlns:a16="http://schemas.microsoft.com/office/drawing/2014/main" id="{CDF4C366-6F4A-4FDF-836C-3F5D16C302F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0" name="Line 74">
                          <a:extLst>
                            <a:ext uri="{FF2B5EF4-FFF2-40B4-BE49-F238E27FC236}">
                              <a16:creationId xmlns:a16="http://schemas.microsoft.com/office/drawing/2014/main" id="{CF08786C-5E7E-4533-ADEF-3814E7EA3DB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1" name="Line 75">
                          <a:extLst>
                            <a:ext uri="{FF2B5EF4-FFF2-40B4-BE49-F238E27FC236}">
                              <a16:creationId xmlns:a16="http://schemas.microsoft.com/office/drawing/2014/main" id="{4FEBFCB6-3841-4FDC-AEA0-87B76F4083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2" name="Line 76">
                          <a:extLst>
                            <a:ext uri="{FF2B5EF4-FFF2-40B4-BE49-F238E27FC236}">
                              <a16:creationId xmlns:a16="http://schemas.microsoft.com/office/drawing/2014/main" id="{7B5250B5-F7C0-491D-A3D0-92B311D049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3" name="Line 77">
                          <a:extLst>
                            <a:ext uri="{FF2B5EF4-FFF2-40B4-BE49-F238E27FC236}">
                              <a16:creationId xmlns:a16="http://schemas.microsoft.com/office/drawing/2014/main" id="{14FB3E54-6689-42A3-B456-DCC591AE25A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4" name="Line 78">
                          <a:extLst>
                            <a:ext uri="{FF2B5EF4-FFF2-40B4-BE49-F238E27FC236}">
                              <a16:creationId xmlns:a16="http://schemas.microsoft.com/office/drawing/2014/main" id="{50B40F0D-1AF8-44CE-A45F-F233ED85C4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5" name="Line 79">
                          <a:extLst>
                            <a:ext uri="{FF2B5EF4-FFF2-40B4-BE49-F238E27FC236}">
                              <a16:creationId xmlns:a16="http://schemas.microsoft.com/office/drawing/2014/main" id="{758AFB87-7F26-45E5-B9D0-2F3BA2D567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6" name="Line 80">
                          <a:extLst>
                            <a:ext uri="{FF2B5EF4-FFF2-40B4-BE49-F238E27FC236}">
                              <a16:creationId xmlns:a16="http://schemas.microsoft.com/office/drawing/2014/main" id="{9E400378-34B2-43A6-AF0C-E24AEC06A5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7" name="Line 81">
                          <a:extLst>
                            <a:ext uri="{FF2B5EF4-FFF2-40B4-BE49-F238E27FC236}">
                              <a16:creationId xmlns:a16="http://schemas.microsoft.com/office/drawing/2014/main" id="{B1FC373A-5BD4-48D7-84A9-85222CC346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8" name="Line 82">
                          <a:extLst>
                            <a:ext uri="{FF2B5EF4-FFF2-40B4-BE49-F238E27FC236}">
                              <a16:creationId xmlns:a16="http://schemas.microsoft.com/office/drawing/2014/main" id="{E69FC32C-F422-4626-9638-750EB3BB123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79" name="Line 83">
                          <a:extLst>
                            <a:ext uri="{FF2B5EF4-FFF2-40B4-BE49-F238E27FC236}">
                              <a16:creationId xmlns:a16="http://schemas.microsoft.com/office/drawing/2014/main" id="{6E62F73E-F1C6-4C01-9237-589B947380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0" name="Line 84">
                          <a:extLst>
                            <a:ext uri="{FF2B5EF4-FFF2-40B4-BE49-F238E27FC236}">
                              <a16:creationId xmlns:a16="http://schemas.microsoft.com/office/drawing/2014/main" id="{F9F71F5E-9E1C-4989-9CEB-ED252FCB334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1" name="Line 85">
                          <a:extLst>
                            <a:ext uri="{FF2B5EF4-FFF2-40B4-BE49-F238E27FC236}">
                              <a16:creationId xmlns:a16="http://schemas.microsoft.com/office/drawing/2014/main" id="{82E5E17B-4ED9-456D-99DF-A971DBA75D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2" name="Line 86">
                          <a:extLst>
                            <a:ext uri="{FF2B5EF4-FFF2-40B4-BE49-F238E27FC236}">
                              <a16:creationId xmlns:a16="http://schemas.microsoft.com/office/drawing/2014/main" id="{3A644FE6-E59B-4FF2-9768-13C87D70E7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3" name="Line 87">
                          <a:extLst>
                            <a:ext uri="{FF2B5EF4-FFF2-40B4-BE49-F238E27FC236}">
                              <a16:creationId xmlns:a16="http://schemas.microsoft.com/office/drawing/2014/main" id="{E541D9A9-BC6E-4122-868C-0DAA0BE792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4" name="Line 88">
                          <a:extLst>
                            <a:ext uri="{FF2B5EF4-FFF2-40B4-BE49-F238E27FC236}">
                              <a16:creationId xmlns:a16="http://schemas.microsoft.com/office/drawing/2014/main" id="{045D1121-A157-4078-ADF4-8A7441C8C0C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5" name="Line 89">
                          <a:extLst>
                            <a:ext uri="{FF2B5EF4-FFF2-40B4-BE49-F238E27FC236}">
                              <a16:creationId xmlns:a16="http://schemas.microsoft.com/office/drawing/2014/main" id="{C1C9ADAB-6731-4185-BF1E-B75FF4711F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6" name="Line 90">
                          <a:extLst>
                            <a:ext uri="{FF2B5EF4-FFF2-40B4-BE49-F238E27FC236}">
                              <a16:creationId xmlns:a16="http://schemas.microsoft.com/office/drawing/2014/main" id="{D07C37FE-2111-47E8-ACD9-2B80F924CA0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7" name="Line 91">
                          <a:extLst>
                            <a:ext uri="{FF2B5EF4-FFF2-40B4-BE49-F238E27FC236}">
                              <a16:creationId xmlns:a16="http://schemas.microsoft.com/office/drawing/2014/main" id="{F8CEAA69-6B62-4AD4-B7C3-CB6D6E456F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8" name="Line 92">
                          <a:extLst>
                            <a:ext uri="{FF2B5EF4-FFF2-40B4-BE49-F238E27FC236}">
                              <a16:creationId xmlns:a16="http://schemas.microsoft.com/office/drawing/2014/main" id="{5B42A09B-B815-4BB5-8321-D7CD9E4053B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89" name="Line 93">
                          <a:extLst>
                            <a:ext uri="{FF2B5EF4-FFF2-40B4-BE49-F238E27FC236}">
                              <a16:creationId xmlns:a16="http://schemas.microsoft.com/office/drawing/2014/main" id="{84CDB91E-FA12-448B-9C0E-1663A77B79B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0" name="Line 94">
                          <a:extLst>
                            <a:ext uri="{FF2B5EF4-FFF2-40B4-BE49-F238E27FC236}">
                              <a16:creationId xmlns:a16="http://schemas.microsoft.com/office/drawing/2014/main" id="{A97A221F-F9BD-45D5-B4E4-94C83DD74F6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1" name="Line 95">
                          <a:extLst>
                            <a:ext uri="{FF2B5EF4-FFF2-40B4-BE49-F238E27FC236}">
                              <a16:creationId xmlns:a16="http://schemas.microsoft.com/office/drawing/2014/main" id="{141B76C8-D7D4-435B-A277-748CF088515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2" name="Line 96">
                          <a:extLst>
                            <a:ext uri="{FF2B5EF4-FFF2-40B4-BE49-F238E27FC236}">
                              <a16:creationId xmlns:a16="http://schemas.microsoft.com/office/drawing/2014/main" id="{5974B849-BD0A-4C58-AB2E-54579B94ADD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3" name="Line 97">
                          <a:extLst>
                            <a:ext uri="{FF2B5EF4-FFF2-40B4-BE49-F238E27FC236}">
                              <a16:creationId xmlns:a16="http://schemas.microsoft.com/office/drawing/2014/main" id="{0940DFF0-096F-4B8E-BCB3-EB05FBEFE6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4" name="Line 98">
                          <a:extLst>
                            <a:ext uri="{FF2B5EF4-FFF2-40B4-BE49-F238E27FC236}">
                              <a16:creationId xmlns:a16="http://schemas.microsoft.com/office/drawing/2014/main" id="{9EE73006-D513-4BBA-A547-C63F15F73FA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195" name="Line 99">
                          <a:extLst>
                            <a:ext uri="{FF2B5EF4-FFF2-40B4-BE49-F238E27FC236}">
                              <a16:creationId xmlns:a16="http://schemas.microsoft.com/office/drawing/2014/main" id="{3A5734B1-5BC8-4242-A25F-91535F352F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196" name="Group 100">
                <a:extLst>
                  <a:ext uri="{FF2B5EF4-FFF2-40B4-BE49-F238E27FC236}">
                    <a16:creationId xmlns:a16="http://schemas.microsoft.com/office/drawing/2014/main" id="{6C465EA1-2772-48B1-840E-7DB468449F0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4197" name="Line 101">
                  <a:extLst>
                    <a:ext uri="{FF2B5EF4-FFF2-40B4-BE49-F238E27FC236}">
                      <a16:creationId xmlns:a16="http://schemas.microsoft.com/office/drawing/2014/main" id="{8A717F24-D64F-4429-82EB-F14399CF0030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198" name="Line 102">
                  <a:extLst>
                    <a:ext uri="{FF2B5EF4-FFF2-40B4-BE49-F238E27FC236}">
                      <a16:creationId xmlns:a16="http://schemas.microsoft.com/office/drawing/2014/main" id="{4090D235-1C0C-4D06-B381-62CDCDFFAE9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4199" name="Group 103">
                  <a:extLst>
                    <a:ext uri="{FF2B5EF4-FFF2-40B4-BE49-F238E27FC236}">
                      <a16:creationId xmlns:a16="http://schemas.microsoft.com/office/drawing/2014/main" id="{EA3A0A42-67EA-486A-B81E-CCE9AD4E40C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4200" name="Line 104">
                    <a:extLst>
                      <a:ext uri="{FF2B5EF4-FFF2-40B4-BE49-F238E27FC236}">
                        <a16:creationId xmlns:a16="http://schemas.microsoft.com/office/drawing/2014/main" id="{F11DA8E4-5FE4-43DC-BD8B-12AABDD2C7C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1" name="Freeform 105">
                    <a:extLst>
                      <a:ext uri="{FF2B5EF4-FFF2-40B4-BE49-F238E27FC236}">
                        <a16:creationId xmlns:a16="http://schemas.microsoft.com/office/drawing/2014/main" id="{8B5502A0-DEDB-4CAC-BD73-9C126FE0B1E5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2" name="Line 106">
                    <a:extLst>
                      <a:ext uri="{FF2B5EF4-FFF2-40B4-BE49-F238E27FC236}">
                        <a16:creationId xmlns:a16="http://schemas.microsoft.com/office/drawing/2014/main" id="{AF54C755-2414-4E40-85B8-32C5A81E509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3" name="Line 107">
                    <a:extLst>
                      <a:ext uri="{FF2B5EF4-FFF2-40B4-BE49-F238E27FC236}">
                        <a16:creationId xmlns:a16="http://schemas.microsoft.com/office/drawing/2014/main" id="{2F799FB3-121A-4C82-A0D5-FEA44C9CF18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4" name="Line 108">
                    <a:extLst>
                      <a:ext uri="{FF2B5EF4-FFF2-40B4-BE49-F238E27FC236}">
                        <a16:creationId xmlns:a16="http://schemas.microsoft.com/office/drawing/2014/main" id="{E5A43601-C2A8-4E7E-98EF-2F394B92EF4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5" name="Line 109">
                    <a:extLst>
                      <a:ext uri="{FF2B5EF4-FFF2-40B4-BE49-F238E27FC236}">
                        <a16:creationId xmlns:a16="http://schemas.microsoft.com/office/drawing/2014/main" id="{46F2DA98-3964-43C1-A000-022757CAFD2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6" name="Line 110">
                    <a:extLst>
                      <a:ext uri="{FF2B5EF4-FFF2-40B4-BE49-F238E27FC236}">
                        <a16:creationId xmlns:a16="http://schemas.microsoft.com/office/drawing/2014/main" id="{A5469025-8550-45EF-A1DB-4DF7181C19F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7" name="Line 111">
                    <a:extLst>
                      <a:ext uri="{FF2B5EF4-FFF2-40B4-BE49-F238E27FC236}">
                        <a16:creationId xmlns:a16="http://schemas.microsoft.com/office/drawing/2014/main" id="{708C8A4D-6133-449D-B572-7CD785C5596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4208" name="Line 112">
                    <a:extLst>
                      <a:ext uri="{FF2B5EF4-FFF2-40B4-BE49-F238E27FC236}">
                        <a16:creationId xmlns:a16="http://schemas.microsoft.com/office/drawing/2014/main" id="{CDEEA689-6E86-4395-9B19-88310077B16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4209" name="Group 113">
              <a:extLst>
                <a:ext uri="{FF2B5EF4-FFF2-40B4-BE49-F238E27FC236}">
                  <a16:creationId xmlns:a16="http://schemas.microsoft.com/office/drawing/2014/main" id="{A9DD33E6-0E73-4404-95BD-9B25D32D7A7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4210" name="Freeform 114">
                <a:extLst>
                  <a:ext uri="{FF2B5EF4-FFF2-40B4-BE49-F238E27FC236}">
                    <a16:creationId xmlns:a16="http://schemas.microsoft.com/office/drawing/2014/main" id="{D00117AA-A751-458D-AC69-D4E36A97F27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11" name="Freeform 115">
                <a:extLst>
                  <a:ext uri="{FF2B5EF4-FFF2-40B4-BE49-F238E27FC236}">
                    <a16:creationId xmlns:a16="http://schemas.microsoft.com/office/drawing/2014/main" id="{4F70363F-45C8-4C0D-81DC-9BBEBD2EDC5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212" name="Rectangle 116">
                <a:extLst>
                  <a:ext uri="{FF2B5EF4-FFF2-40B4-BE49-F238E27FC236}">
                    <a16:creationId xmlns:a16="http://schemas.microsoft.com/office/drawing/2014/main" id="{93CD7838-748C-4C31-B899-4D5BF695D56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3" name="Rectangle 117">
                <a:extLst>
                  <a:ext uri="{FF2B5EF4-FFF2-40B4-BE49-F238E27FC236}">
                    <a16:creationId xmlns:a16="http://schemas.microsoft.com/office/drawing/2014/main" id="{9AF2877A-4745-4F00-A066-F131BDC4F8C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4" name="Rectangle 118">
                <a:extLst>
                  <a:ext uri="{FF2B5EF4-FFF2-40B4-BE49-F238E27FC236}">
                    <a16:creationId xmlns:a16="http://schemas.microsoft.com/office/drawing/2014/main" id="{9120183E-EC36-4FD1-B438-B068F6418C0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15" name="Rectangle 119">
                <a:extLst>
                  <a:ext uri="{FF2B5EF4-FFF2-40B4-BE49-F238E27FC236}">
                    <a16:creationId xmlns:a16="http://schemas.microsoft.com/office/drawing/2014/main" id="{CCDA51BB-5991-4A95-B7A7-B8113174D35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4216" name="Group 120">
                <a:extLst>
                  <a:ext uri="{FF2B5EF4-FFF2-40B4-BE49-F238E27FC236}">
                    <a16:creationId xmlns:a16="http://schemas.microsoft.com/office/drawing/2014/main" id="{538D7CC2-CEA4-403F-B9D8-70C823137D2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4217" name="Oval 121">
                  <a:extLst>
                    <a:ext uri="{FF2B5EF4-FFF2-40B4-BE49-F238E27FC236}">
                      <a16:creationId xmlns:a16="http://schemas.microsoft.com/office/drawing/2014/main" id="{E0AE670E-1B61-4B2C-88C6-3CB44D3EBAAD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4218" name="Freeform 122">
                  <a:extLst>
                    <a:ext uri="{FF2B5EF4-FFF2-40B4-BE49-F238E27FC236}">
                      <a16:creationId xmlns:a16="http://schemas.microsoft.com/office/drawing/2014/main" id="{649DC13D-C90A-4219-8A38-4B13D2AC7DF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19" name="Freeform 123">
                  <a:extLst>
                    <a:ext uri="{FF2B5EF4-FFF2-40B4-BE49-F238E27FC236}">
                      <a16:creationId xmlns:a16="http://schemas.microsoft.com/office/drawing/2014/main" id="{1C8D86EC-9A57-4C6E-8BEC-ECCE488A9F7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20" name="Freeform 124">
                  <a:extLst>
                    <a:ext uri="{FF2B5EF4-FFF2-40B4-BE49-F238E27FC236}">
                      <a16:creationId xmlns:a16="http://schemas.microsoft.com/office/drawing/2014/main" id="{1F67967B-D41E-4D73-A4AE-E1064DD150CE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221" name="Freeform 125">
                  <a:extLst>
                    <a:ext uri="{FF2B5EF4-FFF2-40B4-BE49-F238E27FC236}">
                      <a16:creationId xmlns:a16="http://schemas.microsoft.com/office/drawing/2014/main" id="{8BBBF8D7-B970-421D-A3BE-E05C08BCCC98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4222" name="Rectangle 126">
            <a:extLst>
              <a:ext uri="{FF2B5EF4-FFF2-40B4-BE49-F238E27FC236}">
                <a16:creationId xmlns:a16="http://schemas.microsoft.com/office/drawing/2014/main" id="{9A0DA3F9-C237-445A-B218-2FF83D98E21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4223" name="Rectangle 127">
            <a:extLst>
              <a:ext uri="{FF2B5EF4-FFF2-40B4-BE49-F238E27FC236}">
                <a16:creationId xmlns:a16="http://schemas.microsoft.com/office/drawing/2014/main" id="{36F42C6E-D2BB-4457-87D9-BEA3D7434C2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it-IT"/>
          </a:p>
        </p:txBody>
      </p:sp>
      <p:sp>
        <p:nvSpPr>
          <p:cNvPr id="4224" name="Rectangle 128">
            <a:extLst>
              <a:ext uri="{FF2B5EF4-FFF2-40B4-BE49-F238E27FC236}">
                <a16:creationId xmlns:a16="http://schemas.microsoft.com/office/drawing/2014/main" id="{61486CB0-0375-47C4-9F0C-615AE2A774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76E086C-C6F6-437B-B1E6-CC60F2F6CC15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4225" name="Rectangle 129">
            <a:extLst>
              <a:ext uri="{FF2B5EF4-FFF2-40B4-BE49-F238E27FC236}">
                <a16:creationId xmlns:a16="http://schemas.microsoft.com/office/drawing/2014/main" id="{BFED7DEC-379E-4F40-A612-9E2A84B7BE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4226" name="Rectangle 130">
            <a:extLst>
              <a:ext uri="{FF2B5EF4-FFF2-40B4-BE49-F238E27FC236}">
                <a16:creationId xmlns:a16="http://schemas.microsoft.com/office/drawing/2014/main" id="{FE4860FA-2D0A-4C3C-8C94-F869F4B301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>
            <a:extLst>
              <a:ext uri="{FF2B5EF4-FFF2-40B4-BE49-F238E27FC236}">
                <a16:creationId xmlns:a16="http://schemas.microsoft.com/office/drawing/2014/main" id="{ADAF777D-DEC5-4104-9CF6-8464498AF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7772400" cy="197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chemeClr val="tx1"/>
                </a:solidFill>
              </a:rPr>
              <a:t>I FET</a:t>
            </a:r>
            <a:br>
              <a:rPr lang="it-IT" altLang="it-IT">
                <a:solidFill>
                  <a:schemeClr val="tx1"/>
                </a:solidFill>
              </a:rPr>
            </a:br>
            <a:r>
              <a:rPr lang="it-IT" altLang="it-IT">
                <a:solidFill>
                  <a:schemeClr val="tx1"/>
                </a:solidFill>
              </a:rPr>
              <a:t>(Field-effect Transistor)</a:t>
            </a:r>
            <a:endParaRPr lang="fr-FR" altLang="it-IT">
              <a:solidFill>
                <a:schemeClr val="tx1"/>
              </a:solidFill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45E735AA-40EE-47AF-9E1E-F1C917D4B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sz="1600" b="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7EA94FF-E509-4197-82CA-6586E9EA9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Modello intuitivo</a:t>
            </a:r>
            <a:endParaRPr lang="fr-FR" altLang="it-IT"/>
          </a:p>
        </p:txBody>
      </p:sp>
      <p:grpSp>
        <p:nvGrpSpPr>
          <p:cNvPr id="11285" name="Group 21">
            <a:extLst>
              <a:ext uri="{FF2B5EF4-FFF2-40B4-BE49-F238E27FC236}">
                <a16:creationId xmlns:a16="http://schemas.microsoft.com/office/drawing/2014/main" id="{B89DCBA2-F92D-4452-949C-41CEA609C8E8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2492375"/>
            <a:ext cx="2949575" cy="2376488"/>
            <a:chOff x="1973" y="1389"/>
            <a:chExt cx="1858" cy="1497"/>
          </a:xfrm>
        </p:grpSpPr>
        <p:sp>
          <p:nvSpPr>
            <p:cNvPr id="11269" name="Text Box 5">
              <a:extLst>
                <a:ext uri="{FF2B5EF4-FFF2-40B4-BE49-F238E27FC236}">
                  <a16:creationId xmlns:a16="http://schemas.microsoft.com/office/drawing/2014/main" id="{FAEE5853-E5F7-4421-A5F5-860ACD7BC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4" y="1970"/>
              <a:ext cx="43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600" b="1">
                  <a:solidFill>
                    <a:srgbClr val="080808"/>
                  </a:solidFill>
                  <a:latin typeface="Arial" panose="020B0604020202020204" pitchFamily="34" charset="0"/>
                </a:rPr>
                <a:t>FET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70" name="Rectangle 6">
              <a:extLst>
                <a:ext uri="{FF2B5EF4-FFF2-40B4-BE49-F238E27FC236}">
                  <a16:creationId xmlns:a16="http://schemas.microsoft.com/office/drawing/2014/main" id="{EF4B160A-185B-41C0-974D-4003EBB07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1903"/>
              <a:ext cx="413" cy="345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1" name="Line 7">
              <a:extLst>
                <a:ext uri="{FF2B5EF4-FFF2-40B4-BE49-F238E27FC236}">
                  <a16:creationId xmlns:a16="http://schemas.microsoft.com/office/drawing/2014/main" id="{0FF78AC3-C127-4D4E-AC1C-58CF727645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2" y="1485"/>
              <a:ext cx="0" cy="41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2" name="Line 8">
              <a:extLst>
                <a:ext uri="{FF2B5EF4-FFF2-40B4-BE49-F238E27FC236}">
                  <a16:creationId xmlns:a16="http://schemas.microsoft.com/office/drawing/2014/main" id="{80FC658A-586A-42C8-B577-A7093AC2B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2" y="2250"/>
              <a:ext cx="0" cy="41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3" name="Line 9">
              <a:extLst>
                <a:ext uri="{FF2B5EF4-FFF2-40B4-BE49-F238E27FC236}">
                  <a16:creationId xmlns:a16="http://schemas.microsoft.com/office/drawing/2014/main" id="{F41D870A-052C-4B72-A91A-C702E8C9E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1" y="2085"/>
              <a:ext cx="37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4" name="Oval 10">
              <a:extLst>
                <a:ext uri="{FF2B5EF4-FFF2-40B4-BE49-F238E27FC236}">
                  <a16:creationId xmlns:a16="http://schemas.microsoft.com/office/drawing/2014/main" id="{1F4341B3-8029-42E4-8C2E-DA4694678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" y="1451"/>
              <a:ext cx="57" cy="58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275" name="Oval 11">
              <a:extLst>
                <a:ext uri="{FF2B5EF4-FFF2-40B4-BE49-F238E27FC236}">
                  <a16:creationId xmlns:a16="http://schemas.microsoft.com/office/drawing/2014/main" id="{9BEA9A0A-E66B-4ADB-8210-86D329B92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4" y="2061"/>
              <a:ext cx="57" cy="5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276" name="Oval 12">
              <a:extLst>
                <a:ext uri="{FF2B5EF4-FFF2-40B4-BE49-F238E27FC236}">
                  <a16:creationId xmlns:a16="http://schemas.microsoft.com/office/drawing/2014/main" id="{458D52D2-F162-4C28-9479-CE3CB07CE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2666"/>
              <a:ext cx="57" cy="57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277" name="Line 13">
              <a:extLst>
                <a:ext uri="{FF2B5EF4-FFF2-40B4-BE49-F238E27FC236}">
                  <a16:creationId xmlns:a16="http://schemas.microsoft.com/office/drawing/2014/main" id="{009817E6-1064-4B4A-BF5C-EFB4F65F8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0" y="1691"/>
              <a:ext cx="0" cy="65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78" name="Text Box 14">
              <a:extLst>
                <a:ext uri="{FF2B5EF4-FFF2-40B4-BE49-F238E27FC236}">
                  <a16:creationId xmlns:a16="http://schemas.microsoft.com/office/drawing/2014/main" id="{4F5760B3-1710-41CC-A5EC-A2C6F46FC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5" y="1821"/>
              <a:ext cx="57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I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(flusso di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corrente)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79" name="Text Box 15">
              <a:extLst>
                <a:ext uri="{FF2B5EF4-FFF2-40B4-BE49-F238E27FC236}">
                  <a16:creationId xmlns:a16="http://schemas.microsoft.com/office/drawing/2014/main" id="{059A8210-0E7F-42DA-9144-7A1A13FDD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5" y="2608"/>
              <a:ext cx="201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1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80" name="Text Box 16">
              <a:extLst>
                <a:ext uri="{FF2B5EF4-FFF2-40B4-BE49-F238E27FC236}">
                  <a16:creationId xmlns:a16="http://schemas.microsoft.com/office/drawing/2014/main" id="{A696CFB4-200F-47F1-A6A7-7B1735D118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1" y="1857"/>
              <a:ext cx="202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2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81" name="Text Box 17">
              <a:extLst>
                <a:ext uri="{FF2B5EF4-FFF2-40B4-BE49-F238E27FC236}">
                  <a16:creationId xmlns:a16="http://schemas.microsoft.com/office/drawing/2014/main" id="{B58E957F-9502-4D87-806F-B015D37AD0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0" y="1389"/>
              <a:ext cx="201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400" b="1">
                  <a:solidFill>
                    <a:srgbClr val="080808"/>
                  </a:solidFill>
                  <a:latin typeface="Arial" panose="020B0604020202020204" pitchFamily="34" charset="0"/>
                </a:rPr>
                <a:t>3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82" name="Freeform 18">
              <a:extLst>
                <a:ext uri="{FF2B5EF4-FFF2-40B4-BE49-F238E27FC236}">
                  <a16:creationId xmlns:a16="http://schemas.microsoft.com/office/drawing/2014/main" id="{9F2D6417-D34C-415C-9214-446E1D489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" y="2188"/>
              <a:ext cx="528" cy="503"/>
            </a:xfrm>
            <a:custGeom>
              <a:avLst/>
              <a:gdLst>
                <a:gd name="T0" fmla="*/ 0 w 1320"/>
                <a:gd name="T1" fmla="*/ 0 h 1257"/>
                <a:gd name="T2" fmla="*/ 420 w 1320"/>
                <a:gd name="T3" fmla="*/ 909 h 1257"/>
                <a:gd name="T4" fmla="*/ 1320 w 1320"/>
                <a:gd name="T5" fmla="*/ 1257 h 1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0" h="1257">
                  <a:moveTo>
                    <a:pt x="0" y="0"/>
                  </a:moveTo>
                  <a:cubicBezTo>
                    <a:pt x="100" y="349"/>
                    <a:pt x="200" y="699"/>
                    <a:pt x="420" y="909"/>
                  </a:cubicBezTo>
                  <a:cubicBezTo>
                    <a:pt x="640" y="1119"/>
                    <a:pt x="980" y="1188"/>
                    <a:pt x="1320" y="1257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83" name="Text Box 19">
              <a:extLst>
                <a:ext uri="{FF2B5EF4-FFF2-40B4-BE49-F238E27FC236}">
                  <a16:creationId xmlns:a16="http://schemas.microsoft.com/office/drawing/2014/main" id="{25D4A950-3F22-427A-AB5C-C45E92AB66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" y="2468"/>
              <a:ext cx="57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                V</a:t>
              </a:r>
            </a:p>
            <a:p>
              <a:pPr algn="ctr"/>
              <a:r>
                <a:rPr lang="fr-FR" altLang="it-IT" sz="1200" b="1" i="1">
                  <a:solidFill>
                    <a:srgbClr val="080808"/>
                  </a:solidFill>
                  <a:latin typeface="Arial" panose="020B0604020202020204" pitchFamily="34" charset="0"/>
                </a:rPr>
                <a:t>(tensione di   comando)</a:t>
              </a:r>
              <a:endParaRPr lang="fr-FR" altLang="it-IT" sz="2400" b="1" i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84" name="Text Box 20">
              <a:extLst>
                <a:ext uri="{FF2B5EF4-FFF2-40B4-BE49-F238E27FC236}">
                  <a16:creationId xmlns:a16="http://schemas.microsoft.com/office/drawing/2014/main" id="{15771729-5458-4420-9D4D-FE6565999C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5" y="2085"/>
              <a:ext cx="23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it-IT" sz="1200" b="1">
                  <a:solidFill>
                    <a:srgbClr val="080808"/>
                  </a:solidFill>
                  <a:latin typeface="Arial" panose="020B0604020202020204" pitchFamily="34" charset="0"/>
                </a:rPr>
                <a:t>+</a:t>
              </a:r>
              <a:endParaRPr lang="fr-FR" altLang="it-IT" sz="2400" b="1">
                <a:solidFill>
                  <a:srgbClr val="080808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1286" name="Picture 22">
            <a:extLst>
              <a:ext uri="{FF2B5EF4-FFF2-40B4-BE49-F238E27FC236}">
                <a16:creationId xmlns:a16="http://schemas.microsoft.com/office/drawing/2014/main" id="{2BB5B8C7-8C00-48BD-9ABF-56A987CB2B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8038" y="2060575"/>
            <a:ext cx="2111375" cy="3557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88" name="Text Box 24">
            <a:extLst>
              <a:ext uri="{FF2B5EF4-FFF2-40B4-BE49-F238E27FC236}">
                <a16:creationId xmlns:a16="http://schemas.microsoft.com/office/drawing/2014/main" id="{CAD60B63-FE0F-4F90-BBC1-0A2C69DB1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060575"/>
            <a:ext cx="409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b="1" i="1"/>
              <a:t>I </a:t>
            </a:r>
            <a:endParaRPr lang="fr-FR" altLang="it-IT" sz="2000" b="1" i="1"/>
          </a:p>
        </p:txBody>
      </p:sp>
      <p:sp>
        <p:nvSpPr>
          <p:cNvPr id="11289" name="Text Box 25">
            <a:extLst>
              <a:ext uri="{FF2B5EF4-FFF2-40B4-BE49-F238E27FC236}">
                <a16:creationId xmlns:a16="http://schemas.microsoft.com/office/drawing/2014/main" id="{6DC0E664-7460-490C-85B9-2DE435869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868863"/>
            <a:ext cx="46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b="1" i="1"/>
              <a:t>V </a:t>
            </a:r>
            <a:endParaRPr lang="fr-FR" altLang="it-IT" sz="2000" b="1" i="1"/>
          </a:p>
        </p:txBody>
      </p:sp>
      <p:sp>
        <p:nvSpPr>
          <p:cNvPr id="11290" name="Line 26">
            <a:extLst>
              <a:ext uri="{FF2B5EF4-FFF2-40B4-BE49-F238E27FC236}">
                <a16:creationId xmlns:a16="http://schemas.microsoft.com/office/drawing/2014/main" id="{99DEB19F-782E-404E-9747-36B89D8857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4652963"/>
            <a:ext cx="0" cy="647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91" name="Text Box 27">
            <a:extLst>
              <a:ext uri="{FF2B5EF4-FFF2-40B4-BE49-F238E27FC236}">
                <a16:creationId xmlns:a16="http://schemas.microsoft.com/office/drawing/2014/main" id="{1D358D6B-0F02-47F9-8199-1E4153AAF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133600"/>
            <a:ext cx="33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3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11292" name="Text Box 28">
            <a:extLst>
              <a:ext uri="{FF2B5EF4-FFF2-40B4-BE49-F238E27FC236}">
                <a16:creationId xmlns:a16="http://schemas.microsoft.com/office/drawing/2014/main" id="{D42079BC-ED96-4444-A982-AAD715835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941888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1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11293" name="Text Box 29">
            <a:extLst>
              <a:ext uri="{FF2B5EF4-FFF2-40B4-BE49-F238E27FC236}">
                <a16:creationId xmlns:a16="http://schemas.microsoft.com/office/drawing/2014/main" id="{949BC5F2-86BD-4A92-B06B-728C7B85F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997200"/>
            <a:ext cx="33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2</a:t>
            </a:r>
            <a:endParaRPr lang="fr-FR" altLang="it-IT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1" grpId="0"/>
      <p:bldP spid="11292" grpId="0"/>
      <p:bldP spid="112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8842B7B-1840-4B2A-94D0-6FAF022011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Tipi di FET</a:t>
            </a:r>
            <a:endParaRPr lang="fr-FR" altLang="it-IT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F412B3E-A3DF-4EFC-8E77-640554EAF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52538"/>
          </a:xfrm>
        </p:spPr>
        <p:txBody>
          <a:bodyPr/>
          <a:lstStyle/>
          <a:p>
            <a:r>
              <a:rPr lang="it-IT" altLang="it-IT"/>
              <a:t>MOSFET (metal-oxide-semiconductor </a:t>
            </a:r>
          </a:p>
          <a:p>
            <a:pPr>
              <a:buFont typeface="Wingdings" panose="05000000000000000000" pitchFamily="2" charset="2"/>
              <a:buNone/>
            </a:pPr>
            <a:r>
              <a:rPr lang="it-IT" altLang="it-IT"/>
              <a:t>               field-effect transistor)</a:t>
            </a:r>
            <a:endParaRPr lang="fr-FR" altLang="it-IT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07662E92-5C25-4079-83BD-0A4E75B8E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16325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it-IT"/>
              <a:t>JFET (junction FET)</a:t>
            </a: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2821CDAB-5371-42A5-BA92-4E7B1CBB1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272088"/>
            <a:ext cx="82296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it-IT"/>
              <a:t>MESFET (metal-semiconductor FET)</a:t>
            </a:r>
            <a:endParaRPr lang="fr-FR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A021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A021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740"/>
                            </p:stCondLst>
                            <p:childTnLst>
                              <p:par>
                                <p:cTn id="17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autoRev="1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A021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autoRev="1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A021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autoRev="1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BEB1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BEB1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5AD7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5AD7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uiExpand="1" build="p"/>
      <p:bldP spid="14342" grpId="0"/>
      <p:bldP spid="14342" grpId="1"/>
      <p:bldP spid="14343" grpId="0"/>
      <p:bldP spid="1434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B2F6B04-0D93-44FF-AA48-78C42CAC2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Caratteristiche dei FET</a:t>
            </a:r>
            <a:endParaRPr lang="fr-FR" altLang="it-IT"/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73A142CF-381A-48E5-AE2C-36603B994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6388"/>
            <a:ext cx="806926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buFontTx/>
              <a:buAutoNum type="arabicPeriod"/>
            </a:pPr>
            <a:r>
              <a:rPr lang="it-IT" altLang="it-IT">
                <a:solidFill>
                  <a:srgbClr val="191EFB"/>
                </a:solidFill>
                <a:latin typeface="Verdana" panose="020B0604030504040204" pitchFamily="34" charset="0"/>
              </a:rPr>
              <a:t>il loro funzionamento dipende dal flusso dei soli </a:t>
            </a:r>
          </a:p>
          <a:p>
            <a:pPr lvl="1"/>
            <a:r>
              <a:rPr lang="it-IT" altLang="it-IT">
                <a:solidFill>
                  <a:srgbClr val="191EFB"/>
                </a:solidFill>
                <a:latin typeface="Verdana" panose="020B0604030504040204" pitchFamily="34" charset="0"/>
              </a:rPr>
              <a:t>	portatori maggioritari e pertanto sono dei dispositivi unipolari</a:t>
            </a:r>
            <a:endParaRPr lang="fr-FR" altLang="it-IT">
              <a:solidFill>
                <a:srgbClr val="191EFB"/>
              </a:solidFill>
              <a:latin typeface="Verdana" panose="020B0604030504040204" pitchFamily="34" charset="0"/>
            </a:endParaRPr>
          </a:p>
          <a:p>
            <a:endParaRPr lang="fr-FR" altLang="it-IT">
              <a:solidFill>
                <a:srgbClr val="191EFB"/>
              </a:solidFill>
              <a:latin typeface="Verdana" panose="020B0604030504040204" pitchFamily="34" charset="0"/>
            </a:endParaRP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66090CBA-DAA2-4DF8-A9DE-1ABC93AAD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8" y="2728913"/>
            <a:ext cx="8394701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buFontTx/>
              <a:buAutoNum type="arabicPeriod" startAt="2"/>
            </a:pPr>
            <a:r>
              <a:rPr lang="it-IT" altLang="it-IT">
                <a:solidFill>
                  <a:srgbClr val="FF6600"/>
                </a:solidFill>
                <a:latin typeface="Verdana" panose="020B0604030504040204" pitchFamily="34" charset="0"/>
              </a:rPr>
              <a:t>sono più semplici da realizzare rispetto ai </a:t>
            </a:r>
            <a:r>
              <a:rPr lang="it-IT" altLang="it-IT" i="1">
                <a:solidFill>
                  <a:srgbClr val="FF6600"/>
                </a:solidFill>
                <a:latin typeface="Verdana" panose="020B0604030504040204" pitchFamily="34" charset="0"/>
              </a:rPr>
              <a:t>transistori bipolari </a:t>
            </a:r>
          </a:p>
          <a:p>
            <a:pPr lvl="1"/>
            <a:r>
              <a:rPr lang="it-IT" altLang="it-IT" i="1">
                <a:solidFill>
                  <a:srgbClr val="FF6600"/>
                </a:solidFill>
                <a:latin typeface="Verdana" panose="020B0604030504040204" pitchFamily="34" charset="0"/>
              </a:rPr>
              <a:t>	a giunzione</a:t>
            </a:r>
            <a:r>
              <a:rPr lang="it-IT" altLang="it-IT">
                <a:solidFill>
                  <a:srgbClr val="FF6600"/>
                </a:solidFill>
                <a:latin typeface="Verdana" panose="020B0604030504040204" pitchFamily="34" charset="0"/>
              </a:rPr>
              <a:t> (</a:t>
            </a:r>
            <a:r>
              <a:rPr lang="it-IT" altLang="it-IT" i="1">
                <a:solidFill>
                  <a:srgbClr val="FF6600"/>
                </a:solidFill>
                <a:latin typeface="Verdana" panose="020B0604030504040204" pitchFamily="34" charset="0"/>
              </a:rPr>
              <a:t>BJT</a:t>
            </a:r>
            <a:r>
              <a:rPr lang="it-IT" altLang="it-IT">
                <a:solidFill>
                  <a:srgbClr val="FF6600"/>
                </a:solidFill>
                <a:latin typeface="Verdana" panose="020B0604030504040204" pitchFamily="34" charset="0"/>
              </a:rPr>
              <a:t>) e nella forma integrata occupano meno spazio</a:t>
            </a:r>
            <a:endParaRPr lang="fr-FR" altLang="it-IT">
              <a:solidFill>
                <a:srgbClr val="FF6600"/>
              </a:solidFill>
              <a:latin typeface="Verdana" panose="020B0604030504040204" pitchFamily="34" charset="0"/>
            </a:endParaRPr>
          </a:p>
          <a:p>
            <a:endParaRPr lang="fr-FR" altLang="it-IT">
              <a:solidFill>
                <a:srgbClr val="FF6600"/>
              </a:solidFill>
              <a:latin typeface="Verdana" panose="020B0604030504040204" pitchFamily="34" charset="0"/>
            </a:endParaRP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088E343C-1877-44B7-9B8F-2E605E424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860800"/>
            <a:ext cx="6546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FBEB19"/>
                </a:solidFill>
                <a:latin typeface="Verdana" panose="020B0604030504040204" pitchFamily="34" charset="0"/>
              </a:rPr>
              <a:t>3.	presentano una elevata impedenza di ingresso (M</a:t>
            </a:r>
            <a:r>
              <a:rPr lang="it-IT" altLang="it-IT">
                <a:solidFill>
                  <a:srgbClr val="FBEB19"/>
                </a:solidFill>
                <a:latin typeface="Symbol" panose="05050102010706020507" pitchFamily="18" charset="2"/>
              </a:rPr>
              <a:t>W</a:t>
            </a:r>
            <a:r>
              <a:rPr lang="it-IT" altLang="it-IT">
                <a:solidFill>
                  <a:srgbClr val="FBEB19"/>
                </a:solidFill>
                <a:latin typeface="Verdana" panose="020B0604030504040204" pitchFamily="34" charset="0"/>
              </a:rPr>
              <a:t>)</a:t>
            </a:r>
            <a:endParaRPr lang="fr-FR" altLang="it-IT">
              <a:solidFill>
                <a:srgbClr val="FBEB19"/>
              </a:solidFill>
              <a:latin typeface="Verdana" panose="020B0604030504040204" pitchFamily="34" charset="0"/>
            </a:endParaRPr>
          </a:p>
          <a:p>
            <a:endParaRPr lang="fr-FR" altLang="it-IT">
              <a:solidFill>
                <a:srgbClr val="FBEB19"/>
              </a:solidFill>
              <a:latin typeface="Verdana" panose="020B0604030504040204" pitchFamily="34" charset="0"/>
            </a:endParaRPr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1ED640DA-461A-461E-A9DA-B3FB78A62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4529138"/>
            <a:ext cx="8351837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fr-FR" altLang="it-IT">
              <a:solidFill>
                <a:srgbClr val="003300"/>
              </a:solidFill>
            </a:endParaRPr>
          </a:p>
          <a:p>
            <a:pPr lvl="1" algn="ctr"/>
            <a:r>
              <a:rPr lang="it-IT" altLang="it-IT">
                <a:solidFill>
                  <a:srgbClr val="003300"/>
                </a:solidFill>
              </a:rPr>
              <a:t>4. sono affetti da un “rumore” inferiore a quello presentato dai BJT</a:t>
            </a:r>
            <a:endParaRPr lang="fr-FR" altLang="it-IT">
              <a:solidFill>
                <a:srgbClr val="003300"/>
              </a:solidFill>
            </a:endParaRPr>
          </a:p>
          <a:p>
            <a:pPr algn="ctr" eaLnBrk="0" hangingPunct="0"/>
            <a:endParaRPr lang="fr-FR" altLang="it-IT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0000FA01-5B98-4BFC-9F40-E0AC19BAF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463" y="5654675"/>
            <a:ext cx="6207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5. possono funzionare molto bene come interruttori</a:t>
            </a:r>
            <a:r>
              <a:rPr lang="fr-FR" altLang="it-IT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63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/>
      <p:bldP spid="16392" grpId="0"/>
      <p:bldP spid="16394" grpId="0"/>
      <p:bldP spid="163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A8645E0-8E65-44AB-B5D2-03B6D1912C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MOSFET ad arricchimento</a:t>
            </a:r>
            <a:br>
              <a:rPr lang="it-IT" altLang="it-IT" sz="4000"/>
            </a:br>
            <a:r>
              <a:rPr lang="it-IT" altLang="it-IT" sz="4000"/>
              <a:t>(enhancement MOSFET)</a:t>
            </a:r>
            <a:endParaRPr lang="fr-FR" altLang="it-IT" sz="4000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D5F01AD4-0E15-40C8-8083-AAAD52EA4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2046288"/>
            <a:ext cx="6577012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5">
            <a:extLst>
              <a:ext uri="{FF2B5EF4-FFF2-40B4-BE49-F238E27FC236}">
                <a16:creationId xmlns:a16="http://schemas.microsoft.com/office/drawing/2014/main" id="{C6BD375F-A89A-4C8D-81F9-3CE54863F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1925" y="2514600"/>
            <a:ext cx="941388" cy="2413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D545C1B0-B265-4680-A1E8-D5714D840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413" y="2516188"/>
            <a:ext cx="941387" cy="2413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14BC8390-D5D9-4372-A0F0-C48CB9583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2503488"/>
            <a:ext cx="941387" cy="2413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E016646F-38C6-47DF-B8FE-12D3CCC58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4545013"/>
            <a:ext cx="2058988" cy="255587"/>
          </a:xfrm>
          <a:prstGeom prst="rect">
            <a:avLst/>
          </a:prstGeom>
          <a:solidFill>
            <a:srgbClr val="FFCC99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18" name="Rectangle 10">
            <a:extLst>
              <a:ext uri="{FF2B5EF4-FFF2-40B4-BE49-F238E27FC236}">
                <a16:creationId xmlns:a16="http://schemas.microsoft.com/office/drawing/2014/main" id="{1129EB20-6485-4CC8-ADFB-E42A54752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3" y="3773488"/>
            <a:ext cx="752475" cy="327025"/>
          </a:xfrm>
          <a:prstGeom prst="rect">
            <a:avLst/>
          </a:prstGeom>
          <a:solidFill>
            <a:srgbClr val="00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19" name="Rectangle 11">
            <a:extLst>
              <a:ext uri="{FF2B5EF4-FFF2-40B4-BE49-F238E27FC236}">
                <a16:creationId xmlns:a16="http://schemas.microsoft.com/office/drawing/2014/main" id="{CD91ECE0-EC0F-42E9-A685-EC67701E8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757613"/>
            <a:ext cx="752475" cy="327025"/>
          </a:xfrm>
          <a:prstGeom prst="rect">
            <a:avLst/>
          </a:prstGeom>
          <a:solidFill>
            <a:srgbClr val="00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95A6EEBB-DB2F-4142-BAD0-4984CBF64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650" y="2917825"/>
            <a:ext cx="1128713" cy="24130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21" name="Rectangle 13">
            <a:extLst>
              <a:ext uri="{FF2B5EF4-FFF2-40B4-BE49-F238E27FC236}">
                <a16:creationId xmlns:a16="http://schemas.microsoft.com/office/drawing/2014/main" id="{FA6753B6-4CAD-43DB-822D-494F2E9DC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30525"/>
            <a:ext cx="779463" cy="212725"/>
          </a:xfrm>
          <a:prstGeom prst="rect">
            <a:avLst/>
          </a:prstGeom>
          <a:solidFill>
            <a:srgbClr val="FF99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7422" name="Picture 14">
            <a:extLst>
              <a:ext uri="{FF2B5EF4-FFF2-40B4-BE49-F238E27FC236}">
                <a16:creationId xmlns:a16="http://schemas.microsoft.com/office/drawing/2014/main" id="{361C443A-4D07-4CCF-9D8D-9A2A944AB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2046288"/>
            <a:ext cx="6584950" cy="40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3" name="Oval 15">
            <a:extLst>
              <a:ext uri="{FF2B5EF4-FFF2-40B4-BE49-F238E27FC236}">
                <a16:creationId xmlns:a16="http://schemas.microsoft.com/office/drawing/2014/main" id="{EB58A44D-CE6E-4C92-B1A2-2BE0522B0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975" y="4513263"/>
            <a:ext cx="536575" cy="406400"/>
          </a:xfrm>
          <a:prstGeom prst="ellipse">
            <a:avLst/>
          </a:prstGeom>
          <a:solidFill>
            <a:srgbClr val="FFF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altLang="it-IT"/>
          </a:p>
        </p:txBody>
      </p:sp>
      <p:sp>
        <p:nvSpPr>
          <p:cNvPr id="17424" name="Oval 16">
            <a:extLst>
              <a:ext uri="{FF2B5EF4-FFF2-40B4-BE49-F238E27FC236}">
                <a16:creationId xmlns:a16="http://schemas.microsoft.com/office/drawing/2014/main" id="{6659D7FF-F1D2-4EEF-8C5E-C39E70BEA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2725738"/>
            <a:ext cx="536575" cy="406400"/>
          </a:xfrm>
          <a:prstGeom prst="ellipse">
            <a:avLst/>
          </a:prstGeom>
          <a:solidFill>
            <a:srgbClr val="FF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0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8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3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6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3" grpId="0" animBg="1"/>
      <p:bldP spid="1742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5A4DCB1-D34D-4DF6-8753-422A43F23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MOSFET ad arricchimento:</a:t>
            </a:r>
            <a:br>
              <a:rPr lang="it-IT" altLang="it-IT" sz="4000"/>
            </a:br>
            <a:r>
              <a:rPr lang="it-IT" altLang="it-IT" sz="4000"/>
              <a:t>formazione del canale</a:t>
            </a:r>
            <a:endParaRPr lang="fr-FR" altLang="it-IT" sz="4000"/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064856C1-C0AD-47B9-8B9F-91EC3FDEF1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989138"/>
            <a:ext cx="5294313" cy="4213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8" name="Line 6">
            <a:extLst>
              <a:ext uri="{FF2B5EF4-FFF2-40B4-BE49-F238E27FC236}">
                <a16:creationId xmlns:a16="http://schemas.microsoft.com/office/drawing/2014/main" id="{D8410BC6-A33F-4991-B3FB-DBAA495CD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2276475"/>
            <a:ext cx="433388" cy="0"/>
          </a:xfrm>
          <a:prstGeom prst="line">
            <a:avLst/>
          </a:prstGeom>
          <a:noFill/>
          <a:ln w="1587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39" name="Line 7">
            <a:extLst>
              <a:ext uri="{FF2B5EF4-FFF2-40B4-BE49-F238E27FC236}">
                <a16:creationId xmlns:a16="http://schemas.microsoft.com/office/drawing/2014/main" id="{4560366D-9F6B-437F-A487-3B575D2D9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88" y="2284413"/>
            <a:ext cx="153987" cy="0"/>
          </a:xfrm>
          <a:prstGeom prst="line">
            <a:avLst/>
          </a:prstGeom>
          <a:noFill/>
          <a:ln w="1587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18442" name="Group 10">
            <a:extLst>
              <a:ext uri="{FF2B5EF4-FFF2-40B4-BE49-F238E27FC236}">
                <a16:creationId xmlns:a16="http://schemas.microsoft.com/office/drawing/2014/main" id="{A03E8A3E-C1B4-4D8D-BD6F-AB3A4577B7E9}"/>
              </a:ext>
            </a:extLst>
          </p:cNvPr>
          <p:cNvGrpSpPr>
            <a:grpSpLocks/>
          </p:cNvGrpSpPr>
          <p:nvPr/>
        </p:nvGrpSpPr>
        <p:grpSpPr bwMode="auto">
          <a:xfrm>
            <a:off x="3843338" y="2271713"/>
            <a:ext cx="468312" cy="388937"/>
            <a:chOff x="2423" y="1478"/>
            <a:chExt cx="295" cy="144"/>
          </a:xfrm>
        </p:grpSpPr>
        <p:sp>
          <p:nvSpPr>
            <p:cNvPr id="18440" name="Rectangle 8">
              <a:extLst>
                <a:ext uri="{FF2B5EF4-FFF2-40B4-BE49-F238E27FC236}">
                  <a16:creationId xmlns:a16="http://schemas.microsoft.com/office/drawing/2014/main" id="{42E2DFC9-C834-4E7F-82D1-765CA24FC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" y="1485"/>
              <a:ext cx="295" cy="13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41" name="Line 9">
              <a:extLst>
                <a:ext uri="{FF2B5EF4-FFF2-40B4-BE49-F238E27FC236}">
                  <a16:creationId xmlns:a16="http://schemas.microsoft.com/office/drawing/2014/main" id="{345601AC-4D9E-4C04-A84D-4262407547C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498" y="1550"/>
              <a:ext cx="144" cy="0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8443" name="Line 11">
            <a:extLst>
              <a:ext uri="{FF2B5EF4-FFF2-40B4-BE49-F238E27FC236}">
                <a16:creationId xmlns:a16="http://schemas.microsoft.com/office/drawing/2014/main" id="{C4394BD6-17EE-422D-AA4D-2802D6458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6350" y="2286000"/>
            <a:ext cx="153988" cy="0"/>
          </a:xfrm>
          <a:prstGeom prst="line">
            <a:avLst/>
          </a:prstGeom>
          <a:noFill/>
          <a:ln w="1587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44" name="Line 12">
            <a:extLst>
              <a:ext uri="{FF2B5EF4-FFF2-40B4-BE49-F238E27FC236}">
                <a16:creationId xmlns:a16="http://schemas.microsoft.com/office/drawing/2014/main" id="{593F9E7B-2B61-4A54-8F0E-652A60D02FCC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6105526" y="2273300"/>
            <a:ext cx="290512" cy="7937"/>
          </a:xfrm>
          <a:prstGeom prst="line">
            <a:avLst/>
          </a:prstGeom>
          <a:noFill/>
          <a:ln w="31750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610B447A-8009-4324-84B5-359B5FCEFE95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6279356" y="2278857"/>
            <a:ext cx="131763" cy="6350"/>
          </a:xfrm>
          <a:prstGeom prst="line">
            <a:avLst/>
          </a:prstGeom>
          <a:noFill/>
          <a:ln w="31750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49" name="Oval 17">
            <a:extLst>
              <a:ext uri="{FF2B5EF4-FFF2-40B4-BE49-F238E27FC236}">
                <a16:creationId xmlns:a16="http://schemas.microsoft.com/office/drawing/2014/main" id="{981CBC26-2A4C-4731-B473-69584B4A8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4713" y="3890963"/>
            <a:ext cx="325437" cy="25082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450" name="Oval 18">
            <a:extLst>
              <a:ext uri="{FF2B5EF4-FFF2-40B4-BE49-F238E27FC236}">
                <a16:creationId xmlns:a16="http://schemas.microsoft.com/office/drawing/2014/main" id="{F0219865-EF1F-489A-9192-14068EC89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300" y="3881438"/>
            <a:ext cx="325438" cy="25082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451" name="Oval 19">
            <a:extLst>
              <a:ext uri="{FF2B5EF4-FFF2-40B4-BE49-F238E27FC236}">
                <a16:creationId xmlns:a16="http://schemas.microsoft.com/office/drawing/2014/main" id="{A5DE81B8-12A0-4697-89EC-00F360305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188" y="4338638"/>
            <a:ext cx="325437" cy="25082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448" name="Text Box 16">
            <a:extLst>
              <a:ext uri="{FF2B5EF4-FFF2-40B4-BE49-F238E27FC236}">
                <a16:creationId xmlns:a16="http://schemas.microsoft.com/office/drawing/2014/main" id="{1E98230F-55FB-407E-97CD-28CDA2C96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3811588"/>
            <a:ext cx="3984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b="1" i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fr-FR" altLang="it-IT" b="1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7" name="Text Box 15">
            <a:extLst>
              <a:ext uri="{FF2B5EF4-FFF2-40B4-BE49-F238E27FC236}">
                <a16:creationId xmlns:a16="http://schemas.microsoft.com/office/drawing/2014/main" id="{39E16131-797D-4583-939A-AF4FF7921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963" y="3806825"/>
            <a:ext cx="398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it-IT" altLang="it-IT" b="1" i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fr-FR" altLang="it-IT" b="1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2" name="Text Box 20">
            <a:extLst>
              <a:ext uri="{FF2B5EF4-FFF2-40B4-BE49-F238E27FC236}">
                <a16:creationId xmlns:a16="http://schemas.microsoft.com/office/drawing/2014/main" id="{08C37265-94D7-4781-950B-E434C4E5E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422433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endParaRPr lang="fr-FR" altLang="it-IT" b="1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3" name="Firewall">
            <a:extLst>
              <a:ext uri="{FF2B5EF4-FFF2-40B4-BE49-F238E27FC236}">
                <a16:creationId xmlns:a16="http://schemas.microsoft.com/office/drawing/2014/main" id="{F396CD81-B522-4E5A-BA28-87BD3C333D5B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103688" y="3009900"/>
            <a:ext cx="706437" cy="89693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060 w 21600"/>
              <a:gd name="T7" fmla="*/ 10800 h 21600"/>
              <a:gd name="T8" fmla="*/ 21060 w 21600"/>
              <a:gd name="T9" fmla="*/ 21600 h 21600"/>
              <a:gd name="T10" fmla="*/ 10800 w 21600"/>
              <a:gd name="T11" fmla="*/ 21600 h 21600"/>
              <a:gd name="T12" fmla="*/ 540 w 21600"/>
              <a:gd name="T13" fmla="*/ 21600 h 21600"/>
              <a:gd name="T14" fmla="*/ 540 w 21600"/>
              <a:gd name="T15" fmla="*/ 10800 h 21600"/>
              <a:gd name="T16" fmla="*/ 761 w 21600"/>
              <a:gd name="T17" fmla="*/ 22454 h 21600"/>
              <a:gd name="T18" fmla="*/ 21069 w 21600"/>
              <a:gd name="T19" fmla="*/ 32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540" y="4628"/>
                </a:moveTo>
                <a:lnTo>
                  <a:pt x="0" y="4628"/>
                </a:lnTo>
                <a:lnTo>
                  <a:pt x="0" y="0"/>
                </a:lnTo>
                <a:lnTo>
                  <a:pt x="21600" y="0"/>
                </a:lnTo>
                <a:lnTo>
                  <a:pt x="21600" y="4628"/>
                </a:lnTo>
                <a:lnTo>
                  <a:pt x="21060" y="4628"/>
                </a:lnTo>
                <a:lnTo>
                  <a:pt x="21060" y="21600"/>
                </a:lnTo>
                <a:lnTo>
                  <a:pt x="540" y="21600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540" y="4628"/>
                </a:moveTo>
                <a:lnTo>
                  <a:pt x="540" y="6171"/>
                </a:lnTo>
                <a:lnTo>
                  <a:pt x="2700" y="6171"/>
                </a:lnTo>
                <a:lnTo>
                  <a:pt x="2700" y="4628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2700" y="4628"/>
                </a:moveTo>
                <a:lnTo>
                  <a:pt x="2700" y="6171"/>
                </a:lnTo>
                <a:lnTo>
                  <a:pt x="4860" y="6171"/>
                </a:lnTo>
                <a:lnTo>
                  <a:pt x="4860" y="4628"/>
                </a:lnTo>
                <a:lnTo>
                  <a:pt x="2700" y="4628"/>
                </a:lnTo>
                <a:close/>
              </a:path>
              <a:path w="21600" h="21600" extrusionOk="0">
                <a:moveTo>
                  <a:pt x="4860" y="4628"/>
                </a:moveTo>
                <a:lnTo>
                  <a:pt x="4860" y="6171"/>
                </a:lnTo>
                <a:lnTo>
                  <a:pt x="7020" y="6171"/>
                </a:lnTo>
                <a:lnTo>
                  <a:pt x="7020" y="4628"/>
                </a:lnTo>
                <a:lnTo>
                  <a:pt x="4860" y="4628"/>
                </a:lnTo>
                <a:close/>
              </a:path>
              <a:path w="21600" h="21600" extrusionOk="0">
                <a:moveTo>
                  <a:pt x="7020" y="4628"/>
                </a:moveTo>
                <a:lnTo>
                  <a:pt x="7020" y="6171"/>
                </a:lnTo>
                <a:lnTo>
                  <a:pt x="9180" y="6171"/>
                </a:lnTo>
                <a:lnTo>
                  <a:pt x="9180" y="4628"/>
                </a:lnTo>
                <a:lnTo>
                  <a:pt x="7020" y="4628"/>
                </a:lnTo>
                <a:close/>
              </a:path>
              <a:path w="21600" h="21600" extrusionOk="0">
                <a:moveTo>
                  <a:pt x="9180" y="4628"/>
                </a:moveTo>
                <a:lnTo>
                  <a:pt x="9180" y="6171"/>
                </a:lnTo>
                <a:lnTo>
                  <a:pt x="11340" y="6171"/>
                </a:lnTo>
                <a:lnTo>
                  <a:pt x="11340" y="4628"/>
                </a:lnTo>
                <a:lnTo>
                  <a:pt x="9180" y="4628"/>
                </a:lnTo>
                <a:close/>
              </a:path>
              <a:path w="21600" h="21600" extrusionOk="0">
                <a:moveTo>
                  <a:pt x="11340" y="4628"/>
                </a:moveTo>
                <a:lnTo>
                  <a:pt x="11340" y="6171"/>
                </a:lnTo>
                <a:lnTo>
                  <a:pt x="13500" y="6171"/>
                </a:lnTo>
                <a:lnTo>
                  <a:pt x="13500" y="4628"/>
                </a:lnTo>
                <a:lnTo>
                  <a:pt x="11340" y="4628"/>
                </a:lnTo>
                <a:close/>
              </a:path>
              <a:path w="21600" h="21600" extrusionOk="0">
                <a:moveTo>
                  <a:pt x="13500" y="4628"/>
                </a:moveTo>
                <a:lnTo>
                  <a:pt x="13500" y="6171"/>
                </a:lnTo>
                <a:lnTo>
                  <a:pt x="15660" y="6171"/>
                </a:lnTo>
                <a:lnTo>
                  <a:pt x="15660" y="4628"/>
                </a:lnTo>
                <a:lnTo>
                  <a:pt x="13500" y="4628"/>
                </a:lnTo>
                <a:close/>
              </a:path>
              <a:path w="21600" h="21600" extrusionOk="0">
                <a:moveTo>
                  <a:pt x="15660" y="4628"/>
                </a:moveTo>
                <a:lnTo>
                  <a:pt x="15660" y="6171"/>
                </a:lnTo>
                <a:lnTo>
                  <a:pt x="17820" y="6171"/>
                </a:lnTo>
                <a:lnTo>
                  <a:pt x="17820" y="4628"/>
                </a:lnTo>
                <a:lnTo>
                  <a:pt x="15660" y="4628"/>
                </a:lnTo>
                <a:close/>
              </a:path>
              <a:path w="21600" h="21600" extrusionOk="0">
                <a:moveTo>
                  <a:pt x="17820" y="4628"/>
                </a:moveTo>
                <a:lnTo>
                  <a:pt x="17820" y="6171"/>
                </a:lnTo>
                <a:lnTo>
                  <a:pt x="19980" y="6171"/>
                </a:lnTo>
                <a:lnTo>
                  <a:pt x="19980" y="4628"/>
                </a:lnTo>
                <a:lnTo>
                  <a:pt x="17820" y="4628"/>
                </a:lnTo>
                <a:close/>
              </a:path>
              <a:path w="21600" h="21600" extrusionOk="0">
                <a:moveTo>
                  <a:pt x="1620" y="6171"/>
                </a:moveTo>
                <a:lnTo>
                  <a:pt x="1620" y="7714"/>
                </a:lnTo>
                <a:lnTo>
                  <a:pt x="3779" y="7714"/>
                </a:lnTo>
                <a:lnTo>
                  <a:pt x="3779" y="6171"/>
                </a:lnTo>
                <a:lnTo>
                  <a:pt x="1620" y="6171"/>
                </a:lnTo>
                <a:close/>
              </a:path>
              <a:path w="21600" h="21600" extrusionOk="0">
                <a:moveTo>
                  <a:pt x="3779" y="6171"/>
                </a:moveTo>
                <a:lnTo>
                  <a:pt x="3779" y="7714"/>
                </a:lnTo>
                <a:lnTo>
                  <a:pt x="5940" y="7714"/>
                </a:lnTo>
                <a:lnTo>
                  <a:pt x="5940" y="6171"/>
                </a:lnTo>
                <a:lnTo>
                  <a:pt x="3779" y="6171"/>
                </a:lnTo>
                <a:close/>
              </a:path>
              <a:path w="21600" h="21600" extrusionOk="0">
                <a:moveTo>
                  <a:pt x="5940" y="6171"/>
                </a:moveTo>
                <a:lnTo>
                  <a:pt x="5940" y="7714"/>
                </a:lnTo>
                <a:lnTo>
                  <a:pt x="8100" y="7714"/>
                </a:lnTo>
                <a:lnTo>
                  <a:pt x="8100" y="6171"/>
                </a:lnTo>
                <a:lnTo>
                  <a:pt x="5940" y="6171"/>
                </a:lnTo>
                <a:close/>
              </a:path>
              <a:path w="21600" h="21600" extrusionOk="0">
                <a:moveTo>
                  <a:pt x="8100" y="6171"/>
                </a:moveTo>
                <a:lnTo>
                  <a:pt x="8100" y="7714"/>
                </a:lnTo>
                <a:lnTo>
                  <a:pt x="10260" y="7714"/>
                </a:lnTo>
                <a:lnTo>
                  <a:pt x="10260" y="6171"/>
                </a:lnTo>
                <a:lnTo>
                  <a:pt x="8100" y="6171"/>
                </a:lnTo>
                <a:close/>
              </a:path>
              <a:path w="21600" h="21600" extrusionOk="0">
                <a:moveTo>
                  <a:pt x="10260" y="6171"/>
                </a:moveTo>
                <a:lnTo>
                  <a:pt x="10260" y="7714"/>
                </a:lnTo>
                <a:lnTo>
                  <a:pt x="12419" y="7714"/>
                </a:lnTo>
                <a:lnTo>
                  <a:pt x="12419" y="6171"/>
                </a:lnTo>
                <a:lnTo>
                  <a:pt x="10260" y="6171"/>
                </a:lnTo>
                <a:close/>
              </a:path>
              <a:path w="21600" h="21600" extrusionOk="0">
                <a:moveTo>
                  <a:pt x="12419" y="6171"/>
                </a:moveTo>
                <a:lnTo>
                  <a:pt x="12419" y="7714"/>
                </a:lnTo>
                <a:lnTo>
                  <a:pt x="14580" y="7714"/>
                </a:lnTo>
                <a:lnTo>
                  <a:pt x="14580" y="6171"/>
                </a:lnTo>
                <a:lnTo>
                  <a:pt x="12419" y="6171"/>
                </a:lnTo>
                <a:close/>
              </a:path>
              <a:path w="21600" h="21600" extrusionOk="0">
                <a:moveTo>
                  <a:pt x="14580" y="6171"/>
                </a:moveTo>
                <a:lnTo>
                  <a:pt x="14580" y="7714"/>
                </a:lnTo>
                <a:lnTo>
                  <a:pt x="16740" y="7714"/>
                </a:lnTo>
                <a:lnTo>
                  <a:pt x="16740" y="6171"/>
                </a:lnTo>
                <a:lnTo>
                  <a:pt x="14580" y="6171"/>
                </a:lnTo>
                <a:close/>
              </a:path>
              <a:path w="21600" h="21600" extrusionOk="0">
                <a:moveTo>
                  <a:pt x="16740" y="6171"/>
                </a:moveTo>
                <a:lnTo>
                  <a:pt x="16740" y="7714"/>
                </a:lnTo>
                <a:lnTo>
                  <a:pt x="18900" y="7714"/>
                </a:lnTo>
                <a:lnTo>
                  <a:pt x="18900" y="6171"/>
                </a:lnTo>
                <a:lnTo>
                  <a:pt x="16740" y="6171"/>
                </a:lnTo>
                <a:close/>
              </a:path>
              <a:path w="21600" h="21600" extrusionOk="0">
                <a:moveTo>
                  <a:pt x="18900" y="6171"/>
                </a:moveTo>
                <a:lnTo>
                  <a:pt x="18900" y="7714"/>
                </a:lnTo>
                <a:lnTo>
                  <a:pt x="21060" y="7714"/>
                </a:lnTo>
                <a:lnTo>
                  <a:pt x="21060" y="6171"/>
                </a:lnTo>
                <a:lnTo>
                  <a:pt x="18900" y="6171"/>
                </a:lnTo>
                <a:close/>
              </a:path>
              <a:path w="21600" h="21600" extrusionOk="0">
                <a:moveTo>
                  <a:pt x="540" y="7714"/>
                </a:moveTo>
                <a:lnTo>
                  <a:pt x="540" y="9257"/>
                </a:lnTo>
                <a:lnTo>
                  <a:pt x="2700" y="9257"/>
                </a:lnTo>
                <a:lnTo>
                  <a:pt x="2700" y="7714"/>
                </a:lnTo>
                <a:lnTo>
                  <a:pt x="540" y="7714"/>
                </a:lnTo>
                <a:close/>
              </a:path>
              <a:path w="21600" h="21600" extrusionOk="0">
                <a:moveTo>
                  <a:pt x="2700" y="7714"/>
                </a:moveTo>
                <a:lnTo>
                  <a:pt x="2700" y="9257"/>
                </a:lnTo>
                <a:lnTo>
                  <a:pt x="4860" y="9257"/>
                </a:lnTo>
                <a:lnTo>
                  <a:pt x="4860" y="7714"/>
                </a:lnTo>
                <a:lnTo>
                  <a:pt x="2700" y="7714"/>
                </a:lnTo>
                <a:close/>
              </a:path>
              <a:path w="21600" h="21600" extrusionOk="0">
                <a:moveTo>
                  <a:pt x="4860" y="7714"/>
                </a:moveTo>
                <a:lnTo>
                  <a:pt x="4860" y="9257"/>
                </a:lnTo>
                <a:lnTo>
                  <a:pt x="7020" y="9257"/>
                </a:lnTo>
                <a:lnTo>
                  <a:pt x="7020" y="7714"/>
                </a:lnTo>
                <a:lnTo>
                  <a:pt x="4860" y="7714"/>
                </a:lnTo>
                <a:close/>
              </a:path>
              <a:path w="21600" h="21600" extrusionOk="0">
                <a:moveTo>
                  <a:pt x="7020" y="7714"/>
                </a:moveTo>
                <a:lnTo>
                  <a:pt x="7020" y="9257"/>
                </a:lnTo>
                <a:lnTo>
                  <a:pt x="9180" y="9257"/>
                </a:lnTo>
                <a:lnTo>
                  <a:pt x="9180" y="7714"/>
                </a:lnTo>
                <a:lnTo>
                  <a:pt x="7020" y="7714"/>
                </a:lnTo>
                <a:close/>
              </a:path>
              <a:path w="21600" h="21600" extrusionOk="0">
                <a:moveTo>
                  <a:pt x="9180" y="7714"/>
                </a:moveTo>
                <a:lnTo>
                  <a:pt x="9180" y="9257"/>
                </a:lnTo>
                <a:lnTo>
                  <a:pt x="11340" y="9257"/>
                </a:lnTo>
                <a:lnTo>
                  <a:pt x="11340" y="7714"/>
                </a:lnTo>
                <a:lnTo>
                  <a:pt x="9180" y="7714"/>
                </a:lnTo>
                <a:close/>
              </a:path>
              <a:path w="21600" h="21600" extrusionOk="0">
                <a:moveTo>
                  <a:pt x="11340" y="7714"/>
                </a:moveTo>
                <a:lnTo>
                  <a:pt x="11340" y="9257"/>
                </a:lnTo>
                <a:lnTo>
                  <a:pt x="13500" y="9257"/>
                </a:lnTo>
                <a:lnTo>
                  <a:pt x="13500" y="7714"/>
                </a:lnTo>
                <a:lnTo>
                  <a:pt x="11340" y="7714"/>
                </a:lnTo>
                <a:close/>
              </a:path>
              <a:path w="21600" h="21600" extrusionOk="0">
                <a:moveTo>
                  <a:pt x="13500" y="7714"/>
                </a:moveTo>
                <a:lnTo>
                  <a:pt x="13500" y="9257"/>
                </a:lnTo>
                <a:lnTo>
                  <a:pt x="15660" y="9257"/>
                </a:lnTo>
                <a:lnTo>
                  <a:pt x="15660" y="7714"/>
                </a:lnTo>
                <a:lnTo>
                  <a:pt x="13500" y="7714"/>
                </a:lnTo>
                <a:close/>
              </a:path>
              <a:path w="21600" h="21600" extrusionOk="0">
                <a:moveTo>
                  <a:pt x="15660" y="7714"/>
                </a:moveTo>
                <a:lnTo>
                  <a:pt x="15660" y="9257"/>
                </a:lnTo>
                <a:lnTo>
                  <a:pt x="17820" y="9257"/>
                </a:lnTo>
                <a:lnTo>
                  <a:pt x="17820" y="7714"/>
                </a:lnTo>
                <a:lnTo>
                  <a:pt x="15660" y="7714"/>
                </a:lnTo>
                <a:close/>
              </a:path>
              <a:path w="21600" h="21600" extrusionOk="0">
                <a:moveTo>
                  <a:pt x="17820" y="7714"/>
                </a:moveTo>
                <a:lnTo>
                  <a:pt x="17820" y="9257"/>
                </a:lnTo>
                <a:lnTo>
                  <a:pt x="19980" y="9257"/>
                </a:lnTo>
                <a:lnTo>
                  <a:pt x="19980" y="7714"/>
                </a:lnTo>
                <a:lnTo>
                  <a:pt x="17820" y="7714"/>
                </a:lnTo>
                <a:close/>
              </a:path>
              <a:path w="21600" h="21600" extrusionOk="0">
                <a:moveTo>
                  <a:pt x="1620" y="9257"/>
                </a:moveTo>
                <a:lnTo>
                  <a:pt x="1620" y="10800"/>
                </a:lnTo>
                <a:lnTo>
                  <a:pt x="3779" y="10800"/>
                </a:lnTo>
                <a:lnTo>
                  <a:pt x="3779" y="9257"/>
                </a:lnTo>
                <a:lnTo>
                  <a:pt x="1620" y="9257"/>
                </a:lnTo>
                <a:close/>
              </a:path>
              <a:path w="21600" h="21600" extrusionOk="0">
                <a:moveTo>
                  <a:pt x="3779" y="9257"/>
                </a:moveTo>
                <a:lnTo>
                  <a:pt x="3779" y="10800"/>
                </a:lnTo>
                <a:lnTo>
                  <a:pt x="5940" y="10800"/>
                </a:lnTo>
                <a:lnTo>
                  <a:pt x="5940" y="9257"/>
                </a:lnTo>
                <a:lnTo>
                  <a:pt x="3779" y="9257"/>
                </a:lnTo>
                <a:close/>
              </a:path>
              <a:path w="21600" h="21600" extrusionOk="0">
                <a:moveTo>
                  <a:pt x="5940" y="9257"/>
                </a:moveTo>
                <a:lnTo>
                  <a:pt x="5940" y="10800"/>
                </a:lnTo>
                <a:lnTo>
                  <a:pt x="8100" y="10800"/>
                </a:lnTo>
                <a:lnTo>
                  <a:pt x="8100" y="9257"/>
                </a:lnTo>
                <a:lnTo>
                  <a:pt x="5940" y="9257"/>
                </a:lnTo>
                <a:close/>
              </a:path>
              <a:path w="21600" h="21600" extrusionOk="0">
                <a:moveTo>
                  <a:pt x="8100" y="9257"/>
                </a:moveTo>
                <a:lnTo>
                  <a:pt x="8100" y="10800"/>
                </a:lnTo>
                <a:lnTo>
                  <a:pt x="10260" y="10800"/>
                </a:lnTo>
                <a:lnTo>
                  <a:pt x="10260" y="9257"/>
                </a:lnTo>
                <a:lnTo>
                  <a:pt x="8100" y="9257"/>
                </a:lnTo>
                <a:close/>
              </a:path>
              <a:path w="21600" h="21600" extrusionOk="0">
                <a:moveTo>
                  <a:pt x="10260" y="9257"/>
                </a:moveTo>
                <a:lnTo>
                  <a:pt x="10260" y="10800"/>
                </a:lnTo>
                <a:lnTo>
                  <a:pt x="12419" y="10800"/>
                </a:lnTo>
                <a:lnTo>
                  <a:pt x="12419" y="9257"/>
                </a:lnTo>
                <a:lnTo>
                  <a:pt x="10260" y="9257"/>
                </a:lnTo>
                <a:close/>
              </a:path>
              <a:path w="21600" h="21600" extrusionOk="0">
                <a:moveTo>
                  <a:pt x="12419" y="9257"/>
                </a:moveTo>
                <a:lnTo>
                  <a:pt x="12419" y="10800"/>
                </a:lnTo>
                <a:lnTo>
                  <a:pt x="14580" y="10800"/>
                </a:lnTo>
                <a:lnTo>
                  <a:pt x="14580" y="9257"/>
                </a:lnTo>
                <a:lnTo>
                  <a:pt x="12419" y="9257"/>
                </a:lnTo>
                <a:close/>
              </a:path>
              <a:path w="21600" h="21600" extrusionOk="0">
                <a:moveTo>
                  <a:pt x="14580" y="9257"/>
                </a:moveTo>
                <a:lnTo>
                  <a:pt x="14580" y="10800"/>
                </a:lnTo>
                <a:lnTo>
                  <a:pt x="16740" y="10800"/>
                </a:lnTo>
                <a:lnTo>
                  <a:pt x="16740" y="9257"/>
                </a:lnTo>
                <a:lnTo>
                  <a:pt x="14580" y="9257"/>
                </a:lnTo>
                <a:close/>
              </a:path>
              <a:path w="21600" h="21600" extrusionOk="0">
                <a:moveTo>
                  <a:pt x="16740" y="9257"/>
                </a:moveTo>
                <a:lnTo>
                  <a:pt x="16740" y="10800"/>
                </a:lnTo>
                <a:lnTo>
                  <a:pt x="18900" y="10800"/>
                </a:lnTo>
                <a:lnTo>
                  <a:pt x="18900" y="9257"/>
                </a:lnTo>
                <a:lnTo>
                  <a:pt x="16740" y="9257"/>
                </a:lnTo>
                <a:close/>
              </a:path>
              <a:path w="21600" h="21600" extrusionOk="0">
                <a:moveTo>
                  <a:pt x="18900" y="9257"/>
                </a:moveTo>
                <a:lnTo>
                  <a:pt x="18900" y="10800"/>
                </a:lnTo>
                <a:lnTo>
                  <a:pt x="21060" y="10800"/>
                </a:lnTo>
                <a:lnTo>
                  <a:pt x="21060" y="9257"/>
                </a:lnTo>
                <a:lnTo>
                  <a:pt x="18900" y="9257"/>
                </a:lnTo>
                <a:close/>
              </a:path>
              <a:path w="21600" h="21600" extrusionOk="0">
                <a:moveTo>
                  <a:pt x="540" y="10800"/>
                </a:moveTo>
                <a:lnTo>
                  <a:pt x="540" y="12342"/>
                </a:lnTo>
                <a:lnTo>
                  <a:pt x="2700" y="12342"/>
                </a:lnTo>
                <a:lnTo>
                  <a:pt x="2700" y="10800"/>
                </a:lnTo>
                <a:lnTo>
                  <a:pt x="540" y="10800"/>
                </a:lnTo>
                <a:close/>
              </a:path>
              <a:path w="21600" h="21600" extrusionOk="0">
                <a:moveTo>
                  <a:pt x="2700" y="10800"/>
                </a:moveTo>
                <a:lnTo>
                  <a:pt x="2700" y="12342"/>
                </a:lnTo>
                <a:lnTo>
                  <a:pt x="4860" y="12342"/>
                </a:lnTo>
                <a:lnTo>
                  <a:pt x="4860" y="10800"/>
                </a:lnTo>
                <a:lnTo>
                  <a:pt x="2700" y="10800"/>
                </a:lnTo>
                <a:close/>
              </a:path>
              <a:path w="21600" h="21600" extrusionOk="0">
                <a:moveTo>
                  <a:pt x="4860" y="10800"/>
                </a:moveTo>
                <a:lnTo>
                  <a:pt x="4860" y="12342"/>
                </a:lnTo>
                <a:lnTo>
                  <a:pt x="7020" y="12342"/>
                </a:lnTo>
                <a:lnTo>
                  <a:pt x="7020" y="10800"/>
                </a:lnTo>
                <a:lnTo>
                  <a:pt x="4860" y="10800"/>
                </a:lnTo>
                <a:close/>
              </a:path>
              <a:path w="21600" h="21600" extrusionOk="0">
                <a:moveTo>
                  <a:pt x="7020" y="10800"/>
                </a:moveTo>
                <a:lnTo>
                  <a:pt x="7020" y="12342"/>
                </a:lnTo>
                <a:lnTo>
                  <a:pt x="9180" y="12342"/>
                </a:lnTo>
                <a:lnTo>
                  <a:pt x="9180" y="10800"/>
                </a:lnTo>
                <a:lnTo>
                  <a:pt x="7020" y="10800"/>
                </a:lnTo>
                <a:close/>
              </a:path>
              <a:path w="21600" h="21600" extrusionOk="0">
                <a:moveTo>
                  <a:pt x="9180" y="10800"/>
                </a:moveTo>
                <a:lnTo>
                  <a:pt x="9180" y="12342"/>
                </a:lnTo>
                <a:lnTo>
                  <a:pt x="11340" y="12342"/>
                </a:lnTo>
                <a:lnTo>
                  <a:pt x="11340" y="10800"/>
                </a:lnTo>
                <a:lnTo>
                  <a:pt x="9180" y="10800"/>
                </a:lnTo>
                <a:close/>
              </a:path>
              <a:path w="21600" h="21600" extrusionOk="0">
                <a:moveTo>
                  <a:pt x="11340" y="10800"/>
                </a:moveTo>
                <a:lnTo>
                  <a:pt x="11340" y="12342"/>
                </a:lnTo>
                <a:lnTo>
                  <a:pt x="13500" y="12342"/>
                </a:lnTo>
                <a:lnTo>
                  <a:pt x="13500" y="10800"/>
                </a:lnTo>
                <a:lnTo>
                  <a:pt x="11340" y="10800"/>
                </a:lnTo>
                <a:close/>
              </a:path>
              <a:path w="21600" h="21600" extrusionOk="0">
                <a:moveTo>
                  <a:pt x="13500" y="10800"/>
                </a:moveTo>
                <a:lnTo>
                  <a:pt x="13500" y="12342"/>
                </a:lnTo>
                <a:lnTo>
                  <a:pt x="15660" y="12342"/>
                </a:lnTo>
                <a:lnTo>
                  <a:pt x="15660" y="10800"/>
                </a:lnTo>
                <a:lnTo>
                  <a:pt x="13500" y="10800"/>
                </a:lnTo>
                <a:close/>
              </a:path>
              <a:path w="21600" h="21600" extrusionOk="0">
                <a:moveTo>
                  <a:pt x="15660" y="10800"/>
                </a:moveTo>
                <a:lnTo>
                  <a:pt x="15660" y="12342"/>
                </a:lnTo>
                <a:lnTo>
                  <a:pt x="17820" y="12342"/>
                </a:lnTo>
                <a:lnTo>
                  <a:pt x="17820" y="10800"/>
                </a:lnTo>
                <a:lnTo>
                  <a:pt x="15660" y="10800"/>
                </a:lnTo>
                <a:close/>
              </a:path>
              <a:path w="21600" h="21600" extrusionOk="0">
                <a:moveTo>
                  <a:pt x="17820" y="10800"/>
                </a:moveTo>
                <a:lnTo>
                  <a:pt x="17820" y="12342"/>
                </a:lnTo>
                <a:lnTo>
                  <a:pt x="19980" y="12342"/>
                </a:lnTo>
                <a:lnTo>
                  <a:pt x="19980" y="10800"/>
                </a:lnTo>
                <a:lnTo>
                  <a:pt x="17820" y="10800"/>
                </a:lnTo>
                <a:close/>
              </a:path>
              <a:path w="21600" h="21600" extrusionOk="0">
                <a:moveTo>
                  <a:pt x="1620" y="12342"/>
                </a:moveTo>
                <a:lnTo>
                  <a:pt x="1620" y="13885"/>
                </a:lnTo>
                <a:lnTo>
                  <a:pt x="3779" y="13885"/>
                </a:lnTo>
                <a:lnTo>
                  <a:pt x="3779" y="12342"/>
                </a:lnTo>
                <a:lnTo>
                  <a:pt x="1620" y="12342"/>
                </a:lnTo>
                <a:close/>
              </a:path>
              <a:path w="21600" h="21600" extrusionOk="0">
                <a:moveTo>
                  <a:pt x="3779" y="12342"/>
                </a:moveTo>
                <a:lnTo>
                  <a:pt x="3779" y="13885"/>
                </a:lnTo>
                <a:lnTo>
                  <a:pt x="5940" y="13885"/>
                </a:lnTo>
                <a:lnTo>
                  <a:pt x="5940" y="12342"/>
                </a:lnTo>
                <a:lnTo>
                  <a:pt x="3779" y="12342"/>
                </a:lnTo>
                <a:close/>
              </a:path>
              <a:path w="21600" h="21600" extrusionOk="0">
                <a:moveTo>
                  <a:pt x="5940" y="12342"/>
                </a:moveTo>
                <a:lnTo>
                  <a:pt x="5940" y="13885"/>
                </a:lnTo>
                <a:lnTo>
                  <a:pt x="8100" y="13885"/>
                </a:lnTo>
                <a:lnTo>
                  <a:pt x="8100" y="12342"/>
                </a:lnTo>
                <a:lnTo>
                  <a:pt x="5940" y="12342"/>
                </a:lnTo>
                <a:close/>
              </a:path>
              <a:path w="21600" h="21600" extrusionOk="0">
                <a:moveTo>
                  <a:pt x="8100" y="12342"/>
                </a:moveTo>
                <a:lnTo>
                  <a:pt x="8100" y="13885"/>
                </a:lnTo>
                <a:lnTo>
                  <a:pt x="10260" y="13885"/>
                </a:lnTo>
                <a:lnTo>
                  <a:pt x="10260" y="12342"/>
                </a:lnTo>
                <a:lnTo>
                  <a:pt x="8100" y="12342"/>
                </a:lnTo>
                <a:close/>
              </a:path>
              <a:path w="21600" h="21600" extrusionOk="0">
                <a:moveTo>
                  <a:pt x="10260" y="12342"/>
                </a:moveTo>
                <a:lnTo>
                  <a:pt x="10260" y="13885"/>
                </a:lnTo>
                <a:lnTo>
                  <a:pt x="12419" y="13885"/>
                </a:lnTo>
                <a:lnTo>
                  <a:pt x="12419" y="12342"/>
                </a:lnTo>
                <a:lnTo>
                  <a:pt x="10260" y="12342"/>
                </a:lnTo>
                <a:close/>
              </a:path>
              <a:path w="21600" h="21600" extrusionOk="0">
                <a:moveTo>
                  <a:pt x="12419" y="12342"/>
                </a:moveTo>
                <a:lnTo>
                  <a:pt x="12419" y="13885"/>
                </a:lnTo>
                <a:lnTo>
                  <a:pt x="14580" y="13885"/>
                </a:lnTo>
                <a:lnTo>
                  <a:pt x="14580" y="12342"/>
                </a:lnTo>
                <a:lnTo>
                  <a:pt x="12419" y="12342"/>
                </a:lnTo>
                <a:close/>
              </a:path>
              <a:path w="21600" h="21600" extrusionOk="0">
                <a:moveTo>
                  <a:pt x="14580" y="12342"/>
                </a:moveTo>
                <a:lnTo>
                  <a:pt x="14580" y="13885"/>
                </a:lnTo>
                <a:lnTo>
                  <a:pt x="16740" y="13885"/>
                </a:lnTo>
                <a:lnTo>
                  <a:pt x="16740" y="12342"/>
                </a:lnTo>
                <a:lnTo>
                  <a:pt x="14580" y="12342"/>
                </a:lnTo>
                <a:close/>
              </a:path>
              <a:path w="21600" h="21600" extrusionOk="0">
                <a:moveTo>
                  <a:pt x="16740" y="12342"/>
                </a:moveTo>
                <a:lnTo>
                  <a:pt x="16740" y="13885"/>
                </a:lnTo>
                <a:lnTo>
                  <a:pt x="18900" y="13885"/>
                </a:lnTo>
                <a:lnTo>
                  <a:pt x="18900" y="12342"/>
                </a:lnTo>
                <a:lnTo>
                  <a:pt x="16740" y="12342"/>
                </a:lnTo>
                <a:close/>
              </a:path>
              <a:path w="21600" h="21600" extrusionOk="0">
                <a:moveTo>
                  <a:pt x="18900" y="12342"/>
                </a:moveTo>
                <a:lnTo>
                  <a:pt x="18900" y="13885"/>
                </a:lnTo>
                <a:lnTo>
                  <a:pt x="21060" y="13885"/>
                </a:lnTo>
                <a:lnTo>
                  <a:pt x="21060" y="12342"/>
                </a:lnTo>
                <a:lnTo>
                  <a:pt x="18900" y="12342"/>
                </a:lnTo>
                <a:close/>
              </a:path>
              <a:path w="21600" h="21600" extrusionOk="0">
                <a:moveTo>
                  <a:pt x="540" y="13885"/>
                </a:moveTo>
                <a:lnTo>
                  <a:pt x="540" y="15428"/>
                </a:lnTo>
                <a:lnTo>
                  <a:pt x="2700" y="15428"/>
                </a:lnTo>
                <a:lnTo>
                  <a:pt x="2700" y="13885"/>
                </a:lnTo>
                <a:lnTo>
                  <a:pt x="540" y="13885"/>
                </a:lnTo>
                <a:close/>
              </a:path>
              <a:path w="21600" h="21600" extrusionOk="0">
                <a:moveTo>
                  <a:pt x="2700" y="13885"/>
                </a:moveTo>
                <a:lnTo>
                  <a:pt x="2700" y="15428"/>
                </a:lnTo>
                <a:lnTo>
                  <a:pt x="4860" y="15428"/>
                </a:lnTo>
                <a:lnTo>
                  <a:pt x="4860" y="13885"/>
                </a:lnTo>
                <a:lnTo>
                  <a:pt x="2700" y="13885"/>
                </a:lnTo>
                <a:close/>
              </a:path>
              <a:path w="21600" h="21600" extrusionOk="0">
                <a:moveTo>
                  <a:pt x="4860" y="13885"/>
                </a:moveTo>
                <a:lnTo>
                  <a:pt x="4860" y="15428"/>
                </a:lnTo>
                <a:lnTo>
                  <a:pt x="7020" y="15428"/>
                </a:lnTo>
                <a:lnTo>
                  <a:pt x="7020" y="13885"/>
                </a:lnTo>
                <a:lnTo>
                  <a:pt x="4860" y="13885"/>
                </a:lnTo>
                <a:close/>
              </a:path>
              <a:path w="21600" h="21600" extrusionOk="0">
                <a:moveTo>
                  <a:pt x="7020" y="13885"/>
                </a:moveTo>
                <a:lnTo>
                  <a:pt x="7020" y="15428"/>
                </a:lnTo>
                <a:lnTo>
                  <a:pt x="9180" y="15428"/>
                </a:lnTo>
                <a:lnTo>
                  <a:pt x="9180" y="13885"/>
                </a:lnTo>
                <a:lnTo>
                  <a:pt x="7020" y="13885"/>
                </a:lnTo>
                <a:close/>
              </a:path>
              <a:path w="21600" h="21600" extrusionOk="0">
                <a:moveTo>
                  <a:pt x="9180" y="13885"/>
                </a:moveTo>
                <a:lnTo>
                  <a:pt x="9180" y="15428"/>
                </a:lnTo>
                <a:lnTo>
                  <a:pt x="11340" y="15428"/>
                </a:lnTo>
                <a:lnTo>
                  <a:pt x="11340" y="13885"/>
                </a:lnTo>
                <a:lnTo>
                  <a:pt x="9180" y="13885"/>
                </a:lnTo>
                <a:close/>
              </a:path>
              <a:path w="21600" h="21600" extrusionOk="0">
                <a:moveTo>
                  <a:pt x="11340" y="13885"/>
                </a:moveTo>
                <a:lnTo>
                  <a:pt x="11340" y="15428"/>
                </a:lnTo>
                <a:lnTo>
                  <a:pt x="13500" y="15428"/>
                </a:lnTo>
                <a:lnTo>
                  <a:pt x="13500" y="13885"/>
                </a:lnTo>
                <a:lnTo>
                  <a:pt x="11340" y="13885"/>
                </a:lnTo>
                <a:close/>
              </a:path>
              <a:path w="21600" h="21600" extrusionOk="0">
                <a:moveTo>
                  <a:pt x="13500" y="13885"/>
                </a:moveTo>
                <a:lnTo>
                  <a:pt x="13500" y="15428"/>
                </a:lnTo>
                <a:lnTo>
                  <a:pt x="15660" y="15428"/>
                </a:lnTo>
                <a:lnTo>
                  <a:pt x="15660" y="13885"/>
                </a:lnTo>
                <a:lnTo>
                  <a:pt x="13500" y="13885"/>
                </a:lnTo>
                <a:close/>
              </a:path>
              <a:path w="21600" h="21600" extrusionOk="0">
                <a:moveTo>
                  <a:pt x="15660" y="13885"/>
                </a:moveTo>
                <a:lnTo>
                  <a:pt x="15660" y="15428"/>
                </a:lnTo>
                <a:lnTo>
                  <a:pt x="17820" y="15428"/>
                </a:lnTo>
                <a:lnTo>
                  <a:pt x="17820" y="13885"/>
                </a:lnTo>
                <a:lnTo>
                  <a:pt x="15660" y="13885"/>
                </a:lnTo>
                <a:close/>
              </a:path>
              <a:path w="21600" h="21600" extrusionOk="0">
                <a:moveTo>
                  <a:pt x="17820" y="13885"/>
                </a:moveTo>
                <a:lnTo>
                  <a:pt x="17820" y="15428"/>
                </a:lnTo>
                <a:lnTo>
                  <a:pt x="19980" y="15428"/>
                </a:lnTo>
                <a:lnTo>
                  <a:pt x="19980" y="13885"/>
                </a:lnTo>
                <a:lnTo>
                  <a:pt x="17820" y="13885"/>
                </a:lnTo>
                <a:close/>
              </a:path>
              <a:path w="21600" h="21600" extrusionOk="0">
                <a:moveTo>
                  <a:pt x="1620" y="15428"/>
                </a:moveTo>
                <a:lnTo>
                  <a:pt x="1620" y="16971"/>
                </a:lnTo>
                <a:lnTo>
                  <a:pt x="3779" y="16971"/>
                </a:lnTo>
                <a:lnTo>
                  <a:pt x="3779" y="15428"/>
                </a:lnTo>
                <a:lnTo>
                  <a:pt x="1620" y="15428"/>
                </a:lnTo>
                <a:close/>
              </a:path>
              <a:path w="21600" h="21600" extrusionOk="0">
                <a:moveTo>
                  <a:pt x="3779" y="15428"/>
                </a:moveTo>
                <a:lnTo>
                  <a:pt x="3779" y="16971"/>
                </a:lnTo>
                <a:lnTo>
                  <a:pt x="5940" y="16971"/>
                </a:lnTo>
                <a:lnTo>
                  <a:pt x="5940" y="15428"/>
                </a:lnTo>
                <a:lnTo>
                  <a:pt x="3779" y="15428"/>
                </a:lnTo>
                <a:close/>
              </a:path>
              <a:path w="21600" h="21600" extrusionOk="0">
                <a:moveTo>
                  <a:pt x="5940" y="15428"/>
                </a:moveTo>
                <a:lnTo>
                  <a:pt x="5940" y="16971"/>
                </a:lnTo>
                <a:lnTo>
                  <a:pt x="8100" y="16971"/>
                </a:lnTo>
                <a:lnTo>
                  <a:pt x="8100" y="15428"/>
                </a:lnTo>
                <a:lnTo>
                  <a:pt x="5940" y="15428"/>
                </a:lnTo>
                <a:close/>
              </a:path>
              <a:path w="21600" h="21600" extrusionOk="0">
                <a:moveTo>
                  <a:pt x="8100" y="15428"/>
                </a:moveTo>
                <a:lnTo>
                  <a:pt x="8100" y="16971"/>
                </a:lnTo>
                <a:lnTo>
                  <a:pt x="10260" y="16971"/>
                </a:lnTo>
                <a:lnTo>
                  <a:pt x="10260" y="15428"/>
                </a:lnTo>
                <a:lnTo>
                  <a:pt x="8100" y="15428"/>
                </a:lnTo>
                <a:close/>
              </a:path>
              <a:path w="21600" h="21600" extrusionOk="0">
                <a:moveTo>
                  <a:pt x="10260" y="15428"/>
                </a:moveTo>
                <a:lnTo>
                  <a:pt x="10260" y="16971"/>
                </a:lnTo>
                <a:lnTo>
                  <a:pt x="12419" y="16971"/>
                </a:lnTo>
                <a:lnTo>
                  <a:pt x="12419" y="15428"/>
                </a:lnTo>
                <a:lnTo>
                  <a:pt x="10260" y="15428"/>
                </a:lnTo>
                <a:close/>
              </a:path>
              <a:path w="21600" h="21600" extrusionOk="0">
                <a:moveTo>
                  <a:pt x="12419" y="15428"/>
                </a:moveTo>
                <a:lnTo>
                  <a:pt x="12419" y="16971"/>
                </a:lnTo>
                <a:lnTo>
                  <a:pt x="14580" y="16971"/>
                </a:lnTo>
                <a:lnTo>
                  <a:pt x="14580" y="15428"/>
                </a:lnTo>
                <a:lnTo>
                  <a:pt x="12419" y="15428"/>
                </a:lnTo>
                <a:close/>
              </a:path>
              <a:path w="21600" h="21600" extrusionOk="0">
                <a:moveTo>
                  <a:pt x="14580" y="15428"/>
                </a:moveTo>
                <a:lnTo>
                  <a:pt x="14580" y="16971"/>
                </a:lnTo>
                <a:lnTo>
                  <a:pt x="16740" y="16971"/>
                </a:lnTo>
                <a:lnTo>
                  <a:pt x="16740" y="15428"/>
                </a:lnTo>
                <a:lnTo>
                  <a:pt x="14580" y="15428"/>
                </a:lnTo>
                <a:close/>
              </a:path>
              <a:path w="21600" h="21600" extrusionOk="0">
                <a:moveTo>
                  <a:pt x="16740" y="15428"/>
                </a:moveTo>
                <a:lnTo>
                  <a:pt x="16740" y="16971"/>
                </a:lnTo>
                <a:lnTo>
                  <a:pt x="18900" y="16971"/>
                </a:lnTo>
                <a:lnTo>
                  <a:pt x="18900" y="15428"/>
                </a:lnTo>
                <a:lnTo>
                  <a:pt x="16740" y="15428"/>
                </a:lnTo>
                <a:close/>
              </a:path>
              <a:path w="21600" h="21600" extrusionOk="0">
                <a:moveTo>
                  <a:pt x="18900" y="15428"/>
                </a:moveTo>
                <a:lnTo>
                  <a:pt x="18900" y="16971"/>
                </a:lnTo>
                <a:lnTo>
                  <a:pt x="21060" y="16971"/>
                </a:lnTo>
                <a:lnTo>
                  <a:pt x="21060" y="15428"/>
                </a:lnTo>
                <a:lnTo>
                  <a:pt x="18900" y="15428"/>
                </a:lnTo>
                <a:close/>
              </a:path>
              <a:path w="21600" h="21600" extrusionOk="0">
                <a:moveTo>
                  <a:pt x="540" y="16971"/>
                </a:moveTo>
                <a:lnTo>
                  <a:pt x="540" y="18514"/>
                </a:lnTo>
                <a:lnTo>
                  <a:pt x="2700" y="18514"/>
                </a:lnTo>
                <a:lnTo>
                  <a:pt x="2700" y="16971"/>
                </a:lnTo>
                <a:lnTo>
                  <a:pt x="540" y="16971"/>
                </a:lnTo>
                <a:close/>
              </a:path>
              <a:path w="21600" h="21600" extrusionOk="0">
                <a:moveTo>
                  <a:pt x="2700" y="16971"/>
                </a:moveTo>
                <a:lnTo>
                  <a:pt x="2700" y="18514"/>
                </a:lnTo>
                <a:lnTo>
                  <a:pt x="4860" y="18514"/>
                </a:lnTo>
                <a:lnTo>
                  <a:pt x="4860" y="16971"/>
                </a:lnTo>
                <a:lnTo>
                  <a:pt x="2700" y="16971"/>
                </a:lnTo>
                <a:close/>
              </a:path>
              <a:path w="21600" h="21600" extrusionOk="0">
                <a:moveTo>
                  <a:pt x="4860" y="16971"/>
                </a:moveTo>
                <a:lnTo>
                  <a:pt x="4860" y="18514"/>
                </a:lnTo>
                <a:lnTo>
                  <a:pt x="7020" y="18514"/>
                </a:lnTo>
                <a:lnTo>
                  <a:pt x="7020" y="16971"/>
                </a:lnTo>
                <a:lnTo>
                  <a:pt x="4860" y="16971"/>
                </a:lnTo>
                <a:close/>
              </a:path>
              <a:path w="21600" h="21600" extrusionOk="0">
                <a:moveTo>
                  <a:pt x="7020" y="16971"/>
                </a:moveTo>
                <a:lnTo>
                  <a:pt x="7020" y="18514"/>
                </a:lnTo>
                <a:lnTo>
                  <a:pt x="9180" y="18514"/>
                </a:lnTo>
                <a:lnTo>
                  <a:pt x="9180" y="16971"/>
                </a:lnTo>
                <a:lnTo>
                  <a:pt x="7020" y="16971"/>
                </a:lnTo>
                <a:close/>
              </a:path>
              <a:path w="21600" h="21600" extrusionOk="0">
                <a:moveTo>
                  <a:pt x="9180" y="16971"/>
                </a:moveTo>
                <a:lnTo>
                  <a:pt x="9180" y="18514"/>
                </a:lnTo>
                <a:lnTo>
                  <a:pt x="11340" y="18514"/>
                </a:lnTo>
                <a:lnTo>
                  <a:pt x="11340" y="16971"/>
                </a:lnTo>
                <a:lnTo>
                  <a:pt x="9180" y="16971"/>
                </a:lnTo>
                <a:close/>
              </a:path>
              <a:path w="21600" h="21600" extrusionOk="0">
                <a:moveTo>
                  <a:pt x="11340" y="16971"/>
                </a:moveTo>
                <a:lnTo>
                  <a:pt x="11340" y="18514"/>
                </a:lnTo>
                <a:lnTo>
                  <a:pt x="13500" y="18514"/>
                </a:lnTo>
                <a:lnTo>
                  <a:pt x="13500" y="16971"/>
                </a:lnTo>
                <a:lnTo>
                  <a:pt x="11340" y="16971"/>
                </a:lnTo>
                <a:close/>
              </a:path>
              <a:path w="21600" h="21600" extrusionOk="0">
                <a:moveTo>
                  <a:pt x="13500" y="16971"/>
                </a:moveTo>
                <a:lnTo>
                  <a:pt x="13500" y="18514"/>
                </a:lnTo>
                <a:lnTo>
                  <a:pt x="15660" y="18514"/>
                </a:lnTo>
                <a:lnTo>
                  <a:pt x="15660" y="16971"/>
                </a:lnTo>
                <a:lnTo>
                  <a:pt x="13500" y="16971"/>
                </a:lnTo>
                <a:close/>
              </a:path>
              <a:path w="21600" h="21600" extrusionOk="0">
                <a:moveTo>
                  <a:pt x="15660" y="16971"/>
                </a:moveTo>
                <a:lnTo>
                  <a:pt x="15660" y="18514"/>
                </a:lnTo>
                <a:lnTo>
                  <a:pt x="17820" y="18514"/>
                </a:lnTo>
                <a:lnTo>
                  <a:pt x="17820" y="16971"/>
                </a:lnTo>
                <a:lnTo>
                  <a:pt x="15660" y="16971"/>
                </a:lnTo>
                <a:close/>
              </a:path>
              <a:path w="21600" h="21600" extrusionOk="0">
                <a:moveTo>
                  <a:pt x="17820" y="16971"/>
                </a:moveTo>
                <a:lnTo>
                  <a:pt x="17820" y="18514"/>
                </a:lnTo>
                <a:lnTo>
                  <a:pt x="19980" y="18514"/>
                </a:lnTo>
                <a:lnTo>
                  <a:pt x="19980" y="16971"/>
                </a:lnTo>
                <a:lnTo>
                  <a:pt x="17820" y="16971"/>
                </a:lnTo>
                <a:close/>
              </a:path>
              <a:path w="21600" h="21600" extrusionOk="0">
                <a:moveTo>
                  <a:pt x="1620" y="18514"/>
                </a:moveTo>
                <a:lnTo>
                  <a:pt x="1620" y="20057"/>
                </a:lnTo>
                <a:lnTo>
                  <a:pt x="3779" y="20057"/>
                </a:lnTo>
                <a:lnTo>
                  <a:pt x="3779" y="18514"/>
                </a:lnTo>
                <a:lnTo>
                  <a:pt x="1620" y="18514"/>
                </a:lnTo>
                <a:close/>
              </a:path>
              <a:path w="21600" h="21600" extrusionOk="0">
                <a:moveTo>
                  <a:pt x="3779" y="18514"/>
                </a:moveTo>
                <a:lnTo>
                  <a:pt x="3779" y="20057"/>
                </a:lnTo>
                <a:lnTo>
                  <a:pt x="5940" y="20057"/>
                </a:lnTo>
                <a:lnTo>
                  <a:pt x="5940" y="18514"/>
                </a:lnTo>
                <a:lnTo>
                  <a:pt x="3779" y="18514"/>
                </a:lnTo>
                <a:close/>
              </a:path>
              <a:path w="21600" h="21600" extrusionOk="0">
                <a:moveTo>
                  <a:pt x="5940" y="18514"/>
                </a:moveTo>
                <a:lnTo>
                  <a:pt x="5940" y="20057"/>
                </a:lnTo>
                <a:lnTo>
                  <a:pt x="8100" y="20057"/>
                </a:lnTo>
                <a:lnTo>
                  <a:pt x="8100" y="18514"/>
                </a:lnTo>
                <a:lnTo>
                  <a:pt x="5940" y="18514"/>
                </a:lnTo>
                <a:close/>
              </a:path>
              <a:path w="21600" h="21600" extrusionOk="0">
                <a:moveTo>
                  <a:pt x="8100" y="18514"/>
                </a:moveTo>
                <a:lnTo>
                  <a:pt x="8100" y="20057"/>
                </a:lnTo>
                <a:lnTo>
                  <a:pt x="10260" y="20057"/>
                </a:lnTo>
                <a:lnTo>
                  <a:pt x="10260" y="18514"/>
                </a:lnTo>
                <a:lnTo>
                  <a:pt x="8100" y="18514"/>
                </a:lnTo>
                <a:close/>
              </a:path>
              <a:path w="21600" h="21600" extrusionOk="0">
                <a:moveTo>
                  <a:pt x="10260" y="18514"/>
                </a:moveTo>
                <a:lnTo>
                  <a:pt x="10260" y="20057"/>
                </a:lnTo>
                <a:lnTo>
                  <a:pt x="12419" y="20057"/>
                </a:lnTo>
                <a:lnTo>
                  <a:pt x="12419" y="18514"/>
                </a:lnTo>
                <a:lnTo>
                  <a:pt x="10260" y="18514"/>
                </a:lnTo>
                <a:close/>
              </a:path>
              <a:path w="21600" h="21600" extrusionOk="0">
                <a:moveTo>
                  <a:pt x="12419" y="18514"/>
                </a:moveTo>
                <a:lnTo>
                  <a:pt x="12419" y="20057"/>
                </a:lnTo>
                <a:lnTo>
                  <a:pt x="14580" y="20057"/>
                </a:lnTo>
                <a:lnTo>
                  <a:pt x="14580" y="18514"/>
                </a:lnTo>
                <a:lnTo>
                  <a:pt x="12419" y="18514"/>
                </a:lnTo>
                <a:close/>
              </a:path>
              <a:path w="21600" h="21600" extrusionOk="0">
                <a:moveTo>
                  <a:pt x="14580" y="18514"/>
                </a:moveTo>
                <a:lnTo>
                  <a:pt x="14580" y="20057"/>
                </a:lnTo>
                <a:lnTo>
                  <a:pt x="16740" y="20057"/>
                </a:lnTo>
                <a:lnTo>
                  <a:pt x="16740" y="18514"/>
                </a:lnTo>
                <a:lnTo>
                  <a:pt x="14580" y="18514"/>
                </a:lnTo>
                <a:close/>
              </a:path>
              <a:path w="21600" h="21600" extrusionOk="0">
                <a:moveTo>
                  <a:pt x="16740" y="18514"/>
                </a:moveTo>
                <a:lnTo>
                  <a:pt x="16740" y="20057"/>
                </a:lnTo>
                <a:lnTo>
                  <a:pt x="18900" y="20057"/>
                </a:lnTo>
                <a:lnTo>
                  <a:pt x="18900" y="18514"/>
                </a:lnTo>
                <a:lnTo>
                  <a:pt x="16740" y="18514"/>
                </a:lnTo>
                <a:close/>
              </a:path>
              <a:path w="21600" h="21600" extrusionOk="0">
                <a:moveTo>
                  <a:pt x="18900" y="18514"/>
                </a:moveTo>
                <a:lnTo>
                  <a:pt x="18900" y="20057"/>
                </a:lnTo>
                <a:lnTo>
                  <a:pt x="21060" y="20057"/>
                </a:lnTo>
                <a:lnTo>
                  <a:pt x="21060" y="18514"/>
                </a:lnTo>
                <a:lnTo>
                  <a:pt x="18900" y="18514"/>
                </a:lnTo>
                <a:close/>
              </a:path>
              <a:path w="21600" h="21600" extrusionOk="0">
                <a:moveTo>
                  <a:pt x="540" y="20057"/>
                </a:moveTo>
                <a:lnTo>
                  <a:pt x="540" y="21600"/>
                </a:lnTo>
                <a:lnTo>
                  <a:pt x="2700" y="21600"/>
                </a:lnTo>
                <a:lnTo>
                  <a:pt x="2700" y="20057"/>
                </a:lnTo>
                <a:lnTo>
                  <a:pt x="540" y="20057"/>
                </a:lnTo>
                <a:close/>
              </a:path>
              <a:path w="21600" h="21600" extrusionOk="0">
                <a:moveTo>
                  <a:pt x="2700" y="20057"/>
                </a:moveTo>
                <a:lnTo>
                  <a:pt x="2700" y="21600"/>
                </a:lnTo>
                <a:lnTo>
                  <a:pt x="4860" y="21600"/>
                </a:lnTo>
                <a:lnTo>
                  <a:pt x="4860" y="20057"/>
                </a:lnTo>
                <a:lnTo>
                  <a:pt x="2700" y="20057"/>
                </a:lnTo>
                <a:close/>
              </a:path>
              <a:path w="21600" h="21600" extrusionOk="0">
                <a:moveTo>
                  <a:pt x="4860" y="20057"/>
                </a:moveTo>
                <a:lnTo>
                  <a:pt x="4860" y="21600"/>
                </a:lnTo>
                <a:lnTo>
                  <a:pt x="7020" y="21600"/>
                </a:lnTo>
                <a:lnTo>
                  <a:pt x="7020" y="20057"/>
                </a:lnTo>
                <a:lnTo>
                  <a:pt x="4860" y="20057"/>
                </a:lnTo>
                <a:close/>
              </a:path>
              <a:path w="21600" h="21600" extrusionOk="0">
                <a:moveTo>
                  <a:pt x="7020" y="20057"/>
                </a:moveTo>
                <a:lnTo>
                  <a:pt x="7020" y="21600"/>
                </a:lnTo>
                <a:lnTo>
                  <a:pt x="9180" y="21600"/>
                </a:lnTo>
                <a:lnTo>
                  <a:pt x="9180" y="20057"/>
                </a:lnTo>
                <a:lnTo>
                  <a:pt x="7020" y="20057"/>
                </a:lnTo>
                <a:close/>
              </a:path>
              <a:path w="21600" h="21600" extrusionOk="0">
                <a:moveTo>
                  <a:pt x="9180" y="20057"/>
                </a:moveTo>
                <a:lnTo>
                  <a:pt x="9180" y="21600"/>
                </a:lnTo>
                <a:lnTo>
                  <a:pt x="11340" y="21600"/>
                </a:lnTo>
                <a:lnTo>
                  <a:pt x="11340" y="20057"/>
                </a:lnTo>
                <a:lnTo>
                  <a:pt x="9180" y="20057"/>
                </a:lnTo>
                <a:close/>
              </a:path>
              <a:path w="21600" h="21600" extrusionOk="0">
                <a:moveTo>
                  <a:pt x="11340" y="20057"/>
                </a:moveTo>
                <a:lnTo>
                  <a:pt x="11340" y="21600"/>
                </a:lnTo>
                <a:lnTo>
                  <a:pt x="13500" y="21600"/>
                </a:lnTo>
                <a:lnTo>
                  <a:pt x="13500" y="20057"/>
                </a:lnTo>
                <a:lnTo>
                  <a:pt x="11340" y="20057"/>
                </a:lnTo>
                <a:close/>
              </a:path>
              <a:path w="21600" h="21600" extrusionOk="0">
                <a:moveTo>
                  <a:pt x="13500" y="20057"/>
                </a:moveTo>
                <a:lnTo>
                  <a:pt x="13500" y="21600"/>
                </a:lnTo>
                <a:lnTo>
                  <a:pt x="15660" y="21600"/>
                </a:lnTo>
                <a:lnTo>
                  <a:pt x="15660" y="20057"/>
                </a:lnTo>
                <a:lnTo>
                  <a:pt x="13500" y="20057"/>
                </a:lnTo>
                <a:close/>
              </a:path>
              <a:path w="21600" h="21600" extrusionOk="0">
                <a:moveTo>
                  <a:pt x="15660" y="20057"/>
                </a:moveTo>
                <a:lnTo>
                  <a:pt x="15660" y="21600"/>
                </a:lnTo>
                <a:lnTo>
                  <a:pt x="17820" y="21600"/>
                </a:lnTo>
                <a:lnTo>
                  <a:pt x="17820" y="20057"/>
                </a:lnTo>
                <a:lnTo>
                  <a:pt x="15660" y="20057"/>
                </a:lnTo>
                <a:close/>
              </a:path>
              <a:path w="21600" h="21600" extrusionOk="0">
                <a:moveTo>
                  <a:pt x="17820" y="20057"/>
                </a:moveTo>
                <a:lnTo>
                  <a:pt x="17820" y="21600"/>
                </a:lnTo>
                <a:lnTo>
                  <a:pt x="19980" y="21600"/>
                </a:lnTo>
                <a:lnTo>
                  <a:pt x="19980" y="20057"/>
                </a:lnTo>
                <a:lnTo>
                  <a:pt x="17820" y="20057"/>
                </a:lnTo>
                <a:close/>
              </a:path>
              <a:path w="21600" h="21600" extrusionOk="0">
                <a:moveTo>
                  <a:pt x="19980" y="4628"/>
                </a:moveTo>
                <a:lnTo>
                  <a:pt x="21060" y="4628"/>
                </a:lnTo>
                <a:lnTo>
                  <a:pt x="21060" y="6171"/>
                </a:lnTo>
                <a:lnTo>
                  <a:pt x="19980" y="6171"/>
                </a:lnTo>
                <a:lnTo>
                  <a:pt x="19980" y="4628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54" name="Oval 22">
            <a:extLst>
              <a:ext uri="{FF2B5EF4-FFF2-40B4-BE49-F238E27FC236}">
                <a16:creationId xmlns:a16="http://schemas.microsoft.com/office/drawing/2014/main" id="{527C1B3B-C3F1-4FDF-B40F-FBC1E547E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8" y="3778250"/>
            <a:ext cx="125412" cy="12541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8466" name="Group 34">
            <a:extLst>
              <a:ext uri="{FF2B5EF4-FFF2-40B4-BE49-F238E27FC236}">
                <a16:creationId xmlns:a16="http://schemas.microsoft.com/office/drawing/2014/main" id="{BFE07474-1F57-4130-81B6-267760400DBF}"/>
              </a:ext>
            </a:extLst>
          </p:cNvPr>
          <p:cNvGrpSpPr>
            <a:grpSpLocks/>
          </p:cNvGrpSpPr>
          <p:nvPr/>
        </p:nvGrpSpPr>
        <p:grpSpPr bwMode="auto">
          <a:xfrm>
            <a:off x="3622675" y="3783013"/>
            <a:ext cx="1711325" cy="139700"/>
            <a:chOff x="2257" y="2383"/>
            <a:chExt cx="1078" cy="88"/>
          </a:xfrm>
        </p:grpSpPr>
        <p:sp>
          <p:nvSpPr>
            <p:cNvPr id="18456" name="Oval 24">
              <a:extLst>
                <a:ext uri="{FF2B5EF4-FFF2-40B4-BE49-F238E27FC236}">
                  <a16:creationId xmlns:a16="http://schemas.microsoft.com/office/drawing/2014/main" id="{C32A5A4D-CCAC-4ECC-808F-F7FE408BE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383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57" name="Oval 25">
              <a:extLst>
                <a:ext uri="{FF2B5EF4-FFF2-40B4-BE49-F238E27FC236}">
                  <a16:creationId xmlns:a16="http://schemas.microsoft.com/office/drawing/2014/main" id="{36019690-28E8-4361-9FA7-13C2A1B95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8" y="2384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58" name="Oval 26">
              <a:extLst>
                <a:ext uri="{FF2B5EF4-FFF2-40B4-BE49-F238E27FC236}">
                  <a16:creationId xmlns:a16="http://schemas.microsoft.com/office/drawing/2014/main" id="{D546ABEF-6F9A-4E33-8A0D-23AB063AB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2385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59" name="Oval 27">
              <a:extLst>
                <a:ext uri="{FF2B5EF4-FFF2-40B4-BE49-F238E27FC236}">
                  <a16:creationId xmlns:a16="http://schemas.microsoft.com/office/drawing/2014/main" id="{E22EFB1A-C985-4A19-A861-7643B320E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" y="2386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60" name="Oval 28">
              <a:extLst>
                <a:ext uri="{FF2B5EF4-FFF2-40B4-BE49-F238E27FC236}">
                  <a16:creationId xmlns:a16="http://schemas.microsoft.com/office/drawing/2014/main" id="{AEE6233C-0ECB-4EA2-82A2-C7EBB6089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1" y="2387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61" name="Oval 29">
              <a:extLst>
                <a:ext uri="{FF2B5EF4-FFF2-40B4-BE49-F238E27FC236}">
                  <a16:creationId xmlns:a16="http://schemas.microsoft.com/office/drawing/2014/main" id="{FBF6640A-DE1B-4382-AD4B-9991D1671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2" y="2388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62" name="Oval 30">
              <a:extLst>
                <a:ext uri="{FF2B5EF4-FFF2-40B4-BE49-F238E27FC236}">
                  <a16:creationId xmlns:a16="http://schemas.microsoft.com/office/drawing/2014/main" id="{D7886783-ED78-4815-A208-DFE3B252C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" y="2389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63" name="Oval 31">
              <a:extLst>
                <a:ext uri="{FF2B5EF4-FFF2-40B4-BE49-F238E27FC236}">
                  <a16:creationId xmlns:a16="http://schemas.microsoft.com/office/drawing/2014/main" id="{21A5F3D3-6F78-411E-BB0C-4EE2ADB4E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4" y="2390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64" name="Oval 32">
              <a:extLst>
                <a:ext uri="{FF2B5EF4-FFF2-40B4-BE49-F238E27FC236}">
                  <a16:creationId xmlns:a16="http://schemas.microsoft.com/office/drawing/2014/main" id="{AF68AEEB-10A0-42AC-8B8C-E7B082929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" y="2391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65" name="Oval 33">
              <a:extLst>
                <a:ext uri="{FF2B5EF4-FFF2-40B4-BE49-F238E27FC236}">
                  <a16:creationId xmlns:a16="http://schemas.microsoft.com/office/drawing/2014/main" id="{AA604668-8B95-4784-BF07-1EB1EAA10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6" y="2392"/>
              <a:ext cx="79" cy="7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8467" name="Oval 35">
            <a:extLst>
              <a:ext uri="{FF2B5EF4-FFF2-40B4-BE49-F238E27FC236}">
                <a16:creationId xmlns:a16="http://schemas.microsoft.com/office/drawing/2014/main" id="{3A83733D-DFC2-44CF-A004-43693ED55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3" y="3775075"/>
            <a:ext cx="125412" cy="12541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8471" name="Group 39">
            <a:extLst>
              <a:ext uri="{FF2B5EF4-FFF2-40B4-BE49-F238E27FC236}">
                <a16:creationId xmlns:a16="http://schemas.microsoft.com/office/drawing/2014/main" id="{34EC32B2-33CC-4C5B-8C09-8808F29051D9}"/>
              </a:ext>
            </a:extLst>
          </p:cNvPr>
          <p:cNvGrpSpPr>
            <a:grpSpLocks/>
          </p:cNvGrpSpPr>
          <p:nvPr/>
        </p:nvGrpSpPr>
        <p:grpSpPr bwMode="auto">
          <a:xfrm>
            <a:off x="1858963" y="1581150"/>
            <a:ext cx="2598737" cy="392113"/>
            <a:chOff x="1171" y="996"/>
            <a:chExt cx="1637" cy="247"/>
          </a:xfrm>
        </p:grpSpPr>
        <p:sp>
          <p:nvSpPr>
            <p:cNvPr id="18468" name="Text Box 36">
              <a:extLst>
                <a:ext uri="{FF2B5EF4-FFF2-40B4-BE49-F238E27FC236}">
                  <a16:creationId xmlns:a16="http://schemas.microsoft.com/office/drawing/2014/main" id="{CA55E727-197D-4EAF-ABE3-10A8D0D30E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1" y="1004"/>
              <a:ext cx="16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/>
                <a:t>tensione di soglia  </a:t>
              </a:r>
              <a:r>
                <a:rPr lang="it-IT" altLang="it-IT" i="1"/>
                <a:t>V</a:t>
              </a:r>
              <a:r>
                <a:rPr lang="it-IT" altLang="it-IT" i="1" baseline="-25000"/>
                <a:t>t</a:t>
              </a:r>
              <a:endParaRPr lang="fr-FR" altLang="it-IT" i="1"/>
            </a:p>
          </p:txBody>
        </p:sp>
        <p:sp>
          <p:nvSpPr>
            <p:cNvPr id="18470" name="AutoShape 38">
              <a:extLst>
                <a:ext uri="{FF2B5EF4-FFF2-40B4-BE49-F238E27FC236}">
                  <a16:creationId xmlns:a16="http://schemas.microsoft.com/office/drawing/2014/main" id="{E686B225-C950-4AD8-98B0-1B667CA5D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4" y="996"/>
              <a:ext cx="1614" cy="247"/>
            </a:xfrm>
            <a:prstGeom prst="wedgeRoundRectCallout">
              <a:avLst>
                <a:gd name="adj1" fmla="val 31972"/>
                <a:gd name="adj2" fmla="val 127329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/>
            </a:p>
          </p:txBody>
        </p:sp>
      </p:grpSp>
      <p:grpSp>
        <p:nvGrpSpPr>
          <p:cNvPr id="18498" name="Group 66">
            <a:extLst>
              <a:ext uri="{FF2B5EF4-FFF2-40B4-BE49-F238E27FC236}">
                <a16:creationId xmlns:a16="http://schemas.microsoft.com/office/drawing/2014/main" id="{AA296561-CD4D-4731-82EF-27C2E5584782}"/>
              </a:ext>
            </a:extLst>
          </p:cNvPr>
          <p:cNvGrpSpPr>
            <a:grpSpLocks/>
          </p:cNvGrpSpPr>
          <p:nvPr/>
        </p:nvGrpSpPr>
        <p:grpSpPr bwMode="auto">
          <a:xfrm>
            <a:off x="307975" y="2192338"/>
            <a:ext cx="1243013" cy="2360612"/>
            <a:chOff x="194" y="1381"/>
            <a:chExt cx="783" cy="1487"/>
          </a:xfrm>
        </p:grpSpPr>
        <p:pic>
          <p:nvPicPr>
            <p:cNvPr id="18490" name="Picture 58">
              <a:extLst>
                <a:ext uri="{FF2B5EF4-FFF2-40B4-BE49-F238E27FC236}">
                  <a16:creationId xmlns:a16="http://schemas.microsoft.com/office/drawing/2014/main" id="{5A57AC4E-05A9-426C-892D-A25CEFADF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" y="1381"/>
              <a:ext cx="783" cy="1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95" name="Text Box 63">
              <a:extLst>
                <a:ext uri="{FF2B5EF4-FFF2-40B4-BE49-F238E27FC236}">
                  <a16:creationId xmlns:a16="http://schemas.microsoft.com/office/drawing/2014/main" id="{7ED73CBB-0FF3-4D05-8002-E7E185872B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" y="2637"/>
              <a:ext cx="72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/>
                <a:t>canale </a:t>
              </a:r>
              <a:r>
                <a:rPr lang="it-IT" altLang="it-IT" i="1"/>
                <a:t>n</a:t>
              </a:r>
              <a:endParaRPr lang="fr-FR" altLang="it-IT"/>
            </a:p>
          </p:txBody>
        </p:sp>
      </p:grpSp>
      <p:grpSp>
        <p:nvGrpSpPr>
          <p:cNvPr id="18497" name="Group 65">
            <a:extLst>
              <a:ext uri="{FF2B5EF4-FFF2-40B4-BE49-F238E27FC236}">
                <a16:creationId xmlns:a16="http://schemas.microsoft.com/office/drawing/2014/main" id="{70BEB30E-A3C3-4094-A9B4-638DE55E3A11}"/>
              </a:ext>
            </a:extLst>
          </p:cNvPr>
          <p:cNvGrpSpPr>
            <a:grpSpLocks/>
          </p:cNvGrpSpPr>
          <p:nvPr/>
        </p:nvGrpSpPr>
        <p:grpSpPr bwMode="auto">
          <a:xfrm>
            <a:off x="7400925" y="2065338"/>
            <a:ext cx="1241425" cy="2408237"/>
            <a:chOff x="4662" y="1301"/>
            <a:chExt cx="782" cy="1517"/>
          </a:xfrm>
        </p:grpSpPr>
        <p:grpSp>
          <p:nvGrpSpPr>
            <p:cNvPr id="18491" name="Group 59">
              <a:extLst>
                <a:ext uri="{FF2B5EF4-FFF2-40B4-BE49-F238E27FC236}">
                  <a16:creationId xmlns:a16="http://schemas.microsoft.com/office/drawing/2014/main" id="{9FEDB936-3544-4F74-856D-DB50CA0C03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2" y="1301"/>
              <a:ext cx="782" cy="1231"/>
              <a:chOff x="6192" y="7608"/>
              <a:chExt cx="1956" cy="3076"/>
            </a:xfrm>
          </p:grpSpPr>
          <p:pic>
            <p:nvPicPr>
              <p:cNvPr id="18492" name="Picture 60">
                <a:extLst>
                  <a:ext uri="{FF2B5EF4-FFF2-40B4-BE49-F238E27FC236}">
                    <a16:creationId xmlns:a16="http://schemas.microsoft.com/office/drawing/2014/main" id="{AD363504-6182-4320-856C-9BA5A96C7C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2" y="7608"/>
                <a:ext cx="1956" cy="30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493" name="Rectangle 61">
                <a:extLst>
                  <a:ext uri="{FF2B5EF4-FFF2-40B4-BE49-F238E27FC236}">
                    <a16:creationId xmlns:a16="http://schemas.microsoft.com/office/drawing/2014/main" id="{F602C8C3-6B10-439C-BCA0-6BDB9B0C9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56" y="9350"/>
                <a:ext cx="587" cy="2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8494" name="Line 62">
                <a:extLst>
                  <a:ext uri="{FF2B5EF4-FFF2-40B4-BE49-F238E27FC236}">
                    <a16:creationId xmlns:a16="http://schemas.microsoft.com/office/drawing/2014/main" id="{A0BF079C-E694-479F-BEC9-1B322CE871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56" y="9456"/>
                <a:ext cx="62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8496" name="Text Box 64">
              <a:extLst>
                <a:ext uri="{FF2B5EF4-FFF2-40B4-BE49-F238E27FC236}">
                  <a16:creationId xmlns:a16="http://schemas.microsoft.com/office/drawing/2014/main" id="{126FA065-9700-4B5C-A52A-286E329F4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0" y="2587"/>
              <a:ext cx="72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/>
                <a:t>canale </a:t>
              </a:r>
              <a:r>
                <a:rPr lang="it-IT" altLang="it-IT" i="1"/>
                <a:t>p</a:t>
              </a:r>
              <a:endParaRPr lang="fr-FR" altLang="it-IT"/>
            </a:p>
          </p:txBody>
        </p:sp>
      </p:grpSp>
      <p:sp>
        <p:nvSpPr>
          <p:cNvPr id="18499" name="Rectangle 67">
            <a:extLst>
              <a:ext uri="{FF2B5EF4-FFF2-40B4-BE49-F238E27FC236}">
                <a16:creationId xmlns:a16="http://schemas.microsoft.com/office/drawing/2014/main" id="{A284373F-9B46-4C5A-A20B-7F671330D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9538" y="2628900"/>
            <a:ext cx="798512" cy="758825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455" name="Firewall">
            <a:extLst>
              <a:ext uri="{FF2B5EF4-FFF2-40B4-BE49-F238E27FC236}">
                <a16:creationId xmlns:a16="http://schemas.microsoft.com/office/drawing/2014/main" id="{30F210FF-1880-4947-B95E-68887CA3762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792788" y="2892425"/>
            <a:ext cx="706437" cy="89693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060 w 21600"/>
              <a:gd name="T7" fmla="*/ 10800 h 21600"/>
              <a:gd name="T8" fmla="*/ 21060 w 21600"/>
              <a:gd name="T9" fmla="*/ 21600 h 21600"/>
              <a:gd name="T10" fmla="*/ 10800 w 21600"/>
              <a:gd name="T11" fmla="*/ 21600 h 21600"/>
              <a:gd name="T12" fmla="*/ 540 w 21600"/>
              <a:gd name="T13" fmla="*/ 21600 h 21600"/>
              <a:gd name="T14" fmla="*/ 540 w 21600"/>
              <a:gd name="T15" fmla="*/ 10800 h 21600"/>
              <a:gd name="T16" fmla="*/ 761 w 21600"/>
              <a:gd name="T17" fmla="*/ 22454 h 21600"/>
              <a:gd name="T18" fmla="*/ 21069 w 21600"/>
              <a:gd name="T19" fmla="*/ 32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540" y="4628"/>
                </a:moveTo>
                <a:lnTo>
                  <a:pt x="0" y="4628"/>
                </a:lnTo>
                <a:lnTo>
                  <a:pt x="0" y="0"/>
                </a:lnTo>
                <a:lnTo>
                  <a:pt x="21600" y="0"/>
                </a:lnTo>
                <a:lnTo>
                  <a:pt x="21600" y="4628"/>
                </a:lnTo>
                <a:lnTo>
                  <a:pt x="21060" y="4628"/>
                </a:lnTo>
                <a:lnTo>
                  <a:pt x="21060" y="21600"/>
                </a:lnTo>
                <a:lnTo>
                  <a:pt x="540" y="21600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540" y="4628"/>
                </a:moveTo>
                <a:lnTo>
                  <a:pt x="540" y="6171"/>
                </a:lnTo>
                <a:lnTo>
                  <a:pt x="2700" y="6171"/>
                </a:lnTo>
                <a:lnTo>
                  <a:pt x="2700" y="4628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2700" y="4628"/>
                </a:moveTo>
                <a:lnTo>
                  <a:pt x="2700" y="6171"/>
                </a:lnTo>
                <a:lnTo>
                  <a:pt x="4860" y="6171"/>
                </a:lnTo>
                <a:lnTo>
                  <a:pt x="4860" y="4628"/>
                </a:lnTo>
                <a:lnTo>
                  <a:pt x="2700" y="4628"/>
                </a:lnTo>
                <a:close/>
              </a:path>
              <a:path w="21600" h="21600" extrusionOk="0">
                <a:moveTo>
                  <a:pt x="4860" y="4628"/>
                </a:moveTo>
                <a:lnTo>
                  <a:pt x="4860" y="6171"/>
                </a:lnTo>
                <a:lnTo>
                  <a:pt x="7020" y="6171"/>
                </a:lnTo>
                <a:lnTo>
                  <a:pt x="7020" y="4628"/>
                </a:lnTo>
                <a:lnTo>
                  <a:pt x="4860" y="4628"/>
                </a:lnTo>
                <a:close/>
              </a:path>
              <a:path w="21600" h="21600" extrusionOk="0">
                <a:moveTo>
                  <a:pt x="7020" y="4628"/>
                </a:moveTo>
                <a:lnTo>
                  <a:pt x="7020" y="6171"/>
                </a:lnTo>
                <a:lnTo>
                  <a:pt x="9180" y="6171"/>
                </a:lnTo>
                <a:lnTo>
                  <a:pt x="9180" y="4628"/>
                </a:lnTo>
                <a:lnTo>
                  <a:pt x="7020" y="4628"/>
                </a:lnTo>
                <a:close/>
              </a:path>
              <a:path w="21600" h="21600" extrusionOk="0">
                <a:moveTo>
                  <a:pt x="9180" y="4628"/>
                </a:moveTo>
                <a:lnTo>
                  <a:pt x="9180" y="6171"/>
                </a:lnTo>
                <a:lnTo>
                  <a:pt x="11340" y="6171"/>
                </a:lnTo>
                <a:lnTo>
                  <a:pt x="11340" y="4628"/>
                </a:lnTo>
                <a:lnTo>
                  <a:pt x="9180" y="4628"/>
                </a:lnTo>
                <a:close/>
              </a:path>
              <a:path w="21600" h="21600" extrusionOk="0">
                <a:moveTo>
                  <a:pt x="11340" y="4628"/>
                </a:moveTo>
                <a:lnTo>
                  <a:pt x="11340" y="6171"/>
                </a:lnTo>
                <a:lnTo>
                  <a:pt x="13500" y="6171"/>
                </a:lnTo>
                <a:lnTo>
                  <a:pt x="13500" y="4628"/>
                </a:lnTo>
                <a:lnTo>
                  <a:pt x="11340" y="4628"/>
                </a:lnTo>
                <a:close/>
              </a:path>
              <a:path w="21600" h="21600" extrusionOk="0">
                <a:moveTo>
                  <a:pt x="13500" y="4628"/>
                </a:moveTo>
                <a:lnTo>
                  <a:pt x="13500" y="6171"/>
                </a:lnTo>
                <a:lnTo>
                  <a:pt x="15660" y="6171"/>
                </a:lnTo>
                <a:lnTo>
                  <a:pt x="15660" y="4628"/>
                </a:lnTo>
                <a:lnTo>
                  <a:pt x="13500" y="4628"/>
                </a:lnTo>
                <a:close/>
              </a:path>
              <a:path w="21600" h="21600" extrusionOk="0">
                <a:moveTo>
                  <a:pt x="15660" y="4628"/>
                </a:moveTo>
                <a:lnTo>
                  <a:pt x="15660" y="6171"/>
                </a:lnTo>
                <a:lnTo>
                  <a:pt x="17820" y="6171"/>
                </a:lnTo>
                <a:lnTo>
                  <a:pt x="17820" y="4628"/>
                </a:lnTo>
                <a:lnTo>
                  <a:pt x="15660" y="4628"/>
                </a:lnTo>
                <a:close/>
              </a:path>
              <a:path w="21600" h="21600" extrusionOk="0">
                <a:moveTo>
                  <a:pt x="17820" y="4628"/>
                </a:moveTo>
                <a:lnTo>
                  <a:pt x="17820" y="6171"/>
                </a:lnTo>
                <a:lnTo>
                  <a:pt x="19980" y="6171"/>
                </a:lnTo>
                <a:lnTo>
                  <a:pt x="19980" y="4628"/>
                </a:lnTo>
                <a:lnTo>
                  <a:pt x="17820" y="4628"/>
                </a:lnTo>
                <a:close/>
              </a:path>
              <a:path w="21600" h="21600" extrusionOk="0">
                <a:moveTo>
                  <a:pt x="1620" y="6171"/>
                </a:moveTo>
                <a:lnTo>
                  <a:pt x="1620" y="7714"/>
                </a:lnTo>
                <a:lnTo>
                  <a:pt x="3779" y="7714"/>
                </a:lnTo>
                <a:lnTo>
                  <a:pt x="3779" y="6171"/>
                </a:lnTo>
                <a:lnTo>
                  <a:pt x="1620" y="6171"/>
                </a:lnTo>
                <a:close/>
              </a:path>
              <a:path w="21600" h="21600" extrusionOk="0">
                <a:moveTo>
                  <a:pt x="3779" y="6171"/>
                </a:moveTo>
                <a:lnTo>
                  <a:pt x="3779" y="7714"/>
                </a:lnTo>
                <a:lnTo>
                  <a:pt x="5940" y="7714"/>
                </a:lnTo>
                <a:lnTo>
                  <a:pt x="5940" y="6171"/>
                </a:lnTo>
                <a:lnTo>
                  <a:pt x="3779" y="6171"/>
                </a:lnTo>
                <a:close/>
              </a:path>
              <a:path w="21600" h="21600" extrusionOk="0">
                <a:moveTo>
                  <a:pt x="5940" y="6171"/>
                </a:moveTo>
                <a:lnTo>
                  <a:pt x="5940" y="7714"/>
                </a:lnTo>
                <a:lnTo>
                  <a:pt x="8100" y="7714"/>
                </a:lnTo>
                <a:lnTo>
                  <a:pt x="8100" y="6171"/>
                </a:lnTo>
                <a:lnTo>
                  <a:pt x="5940" y="6171"/>
                </a:lnTo>
                <a:close/>
              </a:path>
              <a:path w="21600" h="21600" extrusionOk="0">
                <a:moveTo>
                  <a:pt x="8100" y="6171"/>
                </a:moveTo>
                <a:lnTo>
                  <a:pt x="8100" y="7714"/>
                </a:lnTo>
                <a:lnTo>
                  <a:pt x="10260" y="7714"/>
                </a:lnTo>
                <a:lnTo>
                  <a:pt x="10260" y="6171"/>
                </a:lnTo>
                <a:lnTo>
                  <a:pt x="8100" y="6171"/>
                </a:lnTo>
                <a:close/>
              </a:path>
              <a:path w="21600" h="21600" extrusionOk="0">
                <a:moveTo>
                  <a:pt x="10260" y="6171"/>
                </a:moveTo>
                <a:lnTo>
                  <a:pt x="10260" y="7714"/>
                </a:lnTo>
                <a:lnTo>
                  <a:pt x="12419" y="7714"/>
                </a:lnTo>
                <a:lnTo>
                  <a:pt x="12419" y="6171"/>
                </a:lnTo>
                <a:lnTo>
                  <a:pt x="10260" y="6171"/>
                </a:lnTo>
                <a:close/>
              </a:path>
              <a:path w="21600" h="21600" extrusionOk="0">
                <a:moveTo>
                  <a:pt x="12419" y="6171"/>
                </a:moveTo>
                <a:lnTo>
                  <a:pt x="12419" y="7714"/>
                </a:lnTo>
                <a:lnTo>
                  <a:pt x="14580" y="7714"/>
                </a:lnTo>
                <a:lnTo>
                  <a:pt x="14580" y="6171"/>
                </a:lnTo>
                <a:lnTo>
                  <a:pt x="12419" y="6171"/>
                </a:lnTo>
                <a:close/>
              </a:path>
              <a:path w="21600" h="21600" extrusionOk="0">
                <a:moveTo>
                  <a:pt x="14580" y="6171"/>
                </a:moveTo>
                <a:lnTo>
                  <a:pt x="14580" y="7714"/>
                </a:lnTo>
                <a:lnTo>
                  <a:pt x="16740" y="7714"/>
                </a:lnTo>
                <a:lnTo>
                  <a:pt x="16740" y="6171"/>
                </a:lnTo>
                <a:lnTo>
                  <a:pt x="14580" y="6171"/>
                </a:lnTo>
                <a:close/>
              </a:path>
              <a:path w="21600" h="21600" extrusionOk="0">
                <a:moveTo>
                  <a:pt x="16740" y="6171"/>
                </a:moveTo>
                <a:lnTo>
                  <a:pt x="16740" y="7714"/>
                </a:lnTo>
                <a:lnTo>
                  <a:pt x="18900" y="7714"/>
                </a:lnTo>
                <a:lnTo>
                  <a:pt x="18900" y="6171"/>
                </a:lnTo>
                <a:lnTo>
                  <a:pt x="16740" y="6171"/>
                </a:lnTo>
                <a:close/>
              </a:path>
              <a:path w="21600" h="21600" extrusionOk="0">
                <a:moveTo>
                  <a:pt x="18900" y="6171"/>
                </a:moveTo>
                <a:lnTo>
                  <a:pt x="18900" y="7714"/>
                </a:lnTo>
                <a:lnTo>
                  <a:pt x="21060" y="7714"/>
                </a:lnTo>
                <a:lnTo>
                  <a:pt x="21060" y="6171"/>
                </a:lnTo>
                <a:lnTo>
                  <a:pt x="18900" y="6171"/>
                </a:lnTo>
                <a:close/>
              </a:path>
              <a:path w="21600" h="21600" extrusionOk="0">
                <a:moveTo>
                  <a:pt x="540" y="7714"/>
                </a:moveTo>
                <a:lnTo>
                  <a:pt x="540" y="9257"/>
                </a:lnTo>
                <a:lnTo>
                  <a:pt x="2700" y="9257"/>
                </a:lnTo>
                <a:lnTo>
                  <a:pt x="2700" y="7714"/>
                </a:lnTo>
                <a:lnTo>
                  <a:pt x="540" y="7714"/>
                </a:lnTo>
                <a:close/>
              </a:path>
              <a:path w="21600" h="21600" extrusionOk="0">
                <a:moveTo>
                  <a:pt x="2700" y="7714"/>
                </a:moveTo>
                <a:lnTo>
                  <a:pt x="2700" y="9257"/>
                </a:lnTo>
                <a:lnTo>
                  <a:pt x="4860" y="9257"/>
                </a:lnTo>
                <a:lnTo>
                  <a:pt x="4860" y="7714"/>
                </a:lnTo>
                <a:lnTo>
                  <a:pt x="2700" y="7714"/>
                </a:lnTo>
                <a:close/>
              </a:path>
              <a:path w="21600" h="21600" extrusionOk="0">
                <a:moveTo>
                  <a:pt x="4860" y="7714"/>
                </a:moveTo>
                <a:lnTo>
                  <a:pt x="4860" y="9257"/>
                </a:lnTo>
                <a:lnTo>
                  <a:pt x="7020" y="9257"/>
                </a:lnTo>
                <a:lnTo>
                  <a:pt x="7020" y="7714"/>
                </a:lnTo>
                <a:lnTo>
                  <a:pt x="4860" y="7714"/>
                </a:lnTo>
                <a:close/>
              </a:path>
              <a:path w="21600" h="21600" extrusionOk="0">
                <a:moveTo>
                  <a:pt x="7020" y="7714"/>
                </a:moveTo>
                <a:lnTo>
                  <a:pt x="7020" y="9257"/>
                </a:lnTo>
                <a:lnTo>
                  <a:pt x="9180" y="9257"/>
                </a:lnTo>
                <a:lnTo>
                  <a:pt x="9180" y="7714"/>
                </a:lnTo>
                <a:lnTo>
                  <a:pt x="7020" y="7714"/>
                </a:lnTo>
                <a:close/>
              </a:path>
              <a:path w="21600" h="21600" extrusionOk="0">
                <a:moveTo>
                  <a:pt x="9180" y="7714"/>
                </a:moveTo>
                <a:lnTo>
                  <a:pt x="9180" y="9257"/>
                </a:lnTo>
                <a:lnTo>
                  <a:pt x="11340" y="9257"/>
                </a:lnTo>
                <a:lnTo>
                  <a:pt x="11340" y="7714"/>
                </a:lnTo>
                <a:lnTo>
                  <a:pt x="9180" y="7714"/>
                </a:lnTo>
                <a:close/>
              </a:path>
              <a:path w="21600" h="21600" extrusionOk="0">
                <a:moveTo>
                  <a:pt x="11340" y="7714"/>
                </a:moveTo>
                <a:lnTo>
                  <a:pt x="11340" y="9257"/>
                </a:lnTo>
                <a:lnTo>
                  <a:pt x="13500" y="9257"/>
                </a:lnTo>
                <a:lnTo>
                  <a:pt x="13500" y="7714"/>
                </a:lnTo>
                <a:lnTo>
                  <a:pt x="11340" y="7714"/>
                </a:lnTo>
                <a:close/>
              </a:path>
              <a:path w="21600" h="21600" extrusionOk="0">
                <a:moveTo>
                  <a:pt x="13500" y="7714"/>
                </a:moveTo>
                <a:lnTo>
                  <a:pt x="13500" y="9257"/>
                </a:lnTo>
                <a:lnTo>
                  <a:pt x="15660" y="9257"/>
                </a:lnTo>
                <a:lnTo>
                  <a:pt x="15660" y="7714"/>
                </a:lnTo>
                <a:lnTo>
                  <a:pt x="13500" y="7714"/>
                </a:lnTo>
                <a:close/>
              </a:path>
              <a:path w="21600" h="21600" extrusionOk="0">
                <a:moveTo>
                  <a:pt x="15660" y="7714"/>
                </a:moveTo>
                <a:lnTo>
                  <a:pt x="15660" y="9257"/>
                </a:lnTo>
                <a:lnTo>
                  <a:pt x="17820" y="9257"/>
                </a:lnTo>
                <a:lnTo>
                  <a:pt x="17820" y="7714"/>
                </a:lnTo>
                <a:lnTo>
                  <a:pt x="15660" y="7714"/>
                </a:lnTo>
                <a:close/>
              </a:path>
              <a:path w="21600" h="21600" extrusionOk="0">
                <a:moveTo>
                  <a:pt x="17820" y="7714"/>
                </a:moveTo>
                <a:lnTo>
                  <a:pt x="17820" y="9257"/>
                </a:lnTo>
                <a:lnTo>
                  <a:pt x="19980" y="9257"/>
                </a:lnTo>
                <a:lnTo>
                  <a:pt x="19980" y="7714"/>
                </a:lnTo>
                <a:lnTo>
                  <a:pt x="17820" y="7714"/>
                </a:lnTo>
                <a:close/>
              </a:path>
              <a:path w="21600" h="21600" extrusionOk="0">
                <a:moveTo>
                  <a:pt x="1620" y="9257"/>
                </a:moveTo>
                <a:lnTo>
                  <a:pt x="1620" y="10800"/>
                </a:lnTo>
                <a:lnTo>
                  <a:pt x="3779" y="10800"/>
                </a:lnTo>
                <a:lnTo>
                  <a:pt x="3779" y="9257"/>
                </a:lnTo>
                <a:lnTo>
                  <a:pt x="1620" y="9257"/>
                </a:lnTo>
                <a:close/>
              </a:path>
              <a:path w="21600" h="21600" extrusionOk="0">
                <a:moveTo>
                  <a:pt x="3779" y="9257"/>
                </a:moveTo>
                <a:lnTo>
                  <a:pt x="3779" y="10800"/>
                </a:lnTo>
                <a:lnTo>
                  <a:pt x="5940" y="10800"/>
                </a:lnTo>
                <a:lnTo>
                  <a:pt x="5940" y="9257"/>
                </a:lnTo>
                <a:lnTo>
                  <a:pt x="3779" y="9257"/>
                </a:lnTo>
                <a:close/>
              </a:path>
              <a:path w="21600" h="21600" extrusionOk="0">
                <a:moveTo>
                  <a:pt x="5940" y="9257"/>
                </a:moveTo>
                <a:lnTo>
                  <a:pt x="5940" y="10800"/>
                </a:lnTo>
                <a:lnTo>
                  <a:pt x="8100" y="10800"/>
                </a:lnTo>
                <a:lnTo>
                  <a:pt x="8100" y="9257"/>
                </a:lnTo>
                <a:lnTo>
                  <a:pt x="5940" y="9257"/>
                </a:lnTo>
                <a:close/>
              </a:path>
              <a:path w="21600" h="21600" extrusionOk="0">
                <a:moveTo>
                  <a:pt x="8100" y="9257"/>
                </a:moveTo>
                <a:lnTo>
                  <a:pt x="8100" y="10800"/>
                </a:lnTo>
                <a:lnTo>
                  <a:pt x="10260" y="10800"/>
                </a:lnTo>
                <a:lnTo>
                  <a:pt x="10260" y="9257"/>
                </a:lnTo>
                <a:lnTo>
                  <a:pt x="8100" y="9257"/>
                </a:lnTo>
                <a:close/>
              </a:path>
              <a:path w="21600" h="21600" extrusionOk="0">
                <a:moveTo>
                  <a:pt x="10260" y="9257"/>
                </a:moveTo>
                <a:lnTo>
                  <a:pt x="10260" y="10800"/>
                </a:lnTo>
                <a:lnTo>
                  <a:pt x="12419" y="10800"/>
                </a:lnTo>
                <a:lnTo>
                  <a:pt x="12419" y="9257"/>
                </a:lnTo>
                <a:lnTo>
                  <a:pt x="10260" y="9257"/>
                </a:lnTo>
                <a:close/>
              </a:path>
              <a:path w="21600" h="21600" extrusionOk="0">
                <a:moveTo>
                  <a:pt x="12419" y="9257"/>
                </a:moveTo>
                <a:lnTo>
                  <a:pt x="12419" y="10800"/>
                </a:lnTo>
                <a:lnTo>
                  <a:pt x="14580" y="10800"/>
                </a:lnTo>
                <a:lnTo>
                  <a:pt x="14580" y="9257"/>
                </a:lnTo>
                <a:lnTo>
                  <a:pt x="12419" y="9257"/>
                </a:lnTo>
                <a:close/>
              </a:path>
              <a:path w="21600" h="21600" extrusionOk="0">
                <a:moveTo>
                  <a:pt x="14580" y="9257"/>
                </a:moveTo>
                <a:lnTo>
                  <a:pt x="14580" y="10800"/>
                </a:lnTo>
                <a:lnTo>
                  <a:pt x="16740" y="10800"/>
                </a:lnTo>
                <a:lnTo>
                  <a:pt x="16740" y="9257"/>
                </a:lnTo>
                <a:lnTo>
                  <a:pt x="14580" y="9257"/>
                </a:lnTo>
                <a:close/>
              </a:path>
              <a:path w="21600" h="21600" extrusionOk="0">
                <a:moveTo>
                  <a:pt x="16740" y="9257"/>
                </a:moveTo>
                <a:lnTo>
                  <a:pt x="16740" y="10800"/>
                </a:lnTo>
                <a:lnTo>
                  <a:pt x="18900" y="10800"/>
                </a:lnTo>
                <a:lnTo>
                  <a:pt x="18900" y="9257"/>
                </a:lnTo>
                <a:lnTo>
                  <a:pt x="16740" y="9257"/>
                </a:lnTo>
                <a:close/>
              </a:path>
              <a:path w="21600" h="21600" extrusionOk="0">
                <a:moveTo>
                  <a:pt x="18900" y="9257"/>
                </a:moveTo>
                <a:lnTo>
                  <a:pt x="18900" y="10800"/>
                </a:lnTo>
                <a:lnTo>
                  <a:pt x="21060" y="10800"/>
                </a:lnTo>
                <a:lnTo>
                  <a:pt x="21060" y="9257"/>
                </a:lnTo>
                <a:lnTo>
                  <a:pt x="18900" y="9257"/>
                </a:lnTo>
                <a:close/>
              </a:path>
              <a:path w="21600" h="21600" extrusionOk="0">
                <a:moveTo>
                  <a:pt x="540" y="10800"/>
                </a:moveTo>
                <a:lnTo>
                  <a:pt x="540" y="12342"/>
                </a:lnTo>
                <a:lnTo>
                  <a:pt x="2700" y="12342"/>
                </a:lnTo>
                <a:lnTo>
                  <a:pt x="2700" y="10800"/>
                </a:lnTo>
                <a:lnTo>
                  <a:pt x="540" y="10800"/>
                </a:lnTo>
                <a:close/>
              </a:path>
              <a:path w="21600" h="21600" extrusionOk="0">
                <a:moveTo>
                  <a:pt x="2700" y="10800"/>
                </a:moveTo>
                <a:lnTo>
                  <a:pt x="2700" y="12342"/>
                </a:lnTo>
                <a:lnTo>
                  <a:pt x="4860" y="12342"/>
                </a:lnTo>
                <a:lnTo>
                  <a:pt x="4860" y="10800"/>
                </a:lnTo>
                <a:lnTo>
                  <a:pt x="2700" y="10800"/>
                </a:lnTo>
                <a:close/>
              </a:path>
              <a:path w="21600" h="21600" extrusionOk="0">
                <a:moveTo>
                  <a:pt x="4860" y="10800"/>
                </a:moveTo>
                <a:lnTo>
                  <a:pt x="4860" y="12342"/>
                </a:lnTo>
                <a:lnTo>
                  <a:pt x="7020" y="12342"/>
                </a:lnTo>
                <a:lnTo>
                  <a:pt x="7020" y="10800"/>
                </a:lnTo>
                <a:lnTo>
                  <a:pt x="4860" y="10800"/>
                </a:lnTo>
                <a:close/>
              </a:path>
              <a:path w="21600" h="21600" extrusionOk="0">
                <a:moveTo>
                  <a:pt x="7020" y="10800"/>
                </a:moveTo>
                <a:lnTo>
                  <a:pt x="7020" y="12342"/>
                </a:lnTo>
                <a:lnTo>
                  <a:pt x="9180" y="12342"/>
                </a:lnTo>
                <a:lnTo>
                  <a:pt x="9180" y="10800"/>
                </a:lnTo>
                <a:lnTo>
                  <a:pt x="7020" y="10800"/>
                </a:lnTo>
                <a:close/>
              </a:path>
              <a:path w="21600" h="21600" extrusionOk="0">
                <a:moveTo>
                  <a:pt x="9180" y="10800"/>
                </a:moveTo>
                <a:lnTo>
                  <a:pt x="9180" y="12342"/>
                </a:lnTo>
                <a:lnTo>
                  <a:pt x="11340" y="12342"/>
                </a:lnTo>
                <a:lnTo>
                  <a:pt x="11340" y="10800"/>
                </a:lnTo>
                <a:lnTo>
                  <a:pt x="9180" y="10800"/>
                </a:lnTo>
                <a:close/>
              </a:path>
              <a:path w="21600" h="21600" extrusionOk="0">
                <a:moveTo>
                  <a:pt x="11340" y="10800"/>
                </a:moveTo>
                <a:lnTo>
                  <a:pt x="11340" y="12342"/>
                </a:lnTo>
                <a:lnTo>
                  <a:pt x="13500" y="12342"/>
                </a:lnTo>
                <a:lnTo>
                  <a:pt x="13500" y="10800"/>
                </a:lnTo>
                <a:lnTo>
                  <a:pt x="11340" y="10800"/>
                </a:lnTo>
                <a:close/>
              </a:path>
              <a:path w="21600" h="21600" extrusionOk="0">
                <a:moveTo>
                  <a:pt x="13500" y="10800"/>
                </a:moveTo>
                <a:lnTo>
                  <a:pt x="13500" y="12342"/>
                </a:lnTo>
                <a:lnTo>
                  <a:pt x="15660" y="12342"/>
                </a:lnTo>
                <a:lnTo>
                  <a:pt x="15660" y="10800"/>
                </a:lnTo>
                <a:lnTo>
                  <a:pt x="13500" y="10800"/>
                </a:lnTo>
                <a:close/>
              </a:path>
              <a:path w="21600" h="21600" extrusionOk="0">
                <a:moveTo>
                  <a:pt x="15660" y="10800"/>
                </a:moveTo>
                <a:lnTo>
                  <a:pt x="15660" y="12342"/>
                </a:lnTo>
                <a:lnTo>
                  <a:pt x="17820" y="12342"/>
                </a:lnTo>
                <a:lnTo>
                  <a:pt x="17820" y="10800"/>
                </a:lnTo>
                <a:lnTo>
                  <a:pt x="15660" y="10800"/>
                </a:lnTo>
                <a:close/>
              </a:path>
              <a:path w="21600" h="21600" extrusionOk="0">
                <a:moveTo>
                  <a:pt x="17820" y="10800"/>
                </a:moveTo>
                <a:lnTo>
                  <a:pt x="17820" y="12342"/>
                </a:lnTo>
                <a:lnTo>
                  <a:pt x="19980" y="12342"/>
                </a:lnTo>
                <a:lnTo>
                  <a:pt x="19980" y="10800"/>
                </a:lnTo>
                <a:lnTo>
                  <a:pt x="17820" y="10800"/>
                </a:lnTo>
                <a:close/>
              </a:path>
              <a:path w="21600" h="21600" extrusionOk="0">
                <a:moveTo>
                  <a:pt x="1620" y="12342"/>
                </a:moveTo>
                <a:lnTo>
                  <a:pt x="1620" y="13885"/>
                </a:lnTo>
                <a:lnTo>
                  <a:pt x="3779" y="13885"/>
                </a:lnTo>
                <a:lnTo>
                  <a:pt x="3779" y="12342"/>
                </a:lnTo>
                <a:lnTo>
                  <a:pt x="1620" y="12342"/>
                </a:lnTo>
                <a:close/>
              </a:path>
              <a:path w="21600" h="21600" extrusionOk="0">
                <a:moveTo>
                  <a:pt x="3779" y="12342"/>
                </a:moveTo>
                <a:lnTo>
                  <a:pt x="3779" y="13885"/>
                </a:lnTo>
                <a:lnTo>
                  <a:pt x="5940" y="13885"/>
                </a:lnTo>
                <a:lnTo>
                  <a:pt x="5940" y="12342"/>
                </a:lnTo>
                <a:lnTo>
                  <a:pt x="3779" y="12342"/>
                </a:lnTo>
                <a:close/>
              </a:path>
              <a:path w="21600" h="21600" extrusionOk="0">
                <a:moveTo>
                  <a:pt x="5940" y="12342"/>
                </a:moveTo>
                <a:lnTo>
                  <a:pt x="5940" y="13885"/>
                </a:lnTo>
                <a:lnTo>
                  <a:pt x="8100" y="13885"/>
                </a:lnTo>
                <a:lnTo>
                  <a:pt x="8100" y="12342"/>
                </a:lnTo>
                <a:lnTo>
                  <a:pt x="5940" y="12342"/>
                </a:lnTo>
                <a:close/>
              </a:path>
              <a:path w="21600" h="21600" extrusionOk="0">
                <a:moveTo>
                  <a:pt x="8100" y="12342"/>
                </a:moveTo>
                <a:lnTo>
                  <a:pt x="8100" y="13885"/>
                </a:lnTo>
                <a:lnTo>
                  <a:pt x="10260" y="13885"/>
                </a:lnTo>
                <a:lnTo>
                  <a:pt x="10260" y="12342"/>
                </a:lnTo>
                <a:lnTo>
                  <a:pt x="8100" y="12342"/>
                </a:lnTo>
                <a:close/>
              </a:path>
              <a:path w="21600" h="21600" extrusionOk="0">
                <a:moveTo>
                  <a:pt x="10260" y="12342"/>
                </a:moveTo>
                <a:lnTo>
                  <a:pt x="10260" y="13885"/>
                </a:lnTo>
                <a:lnTo>
                  <a:pt x="12419" y="13885"/>
                </a:lnTo>
                <a:lnTo>
                  <a:pt x="12419" y="12342"/>
                </a:lnTo>
                <a:lnTo>
                  <a:pt x="10260" y="12342"/>
                </a:lnTo>
                <a:close/>
              </a:path>
              <a:path w="21600" h="21600" extrusionOk="0">
                <a:moveTo>
                  <a:pt x="12419" y="12342"/>
                </a:moveTo>
                <a:lnTo>
                  <a:pt x="12419" y="13885"/>
                </a:lnTo>
                <a:lnTo>
                  <a:pt x="14580" y="13885"/>
                </a:lnTo>
                <a:lnTo>
                  <a:pt x="14580" y="12342"/>
                </a:lnTo>
                <a:lnTo>
                  <a:pt x="12419" y="12342"/>
                </a:lnTo>
                <a:close/>
              </a:path>
              <a:path w="21600" h="21600" extrusionOk="0">
                <a:moveTo>
                  <a:pt x="14580" y="12342"/>
                </a:moveTo>
                <a:lnTo>
                  <a:pt x="14580" y="13885"/>
                </a:lnTo>
                <a:lnTo>
                  <a:pt x="16740" y="13885"/>
                </a:lnTo>
                <a:lnTo>
                  <a:pt x="16740" y="12342"/>
                </a:lnTo>
                <a:lnTo>
                  <a:pt x="14580" y="12342"/>
                </a:lnTo>
                <a:close/>
              </a:path>
              <a:path w="21600" h="21600" extrusionOk="0">
                <a:moveTo>
                  <a:pt x="16740" y="12342"/>
                </a:moveTo>
                <a:lnTo>
                  <a:pt x="16740" y="13885"/>
                </a:lnTo>
                <a:lnTo>
                  <a:pt x="18900" y="13885"/>
                </a:lnTo>
                <a:lnTo>
                  <a:pt x="18900" y="12342"/>
                </a:lnTo>
                <a:lnTo>
                  <a:pt x="16740" y="12342"/>
                </a:lnTo>
                <a:close/>
              </a:path>
              <a:path w="21600" h="21600" extrusionOk="0">
                <a:moveTo>
                  <a:pt x="18900" y="12342"/>
                </a:moveTo>
                <a:lnTo>
                  <a:pt x="18900" y="13885"/>
                </a:lnTo>
                <a:lnTo>
                  <a:pt x="21060" y="13885"/>
                </a:lnTo>
                <a:lnTo>
                  <a:pt x="21060" y="12342"/>
                </a:lnTo>
                <a:lnTo>
                  <a:pt x="18900" y="12342"/>
                </a:lnTo>
                <a:close/>
              </a:path>
              <a:path w="21600" h="21600" extrusionOk="0">
                <a:moveTo>
                  <a:pt x="540" y="13885"/>
                </a:moveTo>
                <a:lnTo>
                  <a:pt x="540" y="15428"/>
                </a:lnTo>
                <a:lnTo>
                  <a:pt x="2700" y="15428"/>
                </a:lnTo>
                <a:lnTo>
                  <a:pt x="2700" y="13885"/>
                </a:lnTo>
                <a:lnTo>
                  <a:pt x="540" y="13885"/>
                </a:lnTo>
                <a:close/>
              </a:path>
              <a:path w="21600" h="21600" extrusionOk="0">
                <a:moveTo>
                  <a:pt x="2700" y="13885"/>
                </a:moveTo>
                <a:lnTo>
                  <a:pt x="2700" y="15428"/>
                </a:lnTo>
                <a:lnTo>
                  <a:pt x="4860" y="15428"/>
                </a:lnTo>
                <a:lnTo>
                  <a:pt x="4860" y="13885"/>
                </a:lnTo>
                <a:lnTo>
                  <a:pt x="2700" y="13885"/>
                </a:lnTo>
                <a:close/>
              </a:path>
              <a:path w="21600" h="21600" extrusionOk="0">
                <a:moveTo>
                  <a:pt x="4860" y="13885"/>
                </a:moveTo>
                <a:lnTo>
                  <a:pt x="4860" y="15428"/>
                </a:lnTo>
                <a:lnTo>
                  <a:pt x="7020" y="15428"/>
                </a:lnTo>
                <a:lnTo>
                  <a:pt x="7020" y="13885"/>
                </a:lnTo>
                <a:lnTo>
                  <a:pt x="4860" y="13885"/>
                </a:lnTo>
                <a:close/>
              </a:path>
              <a:path w="21600" h="21600" extrusionOk="0">
                <a:moveTo>
                  <a:pt x="7020" y="13885"/>
                </a:moveTo>
                <a:lnTo>
                  <a:pt x="7020" y="15428"/>
                </a:lnTo>
                <a:lnTo>
                  <a:pt x="9180" y="15428"/>
                </a:lnTo>
                <a:lnTo>
                  <a:pt x="9180" y="13885"/>
                </a:lnTo>
                <a:lnTo>
                  <a:pt x="7020" y="13885"/>
                </a:lnTo>
                <a:close/>
              </a:path>
              <a:path w="21600" h="21600" extrusionOk="0">
                <a:moveTo>
                  <a:pt x="9180" y="13885"/>
                </a:moveTo>
                <a:lnTo>
                  <a:pt x="9180" y="15428"/>
                </a:lnTo>
                <a:lnTo>
                  <a:pt x="11340" y="15428"/>
                </a:lnTo>
                <a:lnTo>
                  <a:pt x="11340" y="13885"/>
                </a:lnTo>
                <a:lnTo>
                  <a:pt x="9180" y="13885"/>
                </a:lnTo>
                <a:close/>
              </a:path>
              <a:path w="21600" h="21600" extrusionOk="0">
                <a:moveTo>
                  <a:pt x="11340" y="13885"/>
                </a:moveTo>
                <a:lnTo>
                  <a:pt x="11340" y="15428"/>
                </a:lnTo>
                <a:lnTo>
                  <a:pt x="13500" y="15428"/>
                </a:lnTo>
                <a:lnTo>
                  <a:pt x="13500" y="13885"/>
                </a:lnTo>
                <a:lnTo>
                  <a:pt x="11340" y="13885"/>
                </a:lnTo>
                <a:close/>
              </a:path>
              <a:path w="21600" h="21600" extrusionOk="0">
                <a:moveTo>
                  <a:pt x="13500" y="13885"/>
                </a:moveTo>
                <a:lnTo>
                  <a:pt x="13500" y="15428"/>
                </a:lnTo>
                <a:lnTo>
                  <a:pt x="15660" y="15428"/>
                </a:lnTo>
                <a:lnTo>
                  <a:pt x="15660" y="13885"/>
                </a:lnTo>
                <a:lnTo>
                  <a:pt x="13500" y="13885"/>
                </a:lnTo>
                <a:close/>
              </a:path>
              <a:path w="21600" h="21600" extrusionOk="0">
                <a:moveTo>
                  <a:pt x="15660" y="13885"/>
                </a:moveTo>
                <a:lnTo>
                  <a:pt x="15660" y="15428"/>
                </a:lnTo>
                <a:lnTo>
                  <a:pt x="17820" y="15428"/>
                </a:lnTo>
                <a:lnTo>
                  <a:pt x="17820" y="13885"/>
                </a:lnTo>
                <a:lnTo>
                  <a:pt x="15660" y="13885"/>
                </a:lnTo>
                <a:close/>
              </a:path>
              <a:path w="21600" h="21600" extrusionOk="0">
                <a:moveTo>
                  <a:pt x="17820" y="13885"/>
                </a:moveTo>
                <a:lnTo>
                  <a:pt x="17820" y="15428"/>
                </a:lnTo>
                <a:lnTo>
                  <a:pt x="19980" y="15428"/>
                </a:lnTo>
                <a:lnTo>
                  <a:pt x="19980" y="13885"/>
                </a:lnTo>
                <a:lnTo>
                  <a:pt x="17820" y="13885"/>
                </a:lnTo>
                <a:close/>
              </a:path>
              <a:path w="21600" h="21600" extrusionOk="0">
                <a:moveTo>
                  <a:pt x="1620" y="15428"/>
                </a:moveTo>
                <a:lnTo>
                  <a:pt x="1620" y="16971"/>
                </a:lnTo>
                <a:lnTo>
                  <a:pt x="3779" y="16971"/>
                </a:lnTo>
                <a:lnTo>
                  <a:pt x="3779" y="15428"/>
                </a:lnTo>
                <a:lnTo>
                  <a:pt x="1620" y="15428"/>
                </a:lnTo>
                <a:close/>
              </a:path>
              <a:path w="21600" h="21600" extrusionOk="0">
                <a:moveTo>
                  <a:pt x="3779" y="15428"/>
                </a:moveTo>
                <a:lnTo>
                  <a:pt x="3779" y="16971"/>
                </a:lnTo>
                <a:lnTo>
                  <a:pt x="5940" y="16971"/>
                </a:lnTo>
                <a:lnTo>
                  <a:pt x="5940" y="15428"/>
                </a:lnTo>
                <a:lnTo>
                  <a:pt x="3779" y="15428"/>
                </a:lnTo>
                <a:close/>
              </a:path>
              <a:path w="21600" h="21600" extrusionOk="0">
                <a:moveTo>
                  <a:pt x="5940" y="15428"/>
                </a:moveTo>
                <a:lnTo>
                  <a:pt x="5940" y="16971"/>
                </a:lnTo>
                <a:lnTo>
                  <a:pt x="8100" y="16971"/>
                </a:lnTo>
                <a:lnTo>
                  <a:pt x="8100" y="15428"/>
                </a:lnTo>
                <a:lnTo>
                  <a:pt x="5940" y="15428"/>
                </a:lnTo>
                <a:close/>
              </a:path>
              <a:path w="21600" h="21600" extrusionOk="0">
                <a:moveTo>
                  <a:pt x="8100" y="15428"/>
                </a:moveTo>
                <a:lnTo>
                  <a:pt x="8100" y="16971"/>
                </a:lnTo>
                <a:lnTo>
                  <a:pt x="10260" y="16971"/>
                </a:lnTo>
                <a:lnTo>
                  <a:pt x="10260" y="15428"/>
                </a:lnTo>
                <a:lnTo>
                  <a:pt x="8100" y="15428"/>
                </a:lnTo>
                <a:close/>
              </a:path>
              <a:path w="21600" h="21600" extrusionOk="0">
                <a:moveTo>
                  <a:pt x="10260" y="15428"/>
                </a:moveTo>
                <a:lnTo>
                  <a:pt x="10260" y="16971"/>
                </a:lnTo>
                <a:lnTo>
                  <a:pt x="12419" y="16971"/>
                </a:lnTo>
                <a:lnTo>
                  <a:pt x="12419" y="15428"/>
                </a:lnTo>
                <a:lnTo>
                  <a:pt x="10260" y="15428"/>
                </a:lnTo>
                <a:close/>
              </a:path>
              <a:path w="21600" h="21600" extrusionOk="0">
                <a:moveTo>
                  <a:pt x="12419" y="15428"/>
                </a:moveTo>
                <a:lnTo>
                  <a:pt x="12419" y="16971"/>
                </a:lnTo>
                <a:lnTo>
                  <a:pt x="14580" y="16971"/>
                </a:lnTo>
                <a:lnTo>
                  <a:pt x="14580" y="15428"/>
                </a:lnTo>
                <a:lnTo>
                  <a:pt x="12419" y="15428"/>
                </a:lnTo>
                <a:close/>
              </a:path>
              <a:path w="21600" h="21600" extrusionOk="0">
                <a:moveTo>
                  <a:pt x="14580" y="15428"/>
                </a:moveTo>
                <a:lnTo>
                  <a:pt x="14580" y="16971"/>
                </a:lnTo>
                <a:lnTo>
                  <a:pt x="16740" y="16971"/>
                </a:lnTo>
                <a:lnTo>
                  <a:pt x="16740" y="15428"/>
                </a:lnTo>
                <a:lnTo>
                  <a:pt x="14580" y="15428"/>
                </a:lnTo>
                <a:close/>
              </a:path>
              <a:path w="21600" h="21600" extrusionOk="0">
                <a:moveTo>
                  <a:pt x="16740" y="15428"/>
                </a:moveTo>
                <a:lnTo>
                  <a:pt x="16740" y="16971"/>
                </a:lnTo>
                <a:lnTo>
                  <a:pt x="18900" y="16971"/>
                </a:lnTo>
                <a:lnTo>
                  <a:pt x="18900" y="15428"/>
                </a:lnTo>
                <a:lnTo>
                  <a:pt x="16740" y="15428"/>
                </a:lnTo>
                <a:close/>
              </a:path>
              <a:path w="21600" h="21600" extrusionOk="0">
                <a:moveTo>
                  <a:pt x="18900" y="15428"/>
                </a:moveTo>
                <a:lnTo>
                  <a:pt x="18900" y="16971"/>
                </a:lnTo>
                <a:lnTo>
                  <a:pt x="21060" y="16971"/>
                </a:lnTo>
                <a:lnTo>
                  <a:pt x="21060" y="15428"/>
                </a:lnTo>
                <a:lnTo>
                  <a:pt x="18900" y="15428"/>
                </a:lnTo>
                <a:close/>
              </a:path>
              <a:path w="21600" h="21600" extrusionOk="0">
                <a:moveTo>
                  <a:pt x="540" y="16971"/>
                </a:moveTo>
                <a:lnTo>
                  <a:pt x="540" y="18514"/>
                </a:lnTo>
                <a:lnTo>
                  <a:pt x="2700" y="18514"/>
                </a:lnTo>
                <a:lnTo>
                  <a:pt x="2700" y="16971"/>
                </a:lnTo>
                <a:lnTo>
                  <a:pt x="540" y="16971"/>
                </a:lnTo>
                <a:close/>
              </a:path>
              <a:path w="21600" h="21600" extrusionOk="0">
                <a:moveTo>
                  <a:pt x="2700" y="16971"/>
                </a:moveTo>
                <a:lnTo>
                  <a:pt x="2700" y="18514"/>
                </a:lnTo>
                <a:lnTo>
                  <a:pt x="4860" y="18514"/>
                </a:lnTo>
                <a:lnTo>
                  <a:pt x="4860" y="16971"/>
                </a:lnTo>
                <a:lnTo>
                  <a:pt x="2700" y="16971"/>
                </a:lnTo>
                <a:close/>
              </a:path>
              <a:path w="21600" h="21600" extrusionOk="0">
                <a:moveTo>
                  <a:pt x="4860" y="16971"/>
                </a:moveTo>
                <a:lnTo>
                  <a:pt x="4860" y="18514"/>
                </a:lnTo>
                <a:lnTo>
                  <a:pt x="7020" y="18514"/>
                </a:lnTo>
                <a:lnTo>
                  <a:pt x="7020" y="16971"/>
                </a:lnTo>
                <a:lnTo>
                  <a:pt x="4860" y="16971"/>
                </a:lnTo>
                <a:close/>
              </a:path>
              <a:path w="21600" h="21600" extrusionOk="0">
                <a:moveTo>
                  <a:pt x="7020" y="16971"/>
                </a:moveTo>
                <a:lnTo>
                  <a:pt x="7020" y="18514"/>
                </a:lnTo>
                <a:lnTo>
                  <a:pt x="9180" y="18514"/>
                </a:lnTo>
                <a:lnTo>
                  <a:pt x="9180" y="16971"/>
                </a:lnTo>
                <a:lnTo>
                  <a:pt x="7020" y="16971"/>
                </a:lnTo>
                <a:close/>
              </a:path>
              <a:path w="21600" h="21600" extrusionOk="0">
                <a:moveTo>
                  <a:pt x="9180" y="16971"/>
                </a:moveTo>
                <a:lnTo>
                  <a:pt x="9180" y="18514"/>
                </a:lnTo>
                <a:lnTo>
                  <a:pt x="11340" y="18514"/>
                </a:lnTo>
                <a:lnTo>
                  <a:pt x="11340" y="16971"/>
                </a:lnTo>
                <a:lnTo>
                  <a:pt x="9180" y="16971"/>
                </a:lnTo>
                <a:close/>
              </a:path>
              <a:path w="21600" h="21600" extrusionOk="0">
                <a:moveTo>
                  <a:pt x="11340" y="16971"/>
                </a:moveTo>
                <a:lnTo>
                  <a:pt x="11340" y="18514"/>
                </a:lnTo>
                <a:lnTo>
                  <a:pt x="13500" y="18514"/>
                </a:lnTo>
                <a:lnTo>
                  <a:pt x="13500" y="16971"/>
                </a:lnTo>
                <a:lnTo>
                  <a:pt x="11340" y="16971"/>
                </a:lnTo>
                <a:close/>
              </a:path>
              <a:path w="21600" h="21600" extrusionOk="0">
                <a:moveTo>
                  <a:pt x="13500" y="16971"/>
                </a:moveTo>
                <a:lnTo>
                  <a:pt x="13500" y="18514"/>
                </a:lnTo>
                <a:lnTo>
                  <a:pt x="15660" y="18514"/>
                </a:lnTo>
                <a:lnTo>
                  <a:pt x="15660" y="16971"/>
                </a:lnTo>
                <a:lnTo>
                  <a:pt x="13500" y="16971"/>
                </a:lnTo>
                <a:close/>
              </a:path>
              <a:path w="21600" h="21600" extrusionOk="0">
                <a:moveTo>
                  <a:pt x="15660" y="16971"/>
                </a:moveTo>
                <a:lnTo>
                  <a:pt x="15660" y="18514"/>
                </a:lnTo>
                <a:lnTo>
                  <a:pt x="17820" y="18514"/>
                </a:lnTo>
                <a:lnTo>
                  <a:pt x="17820" y="16971"/>
                </a:lnTo>
                <a:lnTo>
                  <a:pt x="15660" y="16971"/>
                </a:lnTo>
                <a:close/>
              </a:path>
              <a:path w="21600" h="21600" extrusionOk="0">
                <a:moveTo>
                  <a:pt x="17820" y="16971"/>
                </a:moveTo>
                <a:lnTo>
                  <a:pt x="17820" y="18514"/>
                </a:lnTo>
                <a:lnTo>
                  <a:pt x="19980" y="18514"/>
                </a:lnTo>
                <a:lnTo>
                  <a:pt x="19980" y="16971"/>
                </a:lnTo>
                <a:lnTo>
                  <a:pt x="17820" y="16971"/>
                </a:lnTo>
                <a:close/>
              </a:path>
              <a:path w="21600" h="21600" extrusionOk="0">
                <a:moveTo>
                  <a:pt x="1620" y="18514"/>
                </a:moveTo>
                <a:lnTo>
                  <a:pt x="1620" y="20057"/>
                </a:lnTo>
                <a:lnTo>
                  <a:pt x="3779" y="20057"/>
                </a:lnTo>
                <a:lnTo>
                  <a:pt x="3779" y="18514"/>
                </a:lnTo>
                <a:lnTo>
                  <a:pt x="1620" y="18514"/>
                </a:lnTo>
                <a:close/>
              </a:path>
              <a:path w="21600" h="21600" extrusionOk="0">
                <a:moveTo>
                  <a:pt x="3779" y="18514"/>
                </a:moveTo>
                <a:lnTo>
                  <a:pt x="3779" y="20057"/>
                </a:lnTo>
                <a:lnTo>
                  <a:pt x="5940" y="20057"/>
                </a:lnTo>
                <a:lnTo>
                  <a:pt x="5940" y="18514"/>
                </a:lnTo>
                <a:lnTo>
                  <a:pt x="3779" y="18514"/>
                </a:lnTo>
                <a:close/>
              </a:path>
              <a:path w="21600" h="21600" extrusionOk="0">
                <a:moveTo>
                  <a:pt x="5940" y="18514"/>
                </a:moveTo>
                <a:lnTo>
                  <a:pt x="5940" y="20057"/>
                </a:lnTo>
                <a:lnTo>
                  <a:pt x="8100" y="20057"/>
                </a:lnTo>
                <a:lnTo>
                  <a:pt x="8100" y="18514"/>
                </a:lnTo>
                <a:lnTo>
                  <a:pt x="5940" y="18514"/>
                </a:lnTo>
                <a:close/>
              </a:path>
              <a:path w="21600" h="21600" extrusionOk="0">
                <a:moveTo>
                  <a:pt x="8100" y="18514"/>
                </a:moveTo>
                <a:lnTo>
                  <a:pt x="8100" y="20057"/>
                </a:lnTo>
                <a:lnTo>
                  <a:pt x="10260" y="20057"/>
                </a:lnTo>
                <a:lnTo>
                  <a:pt x="10260" y="18514"/>
                </a:lnTo>
                <a:lnTo>
                  <a:pt x="8100" y="18514"/>
                </a:lnTo>
                <a:close/>
              </a:path>
              <a:path w="21600" h="21600" extrusionOk="0">
                <a:moveTo>
                  <a:pt x="10260" y="18514"/>
                </a:moveTo>
                <a:lnTo>
                  <a:pt x="10260" y="20057"/>
                </a:lnTo>
                <a:lnTo>
                  <a:pt x="12419" y="20057"/>
                </a:lnTo>
                <a:lnTo>
                  <a:pt x="12419" y="18514"/>
                </a:lnTo>
                <a:lnTo>
                  <a:pt x="10260" y="18514"/>
                </a:lnTo>
                <a:close/>
              </a:path>
              <a:path w="21600" h="21600" extrusionOk="0">
                <a:moveTo>
                  <a:pt x="12419" y="18514"/>
                </a:moveTo>
                <a:lnTo>
                  <a:pt x="12419" y="20057"/>
                </a:lnTo>
                <a:lnTo>
                  <a:pt x="14580" y="20057"/>
                </a:lnTo>
                <a:lnTo>
                  <a:pt x="14580" y="18514"/>
                </a:lnTo>
                <a:lnTo>
                  <a:pt x="12419" y="18514"/>
                </a:lnTo>
                <a:close/>
              </a:path>
              <a:path w="21600" h="21600" extrusionOk="0">
                <a:moveTo>
                  <a:pt x="14580" y="18514"/>
                </a:moveTo>
                <a:lnTo>
                  <a:pt x="14580" y="20057"/>
                </a:lnTo>
                <a:lnTo>
                  <a:pt x="16740" y="20057"/>
                </a:lnTo>
                <a:lnTo>
                  <a:pt x="16740" y="18514"/>
                </a:lnTo>
                <a:lnTo>
                  <a:pt x="14580" y="18514"/>
                </a:lnTo>
                <a:close/>
              </a:path>
              <a:path w="21600" h="21600" extrusionOk="0">
                <a:moveTo>
                  <a:pt x="16740" y="18514"/>
                </a:moveTo>
                <a:lnTo>
                  <a:pt x="16740" y="20057"/>
                </a:lnTo>
                <a:lnTo>
                  <a:pt x="18900" y="20057"/>
                </a:lnTo>
                <a:lnTo>
                  <a:pt x="18900" y="18514"/>
                </a:lnTo>
                <a:lnTo>
                  <a:pt x="16740" y="18514"/>
                </a:lnTo>
                <a:close/>
              </a:path>
              <a:path w="21600" h="21600" extrusionOk="0">
                <a:moveTo>
                  <a:pt x="18900" y="18514"/>
                </a:moveTo>
                <a:lnTo>
                  <a:pt x="18900" y="20057"/>
                </a:lnTo>
                <a:lnTo>
                  <a:pt x="21060" y="20057"/>
                </a:lnTo>
                <a:lnTo>
                  <a:pt x="21060" y="18514"/>
                </a:lnTo>
                <a:lnTo>
                  <a:pt x="18900" y="18514"/>
                </a:lnTo>
                <a:close/>
              </a:path>
              <a:path w="21600" h="21600" extrusionOk="0">
                <a:moveTo>
                  <a:pt x="540" y="20057"/>
                </a:moveTo>
                <a:lnTo>
                  <a:pt x="540" y="21600"/>
                </a:lnTo>
                <a:lnTo>
                  <a:pt x="2700" y="21600"/>
                </a:lnTo>
                <a:lnTo>
                  <a:pt x="2700" y="20057"/>
                </a:lnTo>
                <a:lnTo>
                  <a:pt x="540" y="20057"/>
                </a:lnTo>
                <a:close/>
              </a:path>
              <a:path w="21600" h="21600" extrusionOk="0">
                <a:moveTo>
                  <a:pt x="2700" y="20057"/>
                </a:moveTo>
                <a:lnTo>
                  <a:pt x="2700" y="21600"/>
                </a:lnTo>
                <a:lnTo>
                  <a:pt x="4860" y="21600"/>
                </a:lnTo>
                <a:lnTo>
                  <a:pt x="4860" y="20057"/>
                </a:lnTo>
                <a:lnTo>
                  <a:pt x="2700" y="20057"/>
                </a:lnTo>
                <a:close/>
              </a:path>
              <a:path w="21600" h="21600" extrusionOk="0">
                <a:moveTo>
                  <a:pt x="4860" y="20057"/>
                </a:moveTo>
                <a:lnTo>
                  <a:pt x="4860" y="21600"/>
                </a:lnTo>
                <a:lnTo>
                  <a:pt x="7020" y="21600"/>
                </a:lnTo>
                <a:lnTo>
                  <a:pt x="7020" y="20057"/>
                </a:lnTo>
                <a:lnTo>
                  <a:pt x="4860" y="20057"/>
                </a:lnTo>
                <a:close/>
              </a:path>
              <a:path w="21600" h="21600" extrusionOk="0">
                <a:moveTo>
                  <a:pt x="7020" y="20057"/>
                </a:moveTo>
                <a:lnTo>
                  <a:pt x="7020" y="21600"/>
                </a:lnTo>
                <a:lnTo>
                  <a:pt x="9180" y="21600"/>
                </a:lnTo>
                <a:lnTo>
                  <a:pt x="9180" y="20057"/>
                </a:lnTo>
                <a:lnTo>
                  <a:pt x="7020" y="20057"/>
                </a:lnTo>
                <a:close/>
              </a:path>
              <a:path w="21600" h="21600" extrusionOk="0">
                <a:moveTo>
                  <a:pt x="9180" y="20057"/>
                </a:moveTo>
                <a:lnTo>
                  <a:pt x="9180" y="21600"/>
                </a:lnTo>
                <a:lnTo>
                  <a:pt x="11340" y="21600"/>
                </a:lnTo>
                <a:lnTo>
                  <a:pt x="11340" y="20057"/>
                </a:lnTo>
                <a:lnTo>
                  <a:pt x="9180" y="20057"/>
                </a:lnTo>
                <a:close/>
              </a:path>
              <a:path w="21600" h="21600" extrusionOk="0">
                <a:moveTo>
                  <a:pt x="11340" y="20057"/>
                </a:moveTo>
                <a:lnTo>
                  <a:pt x="11340" y="21600"/>
                </a:lnTo>
                <a:lnTo>
                  <a:pt x="13500" y="21600"/>
                </a:lnTo>
                <a:lnTo>
                  <a:pt x="13500" y="20057"/>
                </a:lnTo>
                <a:lnTo>
                  <a:pt x="11340" y="20057"/>
                </a:lnTo>
                <a:close/>
              </a:path>
              <a:path w="21600" h="21600" extrusionOk="0">
                <a:moveTo>
                  <a:pt x="13500" y="20057"/>
                </a:moveTo>
                <a:lnTo>
                  <a:pt x="13500" y="21600"/>
                </a:lnTo>
                <a:lnTo>
                  <a:pt x="15660" y="21600"/>
                </a:lnTo>
                <a:lnTo>
                  <a:pt x="15660" y="20057"/>
                </a:lnTo>
                <a:lnTo>
                  <a:pt x="13500" y="20057"/>
                </a:lnTo>
                <a:close/>
              </a:path>
              <a:path w="21600" h="21600" extrusionOk="0">
                <a:moveTo>
                  <a:pt x="15660" y="20057"/>
                </a:moveTo>
                <a:lnTo>
                  <a:pt x="15660" y="21600"/>
                </a:lnTo>
                <a:lnTo>
                  <a:pt x="17820" y="21600"/>
                </a:lnTo>
                <a:lnTo>
                  <a:pt x="17820" y="20057"/>
                </a:lnTo>
                <a:lnTo>
                  <a:pt x="15660" y="20057"/>
                </a:lnTo>
                <a:close/>
              </a:path>
              <a:path w="21600" h="21600" extrusionOk="0">
                <a:moveTo>
                  <a:pt x="17820" y="20057"/>
                </a:moveTo>
                <a:lnTo>
                  <a:pt x="17820" y="21600"/>
                </a:lnTo>
                <a:lnTo>
                  <a:pt x="19980" y="21600"/>
                </a:lnTo>
                <a:lnTo>
                  <a:pt x="19980" y="20057"/>
                </a:lnTo>
                <a:lnTo>
                  <a:pt x="17820" y="20057"/>
                </a:lnTo>
                <a:close/>
              </a:path>
              <a:path w="21600" h="21600" extrusionOk="0">
                <a:moveTo>
                  <a:pt x="19980" y="4628"/>
                </a:moveTo>
                <a:lnTo>
                  <a:pt x="21060" y="4628"/>
                </a:lnTo>
                <a:lnTo>
                  <a:pt x="21060" y="6171"/>
                </a:lnTo>
                <a:lnTo>
                  <a:pt x="19980" y="6171"/>
                </a:lnTo>
                <a:lnTo>
                  <a:pt x="19980" y="4628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58584E-6 L 0.13021 -0.00231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11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8" presetClass="entr" presetSubtype="0" ac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1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1" presetClass="emph" presetSubtype="0" repeatCount="indefinite" fill="remove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41925E-6 L -0.00174 0.152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76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8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8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3711E-6 L 0.35347 0.00208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74" y="9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85" decel="1000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385" decel="100000"/>
                                        <p:tgtEl>
                                          <p:spTgt spid="184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3" dur="385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5" dur="385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>
            <a:extLst>
              <a:ext uri="{FF2B5EF4-FFF2-40B4-BE49-F238E27FC236}">
                <a16:creationId xmlns:a16="http://schemas.microsoft.com/office/drawing/2014/main" id="{5E5C1345-AF5C-4438-9DC5-0CD9237B7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Caratteristiche </a:t>
            </a:r>
            <a:r>
              <a:rPr lang="it-IT" altLang="it-IT" i="1"/>
              <a:t>I-V</a:t>
            </a:r>
            <a:endParaRPr lang="fr-FR" altLang="it-IT" i="1"/>
          </a:p>
        </p:txBody>
      </p:sp>
      <p:pic>
        <p:nvPicPr>
          <p:cNvPr id="21514" name="Picture 10">
            <a:extLst>
              <a:ext uri="{FF2B5EF4-FFF2-40B4-BE49-F238E27FC236}">
                <a16:creationId xmlns:a16="http://schemas.microsoft.com/office/drawing/2014/main" id="{9F4D50AC-2BFC-4EFC-A1E1-CE32525B6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13" y="-1462088"/>
            <a:ext cx="4564062" cy="337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8" name="Text Box 14">
            <a:extLst>
              <a:ext uri="{FF2B5EF4-FFF2-40B4-BE49-F238E27FC236}">
                <a16:creationId xmlns:a16="http://schemas.microsoft.com/office/drawing/2014/main" id="{4CA84BDA-37D6-4991-9AB4-0CA7B31C0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638" y="1671638"/>
            <a:ext cx="61674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Se la tensione </a:t>
            </a:r>
            <a:r>
              <a:rPr lang="it-IT" altLang="it-IT" i="1"/>
              <a:t>v</a:t>
            </a:r>
            <a:r>
              <a:rPr lang="it-IT" altLang="it-IT" i="1" baseline="-25000"/>
              <a:t>GS</a:t>
            </a:r>
            <a:r>
              <a:rPr lang="it-IT" altLang="it-IT"/>
              <a:t> aumenta (per </a:t>
            </a:r>
            <a:r>
              <a:rPr lang="it-IT" altLang="it-IT" i="1"/>
              <a:t>v</a:t>
            </a:r>
            <a:r>
              <a:rPr lang="it-IT" altLang="it-IT" i="1" baseline="-25000"/>
              <a:t>DS</a:t>
            </a:r>
            <a:r>
              <a:rPr lang="it-IT" altLang="it-IT"/>
              <a:t> &lt; 0,1 – 0,2 V) </a:t>
            </a:r>
            <a:endParaRPr lang="fr-FR" altLang="it-IT"/>
          </a:p>
        </p:txBody>
      </p:sp>
      <p:sp>
        <p:nvSpPr>
          <p:cNvPr id="21519" name="Text Box 15">
            <a:extLst>
              <a:ext uri="{FF2B5EF4-FFF2-40B4-BE49-F238E27FC236}">
                <a16:creationId xmlns:a16="http://schemas.microsoft.com/office/drawing/2014/main" id="{15482622-27E8-46FA-9142-C15CFF4FB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5734050"/>
            <a:ext cx="6440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proporzionalmente aumenta la conduttanza del canale</a:t>
            </a:r>
            <a:endParaRPr lang="fr-FR" altLang="it-IT"/>
          </a:p>
        </p:txBody>
      </p:sp>
      <p:sp>
        <p:nvSpPr>
          <p:cNvPr id="21520" name="AutoShape 16">
            <a:extLst>
              <a:ext uri="{FF2B5EF4-FFF2-40B4-BE49-F238E27FC236}">
                <a16:creationId xmlns:a16="http://schemas.microsoft.com/office/drawing/2014/main" id="{9D7C1CF7-14B3-4E85-AFF9-7146C2DDE47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968625" y="3282950"/>
            <a:ext cx="2613025" cy="11525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191EFB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2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11893E-6 C -0.00955 -0.01804 -0.04254 -0.03609 -0.05417 -0.03609 C -0.12708 -0.03609 -0.20226 0.2485 -0.20226 0.53332 C -0.20226 0.38941 -0.23976 0.2485 -0.27535 0.2485 C -0.31302 0.2485 -0.34826 0.39195 -0.34826 0.53332 C -0.34826 0.46229 -0.36719 0.38941 -0.38594 0.38941 C -0.40486 0.38941 -0.42361 0.46044 -0.42361 0.53332 C -0.42361 0.49676 -0.43281 0.46229 -0.44219 0.46229 C -0.45156 0.46229 -0.46111 0.49861 -0.46111 0.53332 C -0.46111 0.51504 -0.46597 0.49676 -0.47049 0.49676 C -0.47292 0.49676 -0.47986 0.51504 -0.47986 0.53332 C -0.47986 0.52407 -0.48229 0.51504 -0.48472 0.51504 C -0.48472 0.5125 -0.48958 0.52407 -0.48958 0.53332 C -0.48958 0.52823 -0.48958 0.52407 -0.49201 0.52407 C -0.49201 0.52638 -0.49445 0.52869 -0.49445 0.53332 C -0.49445 0.53054 -0.49445 0.52823 -0.49445 0.52638 C -0.49688 0.52638 -0.49688 0.52869 -0.49688 0.53101 C -0.49931 0.53101 -0.49931 0.52869 -0.49931 0.52638 C -0.50174 0.52638 -0.50174 0.52869 -0.50174 0.53101 " pathEditMode="relative" rAng="0" ptsTypes="fffffffffffffffffff">
                                      <p:cBhvr>
                                        <p:cTn id="30" dur="2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87" y="24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197D9AB-C151-427B-B6A8-3DFC6A8A8A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Caratteristiche </a:t>
            </a:r>
            <a:r>
              <a:rPr lang="it-IT" altLang="it-IT" sz="4000" i="1"/>
              <a:t>I-V</a:t>
            </a:r>
            <a:r>
              <a:rPr lang="it-IT" altLang="it-IT" sz="4000"/>
              <a:t>: </a:t>
            </a:r>
            <a:br>
              <a:rPr lang="it-IT" altLang="it-IT" sz="4000"/>
            </a:br>
            <a:r>
              <a:rPr lang="it-IT" altLang="it-IT" sz="4000"/>
              <a:t>strozzamento del canale</a:t>
            </a:r>
            <a:endParaRPr lang="fr-FR" altLang="it-IT" sz="4000"/>
          </a:p>
        </p:txBody>
      </p:sp>
      <p:pic>
        <p:nvPicPr>
          <p:cNvPr id="29700" name="Picture 4">
            <a:extLst>
              <a:ext uri="{FF2B5EF4-FFF2-40B4-BE49-F238E27FC236}">
                <a16:creationId xmlns:a16="http://schemas.microsoft.com/office/drawing/2014/main" id="{8C09E52B-217A-48A2-9361-F3EE5535E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88" y="1495425"/>
            <a:ext cx="5943600" cy="451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5">
            <a:extLst>
              <a:ext uri="{FF2B5EF4-FFF2-40B4-BE49-F238E27FC236}">
                <a16:creationId xmlns:a16="http://schemas.microsoft.com/office/drawing/2014/main" id="{624CEB54-609E-4814-A914-BF35679D5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6288" y="2281238"/>
            <a:ext cx="598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/>
              <a:t>5 V</a:t>
            </a:r>
            <a:endParaRPr lang="fr-FR" altLang="it-IT" b="1"/>
          </a:p>
        </p:txBody>
      </p:sp>
      <p:grpSp>
        <p:nvGrpSpPr>
          <p:cNvPr id="29716" name="Group 20">
            <a:extLst>
              <a:ext uri="{FF2B5EF4-FFF2-40B4-BE49-F238E27FC236}">
                <a16:creationId xmlns:a16="http://schemas.microsoft.com/office/drawing/2014/main" id="{F9086F83-8E1C-4334-AC4D-7FA54C54E7D6}"/>
              </a:ext>
            </a:extLst>
          </p:cNvPr>
          <p:cNvGrpSpPr>
            <a:grpSpLocks/>
          </p:cNvGrpSpPr>
          <p:nvPr/>
        </p:nvGrpSpPr>
        <p:grpSpPr bwMode="auto">
          <a:xfrm>
            <a:off x="4722813" y="1670050"/>
            <a:ext cx="598487" cy="366713"/>
            <a:chOff x="2975" y="1052"/>
            <a:chExt cx="377" cy="231"/>
          </a:xfrm>
        </p:grpSpPr>
        <p:sp>
          <p:nvSpPr>
            <p:cNvPr id="29713" name="Text Box 17">
              <a:extLst>
                <a:ext uri="{FF2B5EF4-FFF2-40B4-BE49-F238E27FC236}">
                  <a16:creationId xmlns:a16="http://schemas.microsoft.com/office/drawing/2014/main" id="{5833A105-297A-45CA-B07A-C40B841397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5" y="1052"/>
              <a:ext cx="37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b="1"/>
                <a:t>7 V</a:t>
              </a:r>
              <a:endParaRPr lang="fr-FR" altLang="it-IT" b="1"/>
            </a:p>
          </p:txBody>
        </p:sp>
        <p:sp>
          <p:nvSpPr>
            <p:cNvPr id="29715" name="Oval 19">
              <a:extLst>
                <a:ext uri="{FF2B5EF4-FFF2-40B4-BE49-F238E27FC236}">
                  <a16:creationId xmlns:a16="http://schemas.microsoft.com/office/drawing/2014/main" id="{9FB6705C-8F79-4D82-A8AA-D73BC1F43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9" y="1057"/>
              <a:ext cx="348" cy="21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17" name="Text Box 21">
            <a:extLst>
              <a:ext uri="{FF2B5EF4-FFF2-40B4-BE49-F238E27FC236}">
                <a16:creationId xmlns:a16="http://schemas.microsoft.com/office/drawing/2014/main" id="{C87FCC91-2EEA-4BEA-A4E1-43B6E7AB2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888" y="2338388"/>
            <a:ext cx="4810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2B07DF"/>
                </a:solidFill>
              </a:rPr>
              <a:t>7 V</a:t>
            </a:r>
            <a:endParaRPr lang="fr-FR" altLang="it-IT" sz="1400">
              <a:solidFill>
                <a:srgbClr val="2B07DF"/>
              </a:solidFill>
            </a:endParaRPr>
          </a:p>
        </p:txBody>
      </p:sp>
      <p:sp>
        <p:nvSpPr>
          <p:cNvPr id="29723" name="Text Box 27">
            <a:extLst>
              <a:ext uri="{FF2B5EF4-FFF2-40B4-BE49-F238E27FC236}">
                <a16:creationId xmlns:a16="http://schemas.microsoft.com/office/drawing/2014/main" id="{F6866D5F-3C04-4B00-9E3F-E19512F5A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2517775"/>
            <a:ext cx="296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chemeClr val="folHlink"/>
                </a:solidFill>
              </a:rPr>
              <a:t>6</a:t>
            </a:r>
            <a:endParaRPr lang="fr-FR" altLang="it-IT" sz="1400">
              <a:solidFill>
                <a:schemeClr val="folHlink"/>
              </a:solidFill>
            </a:endParaRPr>
          </a:p>
        </p:txBody>
      </p:sp>
      <p:sp>
        <p:nvSpPr>
          <p:cNvPr id="29724" name="Text Box 28">
            <a:extLst>
              <a:ext uri="{FF2B5EF4-FFF2-40B4-BE49-F238E27FC236}">
                <a16:creationId xmlns:a16="http://schemas.microsoft.com/office/drawing/2014/main" id="{2CA9CFCA-C41E-4186-8F46-32A461AC3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388" y="2622550"/>
            <a:ext cx="296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66FFFF"/>
                </a:solidFill>
              </a:rPr>
              <a:t>5</a:t>
            </a:r>
            <a:endParaRPr lang="fr-FR" altLang="it-IT" sz="1400">
              <a:solidFill>
                <a:srgbClr val="66FFFF"/>
              </a:solidFill>
            </a:endParaRPr>
          </a:p>
        </p:txBody>
      </p:sp>
      <p:sp>
        <p:nvSpPr>
          <p:cNvPr id="29725" name="Text Box 29">
            <a:extLst>
              <a:ext uri="{FF2B5EF4-FFF2-40B4-BE49-F238E27FC236}">
                <a16:creationId xmlns:a16="http://schemas.microsoft.com/office/drawing/2014/main" id="{50CA75BA-9AA7-4081-AFF9-87C1A1C3F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650" y="2635250"/>
            <a:ext cx="296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EA60DD"/>
                </a:solidFill>
              </a:rPr>
              <a:t>4</a:t>
            </a:r>
            <a:endParaRPr lang="fr-FR" altLang="it-IT" sz="1400">
              <a:solidFill>
                <a:srgbClr val="EA60DD"/>
              </a:solidFill>
            </a:endParaRPr>
          </a:p>
        </p:txBody>
      </p:sp>
      <p:sp>
        <p:nvSpPr>
          <p:cNvPr id="29726" name="Text Box 30">
            <a:extLst>
              <a:ext uri="{FF2B5EF4-FFF2-40B4-BE49-F238E27FC236}">
                <a16:creationId xmlns:a16="http://schemas.microsoft.com/office/drawing/2014/main" id="{AB556585-3267-4A92-8182-8E4010809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7288" y="2590800"/>
            <a:ext cx="296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003300"/>
                </a:solidFill>
              </a:rPr>
              <a:t>3</a:t>
            </a:r>
            <a:endParaRPr lang="fr-FR" altLang="it-IT" sz="1400">
              <a:solidFill>
                <a:srgbClr val="003300"/>
              </a:solidFill>
            </a:endParaRPr>
          </a:p>
        </p:txBody>
      </p:sp>
      <p:sp>
        <p:nvSpPr>
          <p:cNvPr id="29727" name="Text Box 31">
            <a:extLst>
              <a:ext uri="{FF2B5EF4-FFF2-40B4-BE49-F238E27FC236}">
                <a16:creationId xmlns:a16="http://schemas.microsoft.com/office/drawing/2014/main" id="{40E37826-915A-4E4F-B586-D5E00F26B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4625" y="2530475"/>
            <a:ext cx="296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FF0000"/>
                </a:solidFill>
              </a:rPr>
              <a:t>2</a:t>
            </a:r>
            <a:endParaRPr lang="fr-FR" altLang="it-IT" sz="1400">
              <a:solidFill>
                <a:srgbClr val="FF0000"/>
              </a:solidFill>
            </a:endParaRPr>
          </a:p>
        </p:txBody>
      </p:sp>
      <p:sp>
        <p:nvSpPr>
          <p:cNvPr id="29728" name="Rectangle 32">
            <a:extLst>
              <a:ext uri="{FF2B5EF4-FFF2-40B4-BE49-F238E27FC236}">
                <a16:creationId xmlns:a16="http://schemas.microsoft.com/office/drawing/2014/main" id="{2D7E20DB-D6B2-4613-A976-CD9D8F3A8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3303588"/>
            <a:ext cx="2063750" cy="317500"/>
          </a:xfrm>
          <a:prstGeom prst="rect">
            <a:avLst/>
          </a:prstGeom>
          <a:solidFill>
            <a:srgbClr val="969696"/>
          </a:solidFill>
          <a:ln w="158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7BBE4CFA-CD9C-44B2-903F-FEE9CC835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088" y="3294063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2B07DF"/>
                </a:solidFill>
              </a:rPr>
              <a:t>0</a:t>
            </a:r>
            <a:endParaRPr lang="fr-FR" altLang="it-IT">
              <a:solidFill>
                <a:srgbClr val="2B07DF"/>
              </a:solidFill>
            </a:endParaRP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0547307C-9E04-4CED-AB24-7057FA285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763" y="3297238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EEFD2D"/>
                </a:solidFill>
              </a:rPr>
              <a:t>1</a:t>
            </a:r>
            <a:endParaRPr lang="fr-FR" altLang="it-IT">
              <a:solidFill>
                <a:srgbClr val="EEFD2D"/>
              </a:solidFill>
            </a:endParaRP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A1871D33-F4CB-4C88-AC24-8F80A4D66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438" y="3300413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66FFFF"/>
                </a:solidFill>
              </a:rPr>
              <a:t>2</a:t>
            </a:r>
            <a:endParaRPr lang="fr-FR" altLang="it-IT">
              <a:solidFill>
                <a:srgbClr val="66FFFF"/>
              </a:solidFill>
            </a:endParaRPr>
          </a:p>
        </p:txBody>
      </p:sp>
      <p:sp>
        <p:nvSpPr>
          <p:cNvPr id="29708" name="Text Box 12">
            <a:extLst>
              <a:ext uri="{FF2B5EF4-FFF2-40B4-BE49-F238E27FC236}">
                <a16:creationId xmlns:a16="http://schemas.microsoft.com/office/drawing/2014/main" id="{0EB09F9E-B4BA-45A0-B1BF-7DF8410D3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0113" y="3303588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EA60DD"/>
                </a:solidFill>
              </a:rPr>
              <a:t>3</a:t>
            </a:r>
            <a:endParaRPr lang="fr-FR" altLang="it-IT">
              <a:solidFill>
                <a:srgbClr val="EA60DD"/>
              </a:solidFill>
            </a:endParaRPr>
          </a:p>
        </p:txBody>
      </p:sp>
      <p:sp>
        <p:nvSpPr>
          <p:cNvPr id="29710" name="Text Box 14">
            <a:extLst>
              <a:ext uri="{FF2B5EF4-FFF2-40B4-BE49-F238E27FC236}">
                <a16:creationId xmlns:a16="http://schemas.microsoft.com/office/drawing/2014/main" id="{E3BC31C5-75FE-4ABE-935A-676B61DCC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7788" y="3306763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3300"/>
                </a:solidFill>
              </a:rPr>
              <a:t>4</a:t>
            </a:r>
            <a:endParaRPr lang="fr-FR" altLang="it-IT">
              <a:solidFill>
                <a:srgbClr val="003300"/>
              </a:solidFill>
            </a:endParaRPr>
          </a:p>
        </p:txBody>
      </p:sp>
      <p:sp>
        <p:nvSpPr>
          <p:cNvPr id="29712" name="Text Box 16">
            <a:extLst>
              <a:ext uri="{FF2B5EF4-FFF2-40B4-BE49-F238E27FC236}">
                <a16:creationId xmlns:a16="http://schemas.microsoft.com/office/drawing/2014/main" id="{95D05DAA-9F93-4DBD-8F56-AB2CC231F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213" y="3309938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5</a:t>
            </a:r>
            <a:endParaRPr lang="fr-FR" altLang="it-IT">
              <a:solidFill>
                <a:srgbClr val="FF0000"/>
              </a:solidFill>
            </a:endParaRPr>
          </a:p>
        </p:txBody>
      </p:sp>
      <p:sp>
        <p:nvSpPr>
          <p:cNvPr id="29714" name="Line 18">
            <a:extLst>
              <a:ext uri="{FF2B5EF4-FFF2-40B4-BE49-F238E27FC236}">
                <a16:creationId xmlns:a16="http://schemas.microsoft.com/office/drawing/2014/main" id="{B735B091-EF6A-47F5-B762-66308B2936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7275" y="1919288"/>
            <a:ext cx="1149350" cy="1400175"/>
          </a:xfrm>
          <a:prstGeom prst="line">
            <a:avLst/>
          </a:prstGeom>
          <a:noFill/>
          <a:ln w="19050">
            <a:solidFill>
              <a:srgbClr val="2B07DF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18" name="Line 22">
            <a:extLst>
              <a:ext uri="{FF2B5EF4-FFF2-40B4-BE49-F238E27FC236}">
                <a16:creationId xmlns:a16="http://schemas.microsoft.com/office/drawing/2014/main" id="{EDAE951C-0ED5-461A-A2D6-FE7EE060C8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6375" y="1984375"/>
            <a:ext cx="808038" cy="136525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19" name="Line 23">
            <a:extLst>
              <a:ext uri="{FF2B5EF4-FFF2-40B4-BE49-F238E27FC236}">
                <a16:creationId xmlns:a16="http://schemas.microsoft.com/office/drawing/2014/main" id="{B6119999-5092-4403-9C06-BD5AF19880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30713" y="2046288"/>
            <a:ext cx="496887" cy="1285875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20" name="Line 24">
            <a:extLst>
              <a:ext uri="{FF2B5EF4-FFF2-40B4-BE49-F238E27FC236}">
                <a16:creationId xmlns:a16="http://schemas.microsoft.com/office/drawing/2014/main" id="{79ADB9CF-8E3E-4188-9385-CEE89E28BB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2038" y="2068513"/>
            <a:ext cx="157162" cy="1276350"/>
          </a:xfrm>
          <a:prstGeom prst="line">
            <a:avLst/>
          </a:prstGeom>
          <a:noFill/>
          <a:ln w="19050">
            <a:solidFill>
              <a:srgbClr val="EA60DD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21" name="Line 25">
            <a:extLst>
              <a:ext uri="{FF2B5EF4-FFF2-40B4-BE49-F238E27FC236}">
                <a16:creationId xmlns:a16="http://schemas.microsoft.com/office/drawing/2014/main" id="{F495F4D9-A65C-4C04-8308-282E5EE659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8263" y="2041525"/>
            <a:ext cx="152400" cy="1300163"/>
          </a:xfrm>
          <a:prstGeom prst="line">
            <a:avLst/>
          </a:prstGeom>
          <a:noFill/>
          <a:ln w="19050">
            <a:solidFill>
              <a:srgbClr val="00330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22" name="Line 26">
            <a:extLst>
              <a:ext uri="{FF2B5EF4-FFF2-40B4-BE49-F238E27FC236}">
                <a16:creationId xmlns:a16="http://schemas.microsoft.com/office/drawing/2014/main" id="{7034143E-1D54-41CF-A947-89C9812FB5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3513" y="2016125"/>
            <a:ext cx="522287" cy="1314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29" name="Line 33">
            <a:extLst>
              <a:ext uri="{FF2B5EF4-FFF2-40B4-BE49-F238E27FC236}">
                <a16:creationId xmlns:a16="http://schemas.microsoft.com/office/drawing/2014/main" id="{9FE2317A-508A-4C75-BEA8-42096F020D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3543300"/>
            <a:ext cx="265113" cy="234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31" name="Freeform 35">
            <a:extLst>
              <a:ext uri="{FF2B5EF4-FFF2-40B4-BE49-F238E27FC236}">
                <a16:creationId xmlns:a16="http://schemas.microsoft.com/office/drawing/2014/main" id="{77E77D89-BDB2-464B-A7C0-23639C0BB4F0}"/>
              </a:ext>
            </a:extLst>
          </p:cNvPr>
          <p:cNvSpPr>
            <a:spLocks/>
          </p:cNvSpPr>
          <p:nvPr/>
        </p:nvSpPr>
        <p:spPr bwMode="auto">
          <a:xfrm>
            <a:off x="3635375" y="3295650"/>
            <a:ext cx="2062163" cy="317500"/>
          </a:xfrm>
          <a:custGeom>
            <a:avLst/>
            <a:gdLst>
              <a:gd name="T0" fmla="*/ 0 w 1299"/>
              <a:gd name="T1" fmla="*/ 0 h 200"/>
              <a:gd name="T2" fmla="*/ 0 w 1299"/>
              <a:gd name="T3" fmla="*/ 200 h 200"/>
              <a:gd name="T4" fmla="*/ 1299 w 1299"/>
              <a:gd name="T5" fmla="*/ 85 h 200"/>
              <a:gd name="T6" fmla="*/ 1299 w 1299"/>
              <a:gd name="T7" fmla="*/ 0 h 200"/>
              <a:gd name="T8" fmla="*/ 0 w 129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9" h="200">
                <a:moveTo>
                  <a:pt x="0" y="0"/>
                </a:moveTo>
                <a:lnTo>
                  <a:pt x="0" y="200"/>
                </a:lnTo>
                <a:lnTo>
                  <a:pt x="1299" y="85"/>
                </a:lnTo>
                <a:lnTo>
                  <a:pt x="129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32" name="Line 36">
            <a:extLst>
              <a:ext uri="{FF2B5EF4-FFF2-40B4-BE49-F238E27FC236}">
                <a16:creationId xmlns:a16="http://schemas.microsoft.com/office/drawing/2014/main" id="{291C03F3-8506-4D89-9091-21746CBA4B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8638" y="3416300"/>
            <a:ext cx="377825" cy="3635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9733" name="Text Box 37">
            <a:extLst>
              <a:ext uri="{FF2B5EF4-FFF2-40B4-BE49-F238E27FC236}">
                <a16:creationId xmlns:a16="http://schemas.microsoft.com/office/drawing/2014/main" id="{B705F466-2DE6-4CF2-BB70-9DECD8428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094288"/>
            <a:ext cx="21415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DS</a:t>
            </a:r>
            <a:r>
              <a:rPr lang="it-IT" altLang="it-IT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8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- </a:t>
            </a:r>
            <a:r>
              <a:rPr lang="it-IT" altLang="it-IT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2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endParaRPr lang="fr-FR" altLang="it-IT" sz="32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34" name="Text Box 38">
            <a:extLst>
              <a:ext uri="{FF2B5EF4-FFF2-40B4-BE49-F238E27FC236}">
                <a16:creationId xmlns:a16="http://schemas.microsoft.com/office/drawing/2014/main" id="{506BDFBF-8496-4602-919E-25A2679C0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450" y="5999163"/>
            <a:ext cx="2574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/>
              <a:t>canale in </a:t>
            </a:r>
            <a:r>
              <a:rPr lang="it-IT" altLang="it-IT" b="1" i="1"/>
              <a:t>pinch-off</a:t>
            </a:r>
            <a:endParaRPr lang="fr-FR" altLang="it-IT" b="1"/>
          </a:p>
        </p:txBody>
      </p:sp>
      <p:sp>
        <p:nvSpPr>
          <p:cNvPr id="2" name="Figura a mano libera: forma 1">
            <a:extLst>
              <a:ext uri="{FF2B5EF4-FFF2-40B4-BE49-F238E27FC236}">
                <a16:creationId xmlns:a16="http://schemas.microsoft.com/office/drawing/2014/main" id="{D1AFD25A-6770-49EC-B7CC-03EFC9734556}"/>
              </a:ext>
            </a:extLst>
          </p:cNvPr>
          <p:cNvSpPr/>
          <p:nvPr/>
        </p:nvSpPr>
        <p:spPr>
          <a:xfrm>
            <a:off x="3626644" y="3281363"/>
            <a:ext cx="2070894" cy="339725"/>
          </a:xfrm>
          <a:custGeom>
            <a:avLst/>
            <a:gdLst>
              <a:gd name="connsiteX0" fmla="*/ 0 w 2066925"/>
              <a:gd name="connsiteY0" fmla="*/ 0 h 323850"/>
              <a:gd name="connsiteX1" fmla="*/ 2057400 w 2066925"/>
              <a:gd name="connsiteY1" fmla="*/ 19050 h 323850"/>
              <a:gd name="connsiteX2" fmla="*/ 2066925 w 2066925"/>
              <a:gd name="connsiteY2" fmla="*/ 142875 h 323850"/>
              <a:gd name="connsiteX3" fmla="*/ 1152525 w 2066925"/>
              <a:gd name="connsiteY3" fmla="*/ 133350 h 323850"/>
              <a:gd name="connsiteX4" fmla="*/ 9525 w 2066925"/>
              <a:gd name="connsiteY4" fmla="*/ 323850 h 323850"/>
              <a:gd name="connsiteX5" fmla="*/ 0 w 2066925"/>
              <a:gd name="connsiteY5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6925" h="323850">
                <a:moveTo>
                  <a:pt x="0" y="0"/>
                </a:moveTo>
                <a:lnTo>
                  <a:pt x="2057400" y="19050"/>
                </a:lnTo>
                <a:lnTo>
                  <a:pt x="2066925" y="142875"/>
                </a:lnTo>
                <a:lnTo>
                  <a:pt x="1152525" y="133350"/>
                </a:lnTo>
                <a:lnTo>
                  <a:pt x="9525" y="32385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Text Box 37">
            <a:extLst>
              <a:ext uri="{FF2B5EF4-FFF2-40B4-BE49-F238E27FC236}">
                <a16:creationId xmlns:a16="http://schemas.microsoft.com/office/drawing/2014/main" id="{50923C90-9F86-4D69-9F88-A5A9AB19A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0825" y="5094288"/>
            <a:ext cx="2969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DS</a:t>
            </a:r>
            <a:r>
              <a:rPr lang="it-IT" altLang="it-IT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&gt; </a:t>
            </a:r>
            <a:r>
              <a:rPr lang="it-IT" altLang="it-IT" sz="28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- </a:t>
            </a:r>
            <a:r>
              <a:rPr lang="it-IT" altLang="it-IT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2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r>
              <a:rPr lang="it-IT" altLang="it-IT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???</a:t>
            </a:r>
            <a:endParaRPr lang="fr-FR" altLang="it-IT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970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3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3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297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1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4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7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0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3" dur="5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6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9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2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5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8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1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4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7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0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3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6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9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2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5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8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2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5" dur="5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9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9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29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9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9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6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8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  <p:bldP spid="29717" grpId="0"/>
      <p:bldP spid="29717" grpId="1"/>
      <p:bldP spid="29723" grpId="0"/>
      <p:bldP spid="29723" grpId="1"/>
      <p:bldP spid="29724" grpId="0"/>
      <p:bldP spid="29724" grpId="1"/>
      <p:bldP spid="29725" grpId="0"/>
      <p:bldP spid="29725" grpId="1"/>
      <p:bldP spid="29726" grpId="0"/>
      <p:bldP spid="29726" grpId="1"/>
      <p:bldP spid="29727" grpId="0"/>
      <p:bldP spid="29727" grpId="1"/>
      <p:bldP spid="29702" grpId="0"/>
      <p:bldP spid="29702" grpId="1"/>
      <p:bldP spid="29704" grpId="0"/>
      <p:bldP spid="29704" grpId="1"/>
      <p:bldP spid="29706" grpId="0"/>
      <p:bldP spid="29706" grpId="1"/>
      <p:bldP spid="29708" grpId="0"/>
      <p:bldP spid="29708" grpId="1"/>
      <p:bldP spid="29710" grpId="0"/>
      <p:bldP spid="29710" grpId="1"/>
      <p:bldP spid="29712" grpId="0"/>
      <p:bldP spid="29712" grpId="1"/>
      <p:bldP spid="29731" grpId="0" animBg="1"/>
      <p:bldP spid="29733" grpId="0"/>
      <p:bldP spid="29733" grpId="1"/>
      <p:bldP spid="2" grpId="0" animBg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>
            <a:extLst>
              <a:ext uri="{FF2B5EF4-FFF2-40B4-BE49-F238E27FC236}">
                <a16:creationId xmlns:a16="http://schemas.microsoft.com/office/drawing/2014/main" id="{ED28659C-BF05-4B2B-9A30-EA4F58AE7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1981200"/>
            <a:ext cx="5478463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Oval 6">
            <a:extLst>
              <a:ext uri="{FF2B5EF4-FFF2-40B4-BE49-F238E27FC236}">
                <a16:creationId xmlns:a16="http://schemas.microsoft.com/office/drawing/2014/main" id="{D4C1D2B5-ECEC-439A-9DA6-442AB0C90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7550" y="2233613"/>
            <a:ext cx="1330325" cy="839787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F01363BD-4060-407F-B325-512E39FA2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Caratteristiche </a:t>
            </a:r>
            <a:r>
              <a:rPr lang="it-IT" altLang="it-IT" i="1"/>
              <a:t>I-V</a:t>
            </a:r>
            <a:r>
              <a:rPr lang="it-IT" altLang="it-IT"/>
              <a:t> d’uscita</a:t>
            </a:r>
            <a:endParaRPr lang="fr-FR" altLang="it-IT"/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1858882E-CDD7-4158-85D4-E4745CA9E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75" y="1930400"/>
            <a:ext cx="2255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 i="1"/>
              <a:t>verso convenzionale</a:t>
            </a:r>
            <a:endParaRPr lang="fr-FR" altLang="it-IT" sz="1600" i="1"/>
          </a:p>
        </p:txBody>
      </p:sp>
      <p:pic>
        <p:nvPicPr>
          <p:cNvPr id="30725" name="Picture 5">
            <a:extLst>
              <a:ext uri="{FF2B5EF4-FFF2-40B4-BE49-F238E27FC236}">
                <a16:creationId xmlns:a16="http://schemas.microsoft.com/office/drawing/2014/main" id="{585B7813-7060-4631-B6B7-3D2B61ACB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1271588"/>
            <a:ext cx="5614988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AutoShape 9">
            <a:extLst>
              <a:ext uri="{FF2B5EF4-FFF2-40B4-BE49-F238E27FC236}">
                <a16:creationId xmlns:a16="http://schemas.microsoft.com/office/drawing/2014/main" id="{F39193CC-BA55-4E48-8794-9A61061C7541}"/>
              </a:ext>
            </a:extLst>
          </p:cNvPr>
          <p:cNvSpPr>
            <a:spLocks noChangeArrowheads="1"/>
          </p:cNvSpPr>
          <p:nvPr/>
        </p:nvSpPr>
        <p:spPr bwMode="auto">
          <a:xfrm rot="1279178">
            <a:off x="3360738" y="2190750"/>
            <a:ext cx="776287" cy="460375"/>
          </a:xfrm>
          <a:prstGeom prst="rightArrow">
            <a:avLst>
              <a:gd name="adj1" fmla="val 50000"/>
              <a:gd name="adj2" fmla="val 421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30" name="AutoShape 10">
            <a:extLst>
              <a:ext uri="{FF2B5EF4-FFF2-40B4-BE49-F238E27FC236}">
                <a16:creationId xmlns:a16="http://schemas.microsoft.com/office/drawing/2014/main" id="{8208ED76-307B-43A8-A805-89D8679E035D}"/>
              </a:ext>
            </a:extLst>
          </p:cNvPr>
          <p:cNvSpPr>
            <a:spLocks noChangeArrowheads="1"/>
          </p:cNvSpPr>
          <p:nvPr/>
        </p:nvSpPr>
        <p:spPr bwMode="auto">
          <a:xfrm rot="2544431">
            <a:off x="3246438" y="3306763"/>
            <a:ext cx="776287" cy="460375"/>
          </a:xfrm>
          <a:prstGeom prst="rightArrow">
            <a:avLst>
              <a:gd name="adj1" fmla="val 50000"/>
              <a:gd name="adj2" fmla="val 421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31" name="AutoShape 11">
            <a:extLst>
              <a:ext uri="{FF2B5EF4-FFF2-40B4-BE49-F238E27FC236}">
                <a16:creationId xmlns:a16="http://schemas.microsoft.com/office/drawing/2014/main" id="{7F6F468B-3813-400F-BF15-3D31E613C119}"/>
              </a:ext>
            </a:extLst>
          </p:cNvPr>
          <p:cNvSpPr>
            <a:spLocks noChangeArrowheads="1"/>
          </p:cNvSpPr>
          <p:nvPr/>
        </p:nvSpPr>
        <p:spPr bwMode="auto">
          <a:xfrm rot="3593865">
            <a:off x="2956719" y="4193381"/>
            <a:ext cx="776288" cy="460375"/>
          </a:xfrm>
          <a:prstGeom prst="rightArrow">
            <a:avLst>
              <a:gd name="adj1" fmla="val 50000"/>
              <a:gd name="adj2" fmla="val 421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32" name="AutoShape 12">
            <a:extLst>
              <a:ext uri="{FF2B5EF4-FFF2-40B4-BE49-F238E27FC236}">
                <a16:creationId xmlns:a16="http://schemas.microsoft.com/office/drawing/2014/main" id="{717D8D16-3CE0-4E82-9932-94DF407C3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38" y="2486025"/>
            <a:ext cx="500062" cy="736600"/>
          </a:xfrm>
          <a:prstGeom prst="upArrow">
            <a:avLst>
              <a:gd name="adj1" fmla="val 50000"/>
              <a:gd name="adj2" fmla="val 368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34" name="AutoShape 14">
            <a:extLst>
              <a:ext uri="{FF2B5EF4-FFF2-40B4-BE49-F238E27FC236}">
                <a16:creationId xmlns:a16="http://schemas.microsoft.com/office/drawing/2014/main" id="{F26A9692-16BB-4514-9180-CAC00DCD0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7050" y="4791075"/>
            <a:ext cx="500063" cy="736600"/>
          </a:xfrm>
          <a:prstGeom prst="upArrow">
            <a:avLst>
              <a:gd name="adj1" fmla="val 50000"/>
              <a:gd name="adj2" fmla="val 368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36" name="Rectangle 16">
            <a:extLst>
              <a:ext uri="{FF2B5EF4-FFF2-40B4-BE49-F238E27FC236}">
                <a16:creationId xmlns:a16="http://schemas.microsoft.com/office/drawing/2014/main" id="{FF735481-9105-414A-B491-D7C33ECFE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663" y="5484813"/>
            <a:ext cx="4760912" cy="762000"/>
          </a:xfrm>
          <a:prstGeom prst="rect">
            <a:avLst/>
          </a:prstGeom>
          <a:solidFill>
            <a:schemeClr val="folHlink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37" name="Freeform 17">
            <a:extLst>
              <a:ext uri="{FF2B5EF4-FFF2-40B4-BE49-F238E27FC236}">
                <a16:creationId xmlns:a16="http://schemas.microsoft.com/office/drawing/2014/main" id="{42BD8578-728C-42B7-B32D-E4966A87102D}"/>
              </a:ext>
            </a:extLst>
          </p:cNvPr>
          <p:cNvSpPr>
            <a:spLocks/>
          </p:cNvSpPr>
          <p:nvPr/>
        </p:nvSpPr>
        <p:spPr bwMode="auto">
          <a:xfrm>
            <a:off x="2978150" y="1541463"/>
            <a:ext cx="1662113" cy="3914775"/>
          </a:xfrm>
          <a:custGeom>
            <a:avLst/>
            <a:gdLst>
              <a:gd name="T0" fmla="*/ 1033 w 1047"/>
              <a:gd name="T1" fmla="*/ 224 h 2466"/>
              <a:gd name="T2" fmla="*/ 1009 w 1047"/>
              <a:gd name="T3" fmla="*/ 448 h 2466"/>
              <a:gd name="T4" fmla="*/ 923 w 1047"/>
              <a:gd name="T5" fmla="*/ 838 h 2466"/>
              <a:gd name="T6" fmla="*/ 818 w 1047"/>
              <a:gd name="T7" fmla="*/ 1171 h 2466"/>
              <a:gd name="T8" fmla="*/ 695 w 1047"/>
              <a:gd name="T9" fmla="*/ 1552 h 2466"/>
              <a:gd name="T10" fmla="*/ 576 w 1047"/>
              <a:gd name="T11" fmla="*/ 1833 h 2466"/>
              <a:gd name="T12" fmla="*/ 461 w 1047"/>
              <a:gd name="T13" fmla="*/ 2080 h 2466"/>
              <a:gd name="T14" fmla="*/ 390 w 1047"/>
              <a:gd name="T15" fmla="*/ 2195 h 2466"/>
              <a:gd name="T16" fmla="*/ 314 w 1047"/>
              <a:gd name="T17" fmla="*/ 2299 h 2466"/>
              <a:gd name="T18" fmla="*/ 209 w 1047"/>
              <a:gd name="T19" fmla="*/ 2395 h 2466"/>
              <a:gd name="T20" fmla="*/ 61 w 1047"/>
              <a:gd name="T21" fmla="*/ 2461 h 2466"/>
              <a:gd name="T22" fmla="*/ 23 w 1047"/>
              <a:gd name="T23" fmla="*/ 2466 h 2466"/>
              <a:gd name="T24" fmla="*/ 0 w 1047"/>
              <a:gd name="T25" fmla="*/ 0 h 2466"/>
              <a:gd name="T26" fmla="*/ 1047 w 1047"/>
              <a:gd name="T27" fmla="*/ 0 h 2466"/>
              <a:gd name="T28" fmla="*/ 1033 w 1047"/>
              <a:gd name="T29" fmla="*/ 224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47" h="2466">
                <a:moveTo>
                  <a:pt x="1033" y="224"/>
                </a:moveTo>
                <a:lnTo>
                  <a:pt x="1009" y="448"/>
                </a:lnTo>
                <a:lnTo>
                  <a:pt x="923" y="838"/>
                </a:lnTo>
                <a:lnTo>
                  <a:pt x="818" y="1171"/>
                </a:lnTo>
                <a:lnTo>
                  <a:pt x="695" y="1552"/>
                </a:lnTo>
                <a:lnTo>
                  <a:pt x="576" y="1833"/>
                </a:lnTo>
                <a:lnTo>
                  <a:pt x="461" y="2080"/>
                </a:lnTo>
                <a:lnTo>
                  <a:pt x="390" y="2195"/>
                </a:lnTo>
                <a:lnTo>
                  <a:pt x="314" y="2299"/>
                </a:lnTo>
                <a:lnTo>
                  <a:pt x="209" y="2395"/>
                </a:lnTo>
                <a:lnTo>
                  <a:pt x="61" y="2461"/>
                </a:lnTo>
                <a:lnTo>
                  <a:pt x="23" y="2466"/>
                </a:lnTo>
                <a:lnTo>
                  <a:pt x="0" y="0"/>
                </a:lnTo>
                <a:lnTo>
                  <a:pt x="1047" y="0"/>
                </a:lnTo>
                <a:lnTo>
                  <a:pt x="1033" y="224"/>
                </a:lnTo>
                <a:close/>
              </a:path>
            </a:pathLst>
          </a:custGeom>
          <a:solidFill>
            <a:srgbClr val="FF99CC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738" name="Freeform 18">
            <a:extLst>
              <a:ext uri="{FF2B5EF4-FFF2-40B4-BE49-F238E27FC236}">
                <a16:creationId xmlns:a16="http://schemas.microsoft.com/office/drawing/2014/main" id="{877E7315-7C3D-4A07-90A8-E65002C28883}"/>
              </a:ext>
            </a:extLst>
          </p:cNvPr>
          <p:cNvSpPr>
            <a:spLocks/>
          </p:cNvSpPr>
          <p:nvPr/>
        </p:nvSpPr>
        <p:spPr bwMode="auto">
          <a:xfrm>
            <a:off x="3030538" y="1519238"/>
            <a:ext cx="4738687" cy="3997325"/>
          </a:xfrm>
          <a:custGeom>
            <a:avLst/>
            <a:gdLst>
              <a:gd name="T0" fmla="*/ 1009 w 2985"/>
              <a:gd name="T1" fmla="*/ 9 h 2518"/>
              <a:gd name="T2" fmla="*/ 1000 w 2985"/>
              <a:gd name="T3" fmla="*/ 205 h 2518"/>
              <a:gd name="T4" fmla="*/ 985 w 2985"/>
              <a:gd name="T5" fmla="*/ 390 h 2518"/>
              <a:gd name="T6" fmla="*/ 933 w 2985"/>
              <a:gd name="T7" fmla="*/ 647 h 2518"/>
              <a:gd name="T8" fmla="*/ 885 w 2985"/>
              <a:gd name="T9" fmla="*/ 861 h 2518"/>
              <a:gd name="T10" fmla="*/ 800 w 2985"/>
              <a:gd name="T11" fmla="*/ 1142 h 2518"/>
              <a:gd name="T12" fmla="*/ 690 w 2985"/>
              <a:gd name="T13" fmla="*/ 1452 h 2518"/>
              <a:gd name="T14" fmla="*/ 619 w 2985"/>
              <a:gd name="T15" fmla="*/ 1685 h 2518"/>
              <a:gd name="T16" fmla="*/ 495 w 2985"/>
              <a:gd name="T17" fmla="*/ 1961 h 2518"/>
              <a:gd name="T18" fmla="*/ 381 w 2985"/>
              <a:gd name="T19" fmla="*/ 2185 h 2518"/>
              <a:gd name="T20" fmla="*/ 266 w 2985"/>
              <a:gd name="T21" fmla="*/ 2323 h 2518"/>
              <a:gd name="T22" fmla="*/ 176 w 2985"/>
              <a:gd name="T23" fmla="*/ 2418 h 2518"/>
              <a:gd name="T24" fmla="*/ 86 w 2985"/>
              <a:gd name="T25" fmla="*/ 2451 h 2518"/>
              <a:gd name="T26" fmla="*/ 0 w 2985"/>
              <a:gd name="T27" fmla="*/ 2485 h 2518"/>
              <a:gd name="T28" fmla="*/ 5 w 2985"/>
              <a:gd name="T29" fmla="*/ 2518 h 2518"/>
              <a:gd name="T30" fmla="*/ 2842 w 2985"/>
              <a:gd name="T31" fmla="*/ 2494 h 2518"/>
              <a:gd name="T32" fmla="*/ 2985 w 2985"/>
              <a:gd name="T33" fmla="*/ 2489 h 2518"/>
              <a:gd name="T34" fmla="*/ 2985 w 2985"/>
              <a:gd name="T35" fmla="*/ 0 h 2518"/>
              <a:gd name="T36" fmla="*/ 1009 w 2985"/>
              <a:gd name="T37" fmla="*/ 9 h 2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85" h="2518">
                <a:moveTo>
                  <a:pt x="1009" y="9"/>
                </a:moveTo>
                <a:lnTo>
                  <a:pt x="1000" y="205"/>
                </a:lnTo>
                <a:lnTo>
                  <a:pt x="985" y="390"/>
                </a:lnTo>
                <a:lnTo>
                  <a:pt x="933" y="647"/>
                </a:lnTo>
                <a:lnTo>
                  <a:pt x="885" y="861"/>
                </a:lnTo>
                <a:lnTo>
                  <a:pt x="800" y="1142"/>
                </a:lnTo>
                <a:lnTo>
                  <a:pt x="690" y="1452"/>
                </a:lnTo>
                <a:lnTo>
                  <a:pt x="619" y="1685"/>
                </a:lnTo>
                <a:lnTo>
                  <a:pt x="495" y="1961"/>
                </a:lnTo>
                <a:lnTo>
                  <a:pt x="381" y="2185"/>
                </a:lnTo>
                <a:lnTo>
                  <a:pt x="266" y="2323"/>
                </a:lnTo>
                <a:lnTo>
                  <a:pt x="176" y="2418"/>
                </a:lnTo>
                <a:lnTo>
                  <a:pt x="86" y="2451"/>
                </a:lnTo>
                <a:lnTo>
                  <a:pt x="0" y="2485"/>
                </a:lnTo>
                <a:lnTo>
                  <a:pt x="5" y="2518"/>
                </a:lnTo>
                <a:lnTo>
                  <a:pt x="2842" y="2494"/>
                </a:lnTo>
                <a:lnTo>
                  <a:pt x="2985" y="2489"/>
                </a:lnTo>
                <a:lnTo>
                  <a:pt x="2985" y="0"/>
                </a:lnTo>
                <a:lnTo>
                  <a:pt x="1009" y="9"/>
                </a:lnTo>
                <a:close/>
              </a:path>
            </a:pathLst>
          </a:custGeom>
          <a:solidFill>
            <a:srgbClr val="00CCFF">
              <a:alpha val="3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740" name="Rectangle 20">
            <a:extLst>
              <a:ext uri="{FF2B5EF4-FFF2-40B4-BE49-F238E27FC236}">
                <a16:creationId xmlns:a16="http://schemas.microsoft.com/office/drawing/2014/main" id="{1BB81DC8-9669-4256-A46A-756F70A77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0743" name="Oval 23">
            <a:extLst>
              <a:ext uri="{FF2B5EF4-FFF2-40B4-BE49-F238E27FC236}">
                <a16:creationId xmlns:a16="http://schemas.microsoft.com/office/drawing/2014/main" id="{C4ADC8C7-836F-447C-8F7F-9E6829F08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5" y="3671888"/>
            <a:ext cx="1330325" cy="839787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33" name="AutoShape 13">
            <a:extLst>
              <a:ext uri="{FF2B5EF4-FFF2-40B4-BE49-F238E27FC236}">
                <a16:creationId xmlns:a16="http://schemas.microsoft.com/office/drawing/2014/main" id="{0A064F22-4AB6-4EB9-8D9E-109C526F9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3" y="3830638"/>
            <a:ext cx="500062" cy="736600"/>
          </a:xfrm>
          <a:prstGeom prst="upArrow">
            <a:avLst>
              <a:gd name="adj1" fmla="val 50000"/>
              <a:gd name="adj2" fmla="val 368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30739" name="Object 19">
            <a:extLst>
              <a:ext uri="{FF2B5EF4-FFF2-40B4-BE49-F238E27FC236}">
                <a16:creationId xmlns:a16="http://schemas.microsoft.com/office/drawing/2014/main" id="{409ADDC9-1ED7-4508-83FF-83A3E45C47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44975" y="3905250"/>
          <a:ext cx="281305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" name="Equation" r:id="rId5" imgW="1066337" imgH="253890" progId="Equation.3">
                  <p:embed/>
                </p:oleObj>
              </mc:Choice>
              <mc:Fallback>
                <p:oleObj name="Equation" r:id="rId5" imgW="1066337" imgH="25389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4975" y="3905250"/>
                        <a:ext cx="2813050" cy="65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2" name="Picture 22">
            <a:extLst>
              <a:ext uri="{FF2B5EF4-FFF2-40B4-BE49-F238E27FC236}">
                <a16:creationId xmlns:a16="http://schemas.microsoft.com/office/drawing/2014/main" id="{4C4B6A36-104F-45F1-909D-7D992E463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1281113"/>
            <a:ext cx="5584825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30724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50255E-6 L -1.38889E-6 0.05253 L -0.05243 0.05253 L -0.05243 0.10528 L -0.10486 0.10528 L -0.10486 0.15826 L -0.15729 0.15826 L -0.15729 0.21102 L -0.20972 0.21102 L -0.20972 0.264 L -0.26198 0.264 L -0.26198 0.31676 L -0.31441 0.31676 L -0.31441 0.36974 L -0.36649 0.36974 " pathEditMode="relative" rAng="5400000" ptsTypes="FFFFFFFFFFFFFFF">
                                      <p:cBhvr>
                                        <p:cTn id="40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33" y="184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9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26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0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31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2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36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0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3" dur="20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6" dur="2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9" dur="2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3" dur="20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  <p:bldP spid="3072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5" name="Rectangle 11">
            <a:extLst>
              <a:ext uri="{FF2B5EF4-FFF2-40B4-BE49-F238E27FC236}">
                <a16:creationId xmlns:a16="http://schemas.microsoft.com/office/drawing/2014/main" id="{040B95D5-7ED6-4516-80A6-D237F09F4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" y="2047875"/>
            <a:ext cx="2214563" cy="37480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51AA1951-0C7E-4296-9A46-6FDB2A9766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698625"/>
          </a:xfrm>
        </p:spPr>
        <p:txBody>
          <a:bodyPr/>
          <a:lstStyle/>
          <a:p>
            <a:r>
              <a:rPr lang="it-IT" altLang="it-IT"/>
              <a:t>Modulazione della lunghezza del canale</a:t>
            </a:r>
            <a:endParaRPr lang="fr-FR" altLang="it-IT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E156460D-B547-4A6E-92F9-ED73FEAEF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2047875"/>
            <a:ext cx="6578600" cy="37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49" name="Object 5">
            <a:extLst>
              <a:ext uri="{FF2B5EF4-FFF2-40B4-BE49-F238E27FC236}">
                <a16:creationId xmlns:a16="http://schemas.microsoft.com/office/drawing/2014/main" id="{F5CC5F7F-EE9F-46BA-B517-7ADE7FF252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038" y="2381250"/>
          <a:ext cx="281305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Equation" r:id="rId4" imgW="1066337" imgH="253890" progId="Equation.3">
                  <p:embed/>
                </p:oleObj>
              </mc:Choice>
              <mc:Fallback>
                <p:oleObj name="Equation" r:id="rId4" imgW="1066337" imgH="25389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8" y="2381250"/>
                        <a:ext cx="2813050" cy="65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7">
            <a:extLst>
              <a:ext uri="{FF2B5EF4-FFF2-40B4-BE49-F238E27FC236}">
                <a16:creationId xmlns:a16="http://schemas.microsoft.com/office/drawing/2014/main" id="{3831D126-0971-4F51-AA18-F93872458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31750" name="Object 6">
            <a:extLst>
              <a:ext uri="{FF2B5EF4-FFF2-40B4-BE49-F238E27FC236}">
                <a16:creationId xmlns:a16="http://schemas.microsoft.com/office/drawing/2014/main" id="{6206E07B-970C-4978-B298-DA86DF687F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513" y="3578225"/>
          <a:ext cx="2781300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Equation" r:id="rId6" imgW="1040948" imgH="431613" progId="Equation.3">
                  <p:embed/>
                </p:oleObj>
              </mc:Choice>
              <mc:Fallback>
                <p:oleObj name="Equation" r:id="rId6" imgW="1040948" imgH="431613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3" y="3578225"/>
                        <a:ext cx="2781300" cy="1133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53" name="Picture 9">
            <a:extLst>
              <a:ext uri="{FF2B5EF4-FFF2-40B4-BE49-F238E27FC236}">
                <a16:creationId xmlns:a16="http://schemas.microsoft.com/office/drawing/2014/main" id="{18906E80-3593-419F-A0AF-44204971F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2041525"/>
            <a:ext cx="4237038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Freeform 10">
            <a:extLst>
              <a:ext uri="{FF2B5EF4-FFF2-40B4-BE49-F238E27FC236}">
                <a16:creationId xmlns:a16="http://schemas.microsoft.com/office/drawing/2014/main" id="{C32D9DE4-3667-4549-8102-6CAC071DD15C}"/>
              </a:ext>
            </a:extLst>
          </p:cNvPr>
          <p:cNvSpPr>
            <a:spLocks/>
          </p:cNvSpPr>
          <p:nvPr/>
        </p:nvSpPr>
        <p:spPr bwMode="auto">
          <a:xfrm>
            <a:off x="4013200" y="2214563"/>
            <a:ext cx="3641725" cy="2984500"/>
          </a:xfrm>
          <a:custGeom>
            <a:avLst/>
            <a:gdLst>
              <a:gd name="T0" fmla="*/ 757 w 2294"/>
              <a:gd name="T1" fmla="*/ 171 h 1880"/>
              <a:gd name="T2" fmla="*/ 719 w 2294"/>
              <a:gd name="T3" fmla="*/ 419 h 1880"/>
              <a:gd name="T4" fmla="*/ 642 w 2294"/>
              <a:gd name="T5" fmla="*/ 766 h 1880"/>
              <a:gd name="T6" fmla="*/ 528 w 2294"/>
              <a:gd name="T7" fmla="*/ 1133 h 1880"/>
              <a:gd name="T8" fmla="*/ 419 w 2294"/>
              <a:gd name="T9" fmla="*/ 1390 h 1880"/>
              <a:gd name="T10" fmla="*/ 290 w 2294"/>
              <a:gd name="T11" fmla="*/ 1656 h 1880"/>
              <a:gd name="T12" fmla="*/ 214 w 2294"/>
              <a:gd name="T13" fmla="*/ 1756 h 1880"/>
              <a:gd name="T14" fmla="*/ 119 w 2294"/>
              <a:gd name="T15" fmla="*/ 1837 h 1880"/>
              <a:gd name="T16" fmla="*/ 57 w 2294"/>
              <a:gd name="T17" fmla="*/ 1875 h 1880"/>
              <a:gd name="T18" fmla="*/ 0 w 2294"/>
              <a:gd name="T19" fmla="*/ 1880 h 1880"/>
              <a:gd name="T20" fmla="*/ 2294 w 2294"/>
              <a:gd name="T21" fmla="*/ 1875 h 1880"/>
              <a:gd name="T22" fmla="*/ 2289 w 2294"/>
              <a:gd name="T23" fmla="*/ 0 h 1880"/>
              <a:gd name="T24" fmla="*/ 785 w 2294"/>
              <a:gd name="T25" fmla="*/ 0 h 1880"/>
              <a:gd name="T26" fmla="*/ 757 w 2294"/>
              <a:gd name="T27" fmla="*/ 171 h 1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94" h="1880">
                <a:moveTo>
                  <a:pt x="757" y="171"/>
                </a:moveTo>
                <a:lnTo>
                  <a:pt x="719" y="419"/>
                </a:lnTo>
                <a:lnTo>
                  <a:pt x="642" y="766"/>
                </a:lnTo>
                <a:lnTo>
                  <a:pt x="528" y="1133"/>
                </a:lnTo>
                <a:lnTo>
                  <a:pt x="419" y="1390"/>
                </a:lnTo>
                <a:lnTo>
                  <a:pt x="290" y="1656"/>
                </a:lnTo>
                <a:lnTo>
                  <a:pt x="214" y="1756"/>
                </a:lnTo>
                <a:lnTo>
                  <a:pt x="119" y="1837"/>
                </a:lnTo>
                <a:lnTo>
                  <a:pt x="57" y="1875"/>
                </a:lnTo>
                <a:lnTo>
                  <a:pt x="0" y="1880"/>
                </a:lnTo>
                <a:lnTo>
                  <a:pt x="2294" y="1875"/>
                </a:lnTo>
                <a:lnTo>
                  <a:pt x="2289" y="0"/>
                </a:lnTo>
                <a:lnTo>
                  <a:pt x="785" y="0"/>
                </a:lnTo>
                <a:lnTo>
                  <a:pt x="757" y="171"/>
                </a:lnTo>
                <a:close/>
              </a:path>
            </a:pathLst>
          </a:custGeom>
          <a:solidFill>
            <a:srgbClr val="66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52" name="Text Box 8">
            <a:extLst>
              <a:ext uri="{FF2B5EF4-FFF2-40B4-BE49-F238E27FC236}">
                <a16:creationId xmlns:a16="http://schemas.microsoft.com/office/drawing/2014/main" id="{F5141D0C-A4EF-4746-8C24-E7E29EA7E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3998913"/>
            <a:ext cx="21415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DS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 &gt; v</a:t>
            </a:r>
            <a:r>
              <a:rPr lang="it-IT" altLang="it-IT" sz="2800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</a:rPr>
              <a:t> - 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200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endParaRPr lang="fr-FR" altLang="it-IT" sz="32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31" dur="1230" decel="100000"/>
                                        <p:tgtEl>
                                          <p:spTgt spid="31753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32" dur="1230" decel="100000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33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34" dur="1230" decel="100000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35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40" dur="1230" decel="100000"/>
                                        <p:tgtEl>
                                          <p:spTgt spid="31754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41" dur="1230" decel="100000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42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43" dur="1230" decel="100000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44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317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/>
      <p:bldP spid="3175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846AFAD-D4FF-43AF-898C-76B47157F1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MOSFET a svuotamento</a:t>
            </a:r>
            <a:br>
              <a:rPr lang="it-IT" altLang="it-IT" sz="4000"/>
            </a:br>
            <a:r>
              <a:rPr lang="it-IT" altLang="it-IT" sz="4000"/>
              <a:t>(depletion MOSFET)</a:t>
            </a:r>
            <a:endParaRPr lang="fr-FR" altLang="it-IT" sz="4000"/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5C664DA9-4CDD-48F9-A4D6-6FCABD153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0825" y="4479925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b="1"/>
              <a:t>canale già esistente</a:t>
            </a:r>
            <a:endParaRPr lang="fr-FR" altLang="it-IT" b="1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3EBAF8CC-BFFE-48D2-BCAD-79F9F789C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238" y="3000375"/>
            <a:ext cx="4103687" cy="1057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altLang="it-IT" i="1"/>
          </a:p>
        </p:txBody>
      </p:sp>
      <p:sp>
        <p:nvSpPr>
          <p:cNvPr id="32774" name="AutoShape 6">
            <a:extLst>
              <a:ext uri="{FF2B5EF4-FFF2-40B4-BE49-F238E27FC236}">
                <a16:creationId xmlns:a16="http://schemas.microsoft.com/office/drawing/2014/main" id="{BEE7B3B5-85AB-4B91-8691-099A31447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6350" y="3008313"/>
            <a:ext cx="831850" cy="460375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i="1"/>
              <a:t>n</a:t>
            </a:r>
            <a:endParaRPr lang="fr-FR" altLang="it-IT" i="1"/>
          </a:p>
        </p:txBody>
      </p:sp>
      <p:sp>
        <p:nvSpPr>
          <p:cNvPr id="32775" name="AutoShape 7">
            <a:extLst>
              <a:ext uri="{FF2B5EF4-FFF2-40B4-BE49-F238E27FC236}">
                <a16:creationId xmlns:a16="http://schemas.microsoft.com/office/drawing/2014/main" id="{89AF1F3A-0044-4E06-8177-5F026FA72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9188" y="3009900"/>
            <a:ext cx="831850" cy="460375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7" name="Rectangle 9">
            <a:extLst>
              <a:ext uri="{FF2B5EF4-FFF2-40B4-BE49-F238E27FC236}">
                <a16:creationId xmlns:a16="http://schemas.microsoft.com/office/drawing/2014/main" id="{8A4620D5-CB76-4FA7-8923-7CF8C3874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900" y="3008313"/>
            <a:ext cx="1814513" cy="233362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9" name="Rectangle 11">
            <a:extLst>
              <a:ext uri="{FF2B5EF4-FFF2-40B4-BE49-F238E27FC236}">
                <a16:creationId xmlns:a16="http://schemas.microsoft.com/office/drawing/2014/main" id="{66EAA784-DAC1-4CBD-8638-99FDCB855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363" y="3065463"/>
            <a:ext cx="328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n</a:t>
            </a:r>
            <a:endParaRPr lang="fr-FR" altLang="it-IT" i="1"/>
          </a:p>
        </p:txBody>
      </p:sp>
      <p:sp>
        <p:nvSpPr>
          <p:cNvPr id="32780" name="Rectangle 12">
            <a:extLst>
              <a:ext uri="{FF2B5EF4-FFF2-40B4-BE49-F238E27FC236}">
                <a16:creationId xmlns:a16="http://schemas.microsoft.com/office/drawing/2014/main" id="{710DCCBE-4B4B-40DE-959D-6FBA93272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975" y="2919413"/>
            <a:ext cx="328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n</a:t>
            </a:r>
            <a:endParaRPr lang="fr-FR" altLang="it-IT" i="1"/>
          </a:p>
        </p:txBody>
      </p:sp>
      <p:sp>
        <p:nvSpPr>
          <p:cNvPr id="32781" name="Rectangle 13">
            <a:extLst>
              <a:ext uri="{FF2B5EF4-FFF2-40B4-BE49-F238E27FC236}">
                <a16:creationId xmlns:a16="http://schemas.microsoft.com/office/drawing/2014/main" id="{038FE9C9-38D3-47E4-9647-8447B3772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700" y="3652838"/>
            <a:ext cx="327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p</a:t>
            </a:r>
            <a:endParaRPr lang="fr-FR" altLang="it-IT" i="1"/>
          </a:p>
        </p:txBody>
      </p:sp>
      <p:sp>
        <p:nvSpPr>
          <p:cNvPr id="32782" name="Rectangle 14">
            <a:extLst>
              <a:ext uri="{FF2B5EF4-FFF2-40B4-BE49-F238E27FC236}">
                <a16:creationId xmlns:a16="http://schemas.microsoft.com/office/drawing/2014/main" id="{D3296812-0FEA-4894-834B-C641827E6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713" y="2905125"/>
            <a:ext cx="401637" cy="889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5" name="Rectangle 17">
            <a:extLst>
              <a:ext uri="{FF2B5EF4-FFF2-40B4-BE49-F238E27FC236}">
                <a16:creationId xmlns:a16="http://schemas.microsoft.com/office/drawing/2014/main" id="{47DE119A-B159-4100-9078-C99DD4F96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908300"/>
            <a:ext cx="401637" cy="889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6" name="Text Box 18">
            <a:extLst>
              <a:ext uri="{FF2B5EF4-FFF2-40B4-BE49-F238E27FC236}">
                <a16:creationId xmlns:a16="http://schemas.microsoft.com/office/drawing/2014/main" id="{0AAA37E7-2013-42BD-8615-E9E659E9A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763" y="2373313"/>
            <a:ext cx="339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S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32787" name="Text Box 19">
            <a:extLst>
              <a:ext uri="{FF2B5EF4-FFF2-40B4-BE49-F238E27FC236}">
                <a16:creationId xmlns:a16="http://schemas.microsoft.com/office/drawing/2014/main" id="{E1A661EB-AEEF-4856-82EE-821059643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163" y="2366963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G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32788" name="Text Box 20">
            <a:extLst>
              <a:ext uri="{FF2B5EF4-FFF2-40B4-BE49-F238E27FC236}">
                <a16:creationId xmlns:a16="http://schemas.microsoft.com/office/drawing/2014/main" id="{9399282F-B46E-43EF-A8C5-B75BF021F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3" y="2360613"/>
            <a:ext cx="360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D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32789" name="Oval 21">
            <a:extLst>
              <a:ext uri="{FF2B5EF4-FFF2-40B4-BE49-F238E27FC236}">
                <a16:creationId xmlns:a16="http://schemas.microsoft.com/office/drawing/2014/main" id="{5C591B03-A9D9-4655-B710-258F0D79A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3006725"/>
            <a:ext cx="125413" cy="12541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1" name="Text Box 23">
            <a:extLst>
              <a:ext uri="{FF2B5EF4-FFF2-40B4-BE49-F238E27FC236}">
                <a16:creationId xmlns:a16="http://schemas.microsoft.com/office/drawing/2014/main" id="{76E7E2C8-80FC-4101-995A-67C5ADA01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00" y="2574925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FF0000"/>
                </a:solidFill>
              </a:rPr>
              <a:t>+</a:t>
            </a:r>
            <a:endParaRPr lang="fr-FR" altLang="it-IT" b="1">
              <a:solidFill>
                <a:srgbClr val="FF0000"/>
              </a:solidFill>
            </a:endParaRPr>
          </a:p>
        </p:txBody>
      </p:sp>
      <p:sp>
        <p:nvSpPr>
          <p:cNvPr id="32792" name="Text Box 24">
            <a:extLst>
              <a:ext uri="{FF2B5EF4-FFF2-40B4-BE49-F238E27FC236}">
                <a16:creationId xmlns:a16="http://schemas.microsoft.com/office/drawing/2014/main" id="{99D3D34B-A797-4261-81AB-9388BA49D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588" y="2478088"/>
            <a:ext cx="346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FF0000"/>
                </a:solidFill>
              </a:rPr>
              <a:t>_</a:t>
            </a:r>
            <a:endParaRPr lang="fr-FR" altLang="it-IT" b="1">
              <a:solidFill>
                <a:srgbClr val="FF0000"/>
              </a:solidFill>
            </a:endParaRPr>
          </a:p>
        </p:txBody>
      </p:sp>
      <p:grpSp>
        <p:nvGrpSpPr>
          <p:cNvPr id="32800" name="Group 32">
            <a:extLst>
              <a:ext uri="{FF2B5EF4-FFF2-40B4-BE49-F238E27FC236}">
                <a16:creationId xmlns:a16="http://schemas.microsoft.com/office/drawing/2014/main" id="{DEB1CECB-8C06-4503-9561-F4875892AFE5}"/>
              </a:ext>
            </a:extLst>
          </p:cNvPr>
          <p:cNvGrpSpPr>
            <a:grpSpLocks/>
          </p:cNvGrpSpPr>
          <p:nvPr/>
        </p:nvGrpSpPr>
        <p:grpSpPr bwMode="auto">
          <a:xfrm>
            <a:off x="4148138" y="1881188"/>
            <a:ext cx="1036637" cy="1020762"/>
            <a:chOff x="2613" y="1185"/>
            <a:chExt cx="653" cy="643"/>
          </a:xfrm>
        </p:grpSpPr>
        <p:sp>
          <p:nvSpPr>
            <p:cNvPr id="32793" name="Line 25">
              <a:extLst>
                <a:ext uri="{FF2B5EF4-FFF2-40B4-BE49-F238E27FC236}">
                  <a16:creationId xmlns:a16="http://schemas.microsoft.com/office/drawing/2014/main" id="{DF29D02C-F693-4607-AFC4-5E3EAD5DF2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0" y="1338"/>
              <a:ext cx="19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4" name="Line 26">
              <a:extLst>
                <a:ext uri="{FF2B5EF4-FFF2-40B4-BE49-F238E27FC236}">
                  <a16:creationId xmlns:a16="http://schemas.microsoft.com/office/drawing/2014/main" id="{D97DA94F-529E-4132-8BE2-1209826196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1" y="1375"/>
              <a:ext cx="11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5" name="Line 27">
              <a:extLst>
                <a:ext uri="{FF2B5EF4-FFF2-40B4-BE49-F238E27FC236}">
                  <a16:creationId xmlns:a16="http://schemas.microsoft.com/office/drawing/2014/main" id="{937F6CCB-40E8-48C7-9167-9E8EE91F95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7" y="1420"/>
              <a:ext cx="6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9" name="Freeform 31">
              <a:extLst>
                <a:ext uri="{FF2B5EF4-FFF2-40B4-BE49-F238E27FC236}">
                  <a16:creationId xmlns:a16="http://schemas.microsoft.com/office/drawing/2014/main" id="{919719F9-D3E1-45DE-AE0C-3EBA3C352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" y="1185"/>
              <a:ext cx="557" cy="643"/>
            </a:xfrm>
            <a:custGeom>
              <a:avLst/>
              <a:gdLst>
                <a:gd name="T0" fmla="*/ 557 w 557"/>
                <a:gd name="T1" fmla="*/ 148 h 643"/>
                <a:gd name="T2" fmla="*/ 557 w 557"/>
                <a:gd name="T3" fmla="*/ 0 h 643"/>
                <a:gd name="T4" fmla="*/ 286 w 557"/>
                <a:gd name="T5" fmla="*/ 0 h 643"/>
                <a:gd name="T6" fmla="*/ 286 w 557"/>
                <a:gd name="T7" fmla="*/ 476 h 643"/>
                <a:gd name="T8" fmla="*/ 286 w 557"/>
                <a:gd name="T9" fmla="*/ 519 h 643"/>
                <a:gd name="T10" fmla="*/ 0 w 557"/>
                <a:gd name="T11" fmla="*/ 519 h 643"/>
                <a:gd name="T12" fmla="*/ 0 w 557"/>
                <a:gd name="T13" fmla="*/ 643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643">
                  <a:moveTo>
                    <a:pt x="557" y="148"/>
                  </a:moveTo>
                  <a:lnTo>
                    <a:pt x="557" y="0"/>
                  </a:lnTo>
                  <a:lnTo>
                    <a:pt x="286" y="0"/>
                  </a:lnTo>
                  <a:lnTo>
                    <a:pt x="286" y="476"/>
                  </a:lnTo>
                  <a:lnTo>
                    <a:pt x="286" y="519"/>
                  </a:lnTo>
                  <a:lnTo>
                    <a:pt x="0" y="519"/>
                  </a:lnTo>
                  <a:lnTo>
                    <a:pt x="0" y="64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2803" name="Rectangle 35">
            <a:extLst>
              <a:ext uri="{FF2B5EF4-FFF2-40B4-BE49-F238E27FC236}">
                <a16:creationId xmlns:a16="http://schemas.microsoft.com/office/drawing/2014/main" id="{A1EB61A2-6223-49C1-AAE8-F9FF1FF19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963" y="2816225"/>
            <a:ext cx="1520825" cy="889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4" name="Rectangle 36">
            <a:extLst>
              <a:ext uri="{FF2B5EF4-FFF2-40B4-BE49-F238E27FC236}">
                <a16:creationId xmlns:a16="http://schemas.microsoft.com/office/drawing/2014/main" id="{BEB2B8FA-37DC-4CC6-8E75-66DD47919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5" y="2905125"/>
            <a:ext cx="1524000" cy="904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94444E-6 3.35493E-6 L 0.2632 -0.00093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60" y="-4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>
            <a:extLst>
              <a:ext uri="{FF2B5EF4-FFF2-40B4-BE49-F238E27FC236}">
                <a16:creationId xmlns:a16="http://schemas.microsoft.com/office/drawing/2014/main" id="{78A2F586-D9CE-4677-85A7-F31244998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 sz="4000"/>
              <a:t>MOSFET a svuotamento</a:t>
            </a:r>
            <a:br>
              <a:rPr lang="it-IT" altLang="it-IT" sz="4000"/>
            </a:br>
            <a:r>
              <a:rPr lang="it-IT" altLang="it-IT" sz="4000"/>
              <a:t>(depletion MOSFET)</a:t>
            </a:r>
            <a:endParaRPr lang="fr-FR" altLang="it-IT" sz="4000"/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7D9A678D-832A-4B33-87B4-25E96F612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238" y="3000375"/>
            <a:ext cx="4103687" cy="1057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altLang="it-IT" i="1"/>
          </a:p>
        </p:txBody>
      </p:sp>
      <p:sp>
        <p:nvSpPr>
          <p:cNvPr id="33799" name="AutoShape 7">
            <a:extLst>
              <a:ext uri="{FF2B5EF4-FFF2-40B4-BE49-F238E27FC236}">
                <a16:creationId xmlns:a16="http://schemas.microsoft.com/office/drawing/2014/main" id="{C9D0FE3F-056B-45AF-B297-44BFCCB39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6350" y="3008313"/>
            <a:ext cx="869950" cy="460375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i="1"/>
              <a:t>n</a:t>
            </a:r>
            <a:endParaRPr lang="fr-FR" altLang="it-IT" i="1"/>
          </a:p>
        </p:txBody>
      </p:sp>
      <p:sp>
        <p:nvSpPr>
          <p:cNvPr id="33800" name="AutoShape 8">
            <a:extLst>
              <a:ext uri="{FF2B5EF4-FFF2-40B4-BE49-F238E27FC236}">
                <a16:creationId xmlns:a16="http://schemas.microsoft.com/office/drawing/2014/main" id="{286B94CF-3524-4569-A265-514265722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738" y="3009900"/>
            <a:ext cx="876300" cy="460375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1" name="Rectangle 9">
            <a:extLst>
              <a:ext uri="{FF2B5EF4-FFF2-40B4-BE49-F238E27FC236}">
                <a16:creationId xmlns:a16="http://schemas.microsoft.com/office/drawing/2014/main" id="{F6311A60-FEC9-454C-A107-312E6E804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900" y="3008313"/>
            <a:ext cx="1814513" cy="233362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2" name="Rectangle 10">
            <a:extLst>
              <a:ext uri="{FF2B5EF4-FFF2-40B4-BE49-F238E27FC236}">
                <a16:creationId xmlns:a16="http://schemas.microsoft.com/office/drawing/2014/main" id="{714CA23E-AD9F-4BA7-9187-82F91531F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363" y="3065463"/>
            <a:ext cx="328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n</a:t>
            </a:r>
            <a:endParaRPr lang="fr-FR" altLang="it-IT" i="1"/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63613F6C-3492-4AA7-91CD-D8C4C3F67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700" y="3652838"/>
            <a:ext cx="327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p</a:t>
            </a:r>
            <a:endParaRPr lang="fr-FR" altLang="it-IT" i="1"/>
          </a:p>
        </p:txBody>
      </p:sp>
      <p:sp>
        <p:nvSpPr>
          <p:cNvPr id="33805" name="Rectangle 13">
            <a:extLst>
              <a:ext uri="{FF2B5EF4-FFF2-40B4-BE49-F238E27FC236}">
                <a16:creationId xmlns:a16="http://schemas.microsoft.com/office/drawing/2014/main" id="{2661063E-B8FB-4B80-9F62-8B66E3A11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713" y="2905125"/>
            <a:ext cx="401637" cy="889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6" name="Rectangle 14">
            <a:extLst>
              <a:ext uri="{FF2B5EF4-FFF2-40B4-BE49-F238E27FC236}">
                <a16:creationId xmlns:a16="http://schemas.microsoft.com/office/drawing/2014/main" id="{2228EBE7-6BF4-4775-8D03-3F976D2B9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963" y="2816225"/>
            <a:ext cx="1520825" cy="889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7" name="Rectangle 15">
            <a:extLst>
              <a:ext uri="{FF2B5EF4-FFF2-40B4-BE49-F238E27FC236}">
                <a16:creationId xmlns:a16="http://schemas.microsoft.com/office/drawing/2014/main" id="{429FF7D1-D127-45DF-AC4F-14A352CF7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908300"/>
            <a:ext cx="401637" cy="889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8" name="Text Box 16">
            <a:extLst>
              <a:ext uri="{FF2B5EF4-FFF2-40B4-BE49-F238E27FC236}">
                <a16:creationId xmlns:a16="http://schemas.microsoft.com/office/drawing/2014/main" id="{25DC005E-5447-4D30-9A9F-0AF03C826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263" y="2373313"/>
            <a:ext cx="339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S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33809" name="Text Box 17">
            <a:extLst>
              <a:ext uri="{FF2B5EF4-FFF2-40B4-BE49-F238E27FC236}">
                <a16:creationId xmlns:a16="http://schemas.microsoft.com/office/drawing/2014/main" id="{882846B4-FC1F-45D2-BED8-CBD47BE55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163" y="2366963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G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33810" name="Text Box 18">
            <a:extLst>
              <a:ext uri="{FF2B5EF4-FFF2-40B4-BE49-F238E27FC236}">
                <a16:creationId xmlns:a16="http://schemas.microsoft.com/office/drawing/2014/main" id="{A4FBFA21-AF34-4676-BA93-70776525C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0813" y="2360613"/>
            <a:ext cx="360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00"/>
                </a:solidFill>
              </a:rPr>
              <a:t>D</a:t>
            </a:r>
            <a:endParaRPr lang="fr-FR" altLang="it-IT">
              <a:solidFill>
                <a:srgbClr val="000000"/>
              </a:solidFill>
            </a:endParaRPr>
          </a:p>
        </p:txBody>
      </p:sp>
      <p:sp>
        <p:nvSpPr>
          <p:cNvPr id="33812" name="Text Box 20">
            <a:extLst>
              <a:ext uri="{FF2B5EF4-FFF2-40B4-BE49-F238E27FC236}">
                <a16:creationId xmlns:a16="http://schemas.microsoft.com/office/drawing/2014/main" id="{EEEF6863-D643-4190-B199-8864B143B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00" y="2574925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FF0000"/>
                </a:solidFill>
              </a:rPr>
              <a:t>+</a:t>
            </a:r>
            <a:endParaRPr lang="fr-FR" altLang="it-IT" b="1">
              <a:solidFill>
                <a:srgbClr val="FF0000"/>
              </a:solidFill>
            </a:endParaRPr>
          </a:p>
        </p:txBody>
      </p:sp>
      <p:sp>
        <p:nvSpPr>
          <p:cNvPr id="33813" name="Text Box 21">
            <a:extLst>
              <a:ext uri="{FF2B5EF4-FFF2-40B4-BE49-F238E27FC236}">
                <a16:creationId xmlns:a16="http://schemas.microsoft.com/office/drawing/2014/main" id="{648A7960-8BF3-4CB2-9316-BD1D4FD9A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588" y="2478088"/>
            <a:ext cx="346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FF0000"/>
                </a:solidFill>
              </a:rPr>
              <a:t>_</a:t>
            </a:r>
            <a:endParaRPr lang="fr-FR" altLang="it-IT" b="1">
              <a:solidFill>
                <a:srgbClr val="FF0000"/>
              </a:solidFill>
            </a:endParaRPr>
          </a:p>
        </p:txBody>
      </p:sp>
      <p:grpSp>
        <p:nvGrpSpPr>
          <p:cNvPr id="33819" name="Group 27">
            <a:extLst>
              <a:ext uri="{FF2B5EF4-FFF2-40B4-BE49-F238E27FC236}">
                <a16:creationId xmlns:a16="http://schemas.microsoft.com/office/drawing/2014/main" id="{80E7B5CF-6242-40F3-9958-2FF2FE0AE805}"/>
              </a:ext>
            </a:extLst>
          </p:cNvPr>
          <p:cNvGrpSpPr>
            <a:grpSpLocks/>
          </p:cNvGrpSpPr>
          <p:nvPr/>
        </p:nvGrpSpPr>
        <p:grpSpPr bwMode="auto">
          <a:xfrm>
            <a:off x="4879975" y="2122488"/>
            <a:ext cx="311150" cy="130175"/>
            <a:chOff x="3070" y="1338"/>
            <a:chExt cx="196" cy="82"/>
          </a:xfrm>
        </p:grpSpPr>
        <p:sp>
          <p:nvSpPr>
            <p:cNvPr id="33815" name="Line 23">
              <a:extLst>
                <a:ext uri="{FF2B5EF4-FFF2-40B4-BE49-F238E27FC236}">
                  <a16:creationId xmlns:a16="http://schemas.microsoft.com/office/drawing/2014/main" id="{5188593B-3728-4795-BEC6-1D0B1B3148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0" y="1338"/>
              <a:ext cx="19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3816" name="Line 24">
              <a:extLst>
                <a:ext uri="{FF2B5EF4-FFF2-40B4-BE49-F238E27FC236}">
                  <a16:creationId xmlns:a16="http://schemas.microsoft.com/office/drawing/2014/main" id="{1B80AF76-06FB-47C4-9270-75052700DE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1" y="1375"/>
              <a:ext cx="11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3817" name="Line 25">
              <a:extLst>
                <a:ext uri="{FF2B5EF4-FFF2-40B4-BE49-F238E27FC236}">
                  <a16:creationId xmlns:a16="http://schemas.microsoft.com/office/drawing/2014/main" id="{63FF7665-A4E7-4F4A-912C-6253326E1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7" y="1420"/>
              <a:ext cx="6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3818" name="Freeform 26">
            <a:extLst>
              <a:ext uri="{FF2B5EF4-FFF2-40B4-BE49-F238E27FC236}">
                <a16:creationId xmlns:a16="http://schemas.microsoft.com/office/drawing/2014/main" id="{AA4E19F3-DB5F-4928-8D0C-18D68B5B45A0}"/>
              </a:ext>
            </a:extLst>
          </p:cNvPr>
          <p:cNvSpPr>
            <a:spLocks/>
          </p:cNvSpPr>
          <p:nvPr/>
        </p:nvSpPr>
        <p:spPr bwMode="auto">
          <a:xfrm>
            <a:off x="4148138" y="1881188"/>
            <a:ext cx="884237" cy="1020762"/>
          </a:xfrm>
          <a:custGeom>
            <a:avLst/>
            <a:gdLst>
              <a:gd name="T0" fmla="*/ 557 w 557"/>
              <a:gd name="T1" fmla="*/ 148 h 643"/>
              <a:gd name="T2" fmla="*/ 557 w 557"/>
              <a:gd name="T3" fmla="*/ 0 h 643"/>
              <a:gd name="T4" fmla="*/ 286 w 557"/>
              <a:gd name="T5" fmla="*/ 0 h 643"/>
              <a:gd name="T6" fmla="*/ 286 w 557"/>
              <a:gd name="T7" fmla="*/ 476 h 643"/>
              <a:gd name="T8" fmla="*/ 286 w 557"/>
              <a:gd name="T9" fmla="*/ 519 h 643"/>
              <a:gd name="T10" fmla="*/ 0 w 557"/>
              <a:gd name="T11" fmla="*/ 519 h 643"/>
              <a:gd name="T12" fmla="*/ 0 w 557"/>
              <a:gd name="T13" fmla="*/ 643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7" h="643">
                <a:moveTo>
                  <a:pt x="557" y="148"/>
                </a:moveTo>
                <a:lnTo>
                  <a:pt x="557" y="0"/>
                </a:lnTo>
                <a:lnTo>
                  <a:pt x="286" y="0"/>
                </a:lnTo>
                <a:lnTo>
                  <a:pt x="286" y="476"/>
                </a:lnTo>
                <a:lnTo>
                  <a:pt x="286" y="519"/>
                </a:lnTo>
                <a:lnTo>
                  <a:pt x="0" y="519"/>
                </a:lnTo>
                <a:lnTo>
                  <a:pt x="0" y="64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33825" name="Group 33">
            <a:extLst>
              <a:ext uri="{FF2B5EF4-FFF2-40B4-BE49-F238E27FC236}">
                <a16:creationId xmlns:a16="http://schemas.microsoft.com/office/drawing/2014/main" id="{AF496CAC-3982-449E-B07C-6B225E884FE8}"/>
              </a:ext>
            </a:extLst>
          </p:cNvPr>
          <p:cNvGrpSpPr>
            <a:grpSpLocks/>
          </p:cNvGrpSpPr>
          <p:nvPr/>
        </p:nvGrpSpPr>
        <p:grpSpPr bwMode="auto">
          <a:xfrm>
            <a:off x="4781550" y="2109788"/>
            <a:ext cx="520700" cy="608012"/>
            <a:chOff x="4468" y="1338"/>
            <a:chExt cx="328" cy="383"/>
          </a:xfrm>
        </p:grpSpPr>
        <p:sp>
          <p:nvSpPr>
            <p:cNvPr id="33821" name="Line 29">
              <a:extLst>
                <a:ext uri="{FF2B5EF4-FFF2-40B4-BE49-F238E27FC236}">
                  <a16:creationId xmlns:a16="http://schemas.microsoft.com/office/drawing/2014/main" id="{90ED5042-7705-47A3-98BC-57DB690E0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1559"/>
              <a:ext cx="328" cy="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3822" name="Line 30">
              <a:extLst>
                <a:ext uri="{FF2B5EF4-FFF2-40B4-BE49-F238E27FC236}">
                  <a16:creationId xmlns:a16="http://schemas.microsoft.com/office/drawing/2014/main" id="{778E3823-ED67-464C-9C1B-7703BAB9DE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4" y="1500"/>
              <a:ext cx="123" cy="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3823" name="Line 31">
              <a:extLst>
                <a:ext uri="{FF2B5EF4-FFF2-40B4-BE49-F238E27FC236}">
                  <a16:creationId xmlns:a16="http://schemas.microsoft.com/office/drawing/2014/main" id="{8496A400-B80D-4E4D-8D9A-28D5544AD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1338"/>
              <a:ext cx="0" cy="1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3824" name="Line 32">
              <a:extLst>
                <a:ext uri="{FF2B5EF4-FFF2-40B4-BE49-F238E27FC236}">
                  <a16:creationId xmlns:a16="http://schemas.microsoft.com/office/drawing/2014/main" id="{69FE732E-EAEE-4EA6-8AD1-A26273F004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3" y="1564"/>
              <a:ext cx="0" cy="1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3829" name="Freeform 37">
            <a:extLst>
              <a:ext uri="{FF2B5EF4-FFF2-40B4-BE49-F238E27FC236}">
                <a16:creationId xmlns:a16="http://schemas.microsoft.com/office/drawing/2014/main" id="{E6579B2B-9635-49B2-A7E3-0E5A19FCDB43}"/>
              </a:ext>
            </a:extLst>
          </p:cNvPr>
          <p:cNvSpPr>
            <a:spLocks/>
          </p:cNvSpPr>
          <p:nvPr/>
        </p:nvSpPr>
        <p:spPr bwMode="auto">
          <a:xfrm>
            <a:off x="3362325" y="3014663"/>
            <a:ext cx="1595438" cy="223837"/>
          </a:xfrm>
          <a:custGeom>
            <a:avLst/>
            <a:gdLst>
              <a:gd name="T0" fmla="*/ 1147 w 1152"/>
              <a:gd name="T1" fmla="*/ 0 h 162"/>
              <a:gd name="T2" fmla="*/ 0 w 1152"/>
              <a:gd name="T3" fmla="*/ 0 h 162"/>
              <a:gd name="T4" fmla="*/ 0 w 1152"/>
              <a:gd name="T5" fmla="*/ 162 h 162"/>
              <a:gd name="T6" fmla="*/ 1152 w 1152"/>
              <a:gd name="T7" fmla="*/ 43 h 162"/>
              <a:gd name="T8" fmla="*/ 1147 w 1152"/>
              <a:gd name="T9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2" h="162">
                <a:moveTo>
                  <a:pt x="1147" y="0"/>
                </a:moveTo>
                <a:lnTo>
                  <a:pt x="0" y="0"/>
                </a:lnTo>
                <a:lnTo>
                  <a:pt x="0" y="162"/>
                </a:lnTo>
                <a:lnTo>
                  <a:pt x="1152" y="43"/>
                </a:lnTo>
                <a:lnTo>
                  <a:pt x="1147" y="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803" name="Rectangle 11">
            <a:extLst>
              <a:ext uri="{FF2B5EF4-FFF2-40B4-BE49-F238E27FC236}">
                <a16:creationId xmlns:a16="http://schemas.microsoft.com/office/drawing/2014/main" id="{EAB03D32-974E-46D9-8860-189BB8C76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6475" y="2895600"/>
            <a:ext cx="3286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n</a:t>
            </a:r>
            <a:endParaRPr lang="fr-FR" altLang="it-IT" i="1"/>
          </a:p>
        </p:txBody>
      </p:sp>
      <p:grpSp>
        <p:nvGrpSpPr>
          <p:cNvPr id="33833" name="Group 41">
            <a:extLst>
              <a:ext uri="{FF2B5EF4-FFF2-40B4-BE49-F238E27FC236}">
                <a16:creationId xmlns:a16="http://schemas.microsoft.com/office/drawing/2014/main" id="{48C24A64-14B2-4B7E-8E2A-3FDAEC326C86}"/>
              </a:ext>
            </a:extLst>
          </p:cNvPr>
          <p:cNvGrpSpPr>
            <a:grpSpLocks/>
          </p:cNvGrpSpPr>
          <p:nvPr/>
        </p:nvGrpSpPr>
        <p:grpSpPr bwMode="auto">
          <a:xfrm>
            <a:off x="3481388" y="3006725"/>
            <a:ext cx="1320800" cy="130175"/>
            <a:chOff x="2193" y="1894"/>
            <a:chExt cx="832" cy="82"/>
          </a:xfrm>
        </p:grpSpPr>
        <p:sp>
          <p:nvSpPr>
            <p:cNvPr id="33811" name="Oval 19">
              <a:extLst>
                <a:ext uri="{FF2B5EF4-FFF2-40B4-BE49-F238E27FC236}">
                  <a16:creationId xmlns:a16="http://schemas.microsoft.com/office/drawing/2014/main" id="{3C8354A6-D8B1-4C58-BABB-809AA7877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" y="1894"/>
              <a:ext cx="79" cy="7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830" name="Oval 38">
              <a:extLst>
                <a:ext uri="{FF2B5EF4-FFF2-40B4-BE49-F238E27FC236}">
                  <a16:creationId xmlns:a16="http://schemas.microsoft.com/office/drawing/2014/main" id="{6E2339A1-3F7B-4E28-A683-72904DAC9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" y="1895"/>
              <a:ext cx="79" cy="7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831" name="Oval 39">
              <a:extLst>
                <a:ext uri="{FF2B5EF4-FFF2-40B4-BE49-F238E27FC236}">
                  <a16:creationId xmlns:a16="http://schemas.microsoft.com/office/drawing/2014/main" id="{CF0FCC7E-8BE6-40F9-A809-E04F01A37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5" y="1896"/>
              <a:ext cx="79" cy="7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832" name="Oval 40">
              <a:extLst>
                <a:ext uri="{FF2B5EF4-FFF2-40B4-BE49-F238E27FC236}">
                  <a16:creationId xmlns:a16="http://schemas.microsoft.com/office/drawing/2014/main" id="{340EAF5B-7B06-498A-BD6B-D5B00998A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6" y="1897"/>
              <a:ext cx="79" cy="7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3834" name="Text Box 42">
            <a:extLst>
              <a:ext uri="{FF2B5EF4-FFF2-40B4-BE49-F238E27FC236}">
                <a16:creationId xmlns:a16="http://schemas.microsoft.com/office/drawing/2014/main" id="{D0FE3C46-5E86-4574-91BC-FA674A1A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4624388"/>
            <a:ext cx="283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se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GS</a:t>
            </a:r>
            <a:r>
              <a:rPr lang="it-IT" altLang="it-IT" sz="2400" b="1" i="1">
                <a:latin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</a:rPr>
              <a:t>&lt;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t</a:t>
            </a:r>
            <a:r>
              <a:rPr lang="it-IT" altLang="it-IT" sz="2400" b="1" i="1">
                <a:latin typeface="Times New Roman" panose="02020603050405020304" pitchFamily="18" charset="0"/>
              </a:rPr>
              <a:t> (negativa)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3835" name="Text Box 43">
            <a:extLst>
              <a:ext uri="{FF2B5EF4-FFF2-40B4-BE49-F238E27FC236}">
                <a16:creationId xmlns:a16="http://schemas.microsoft.com/office/drawing/2014/main" id="{237F91A0-1685-436B-82B5-D7C7A2881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225" y="5316538"/>
            <a:ext cx="1385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se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GS</a:t>
            </a:r>
            <a:r>
              <a:rPr lang="it-IT" altLang="it-IT" sz="2400" b="1" i="1">
                <a:latin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</a:rPr>
              <a:t>&gt; 0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3836" name="AutoShape 44">
            <a:extLst>
              <a:ext uri="{FF2B5EF4-FFF2-40B4-BE49-F238E27FC236}">
                <a16:creationId xmlns:a16="http://schemas.microsoft.com/office/drawing/2014/main" id="{B5A2CC22-D2F3-4FDE-94B4-1141A21A4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4670425"/>
            <a:ext cx="869950" cy="4810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66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7" name="AutoShape 45">
            <a:extLst>
              <a:ext uri="{FF2B5EF4-FFF2-40B4-BE49-F238E27FC236}">
                <a16:creationId xmlns:a16="http://schemas.microsoft.com/office/drawing/2014/main" id="{36CEA733-C64A-4158-B2F5-8BA6D11B0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5348288"/>
            <a:ext cx="869950" cy="4810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66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8" name="Text Box 46">
            <a:extLst>
              <a:ext uri="{FF2B5EF4-FFF2-40B4-BE49-F238E27FC236}">
                <a16:creationId xmlns:a16="http://schemas.microsoft.com/office/drawing/2014/main" id="{80212A7E-CA6E-4A6E-A86A-839E7D6B0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4646613"/>
            <a:ext cx="104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cut-off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3839" name="Text Box 47">
            <a:extLst>
              <a:ext uri="{FF2B5EF4-FFF2-40B4-BE49-F238E27FC236}">
                <a16:creationId xmlns:a16="http://schemas.microsoft.com/office/drawing/2014/main" id="{722F6A97-A48F-4EC9-B97B-D5F63371D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313" y="5308600"/>
            <a:ext cx="388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MOSFET ad arricchimento!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3840" name="Rectangle 48">
            <a:extLst>
              <a:ext uri="{FF2B5EF4-FFF2-40B4-BE49-F238E27FC236}">
                <a16:creationId xmlns:a16="http://schemas.microsoft.com/office/drawing/2014/main" id="{6D3C079F-3217-4261-887B-E17EDEDA6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5" y="2905125"/>
            <a:ext cx="1524000" cy="904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87321E-6 L -0.00086 0.0853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2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6.06201E-7 L -0.00087 0.1152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57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74" dur="250" autoRev="1" fill="hold"/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" dur="250" autoRev="1" fill="hold"/>
                                        <p:tgtEl>
                                          <p:spTgt spid="338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" dur="250" autoRev="1" fill="hold"/>
                                        <p:tgtEl>
                                          <p:spTgt spid="338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4" grpId="0"/>
      <p:bldP spid="33835" grpId="0"/>
      <p:bldP spid="33838" grpId="0"/>
      <p:bldP spid="338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3DC4DE18-D6EA-482D-9150-B82EA44DA9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MOSFET a svuotamento</a:t>
            </a:r>
            <a:endParaRPr lang="fr-FR" altLang="it-IT"/>
          </a:p>
        </p:txBody>
      </p:sp>
      <p:grpSp>
        <p:nvGrpSpPr>
          <p:cNvPr id="34829" name="Group 13">
            <a:extLst>
              <a:ext uri="{FF2B5EF4-FFF2-40B4-BE49-F238E27FC236}">
                <a16:creationId xmlns:a16="http://schemas.microsoft.com/office/drawing/2014/main" id="{395D6ED9-CD36-4C6C-B1F7-3F5855177BA0}"/>
              </a:ext>
            </a:extLst>
          </p:cNvPr>
          <p:cNvGrpSpPr>
            <a:grpSpLocks/>
          </p:cNvGrpSpPr>
          <p:nvPr/>
        </p:nvGrpSpPr>
        <p:grpSpPr bwMode="auto">
          <a:xfrm>
            <a:off x="2879725" y="2697163"/>
            <a:ext cx="1238250" cy="2065337"/>
            <a:chOff x="1814" y="1699"/>
            <a:chExt cx="780" cy="1301"/>
          </a:xfrm>
        </p:grpSpPr>
        <p:pic>
          <p:nvPicPr>
            <p:cNvPr id="34820" name="Picture 4">
              <a:extLst>
                <a:ext uri="{FF2B5EF4-FFF2-40B4-BE49-F238E27FC236}">
                  <a16:creationId xmlns:a16="http://schemas.microsoft.com/office/drawing/2014/main" id="{137E8D5C-DD1A-402D-92C9-DEE3DDF023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" y="1699"/>
              <a:ext cx="780" cy="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5" name="Text Box 9">
              <a:extLst>
                <a:ext uri="{FF2B5EF4-FFF2-40B4-BE49-F238E27FC236}">
                  <a16:creationId xmlns:a16="http://schemas.microsoft.com/office/drawing/2014/main" id="{44AE8F9C-92DA-47AE-8824-9FEDEF3B98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7" y="2769"/>
              <a:ext cx="72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/>
                <a:t>canale </a:t>
              </a:r>
              <a:r>
                <a:rPr lang="it-IT" altLang="it-IT" i="1"/>
                <a:t>n</a:t>
              </a:r>
              <a:endParaRPr lang="fr-FR" altLang="it-IT"/>
            </a:p>
          </p:txBody>
        </p:sp>
      </p:grpSp>
      <p:grpSp>
        <p:nvGrpSpPr>
          <p:cNvPr id="34828" name="Group 12">
            <a:extLst>
              <a:ext uri="{FF2B5EF4-FFF2-40B4-BE49-F238E27FC236}">
                <a16:creationId xmlns:a16="http://schemas.microsoft.com/office/drawing/2014/main" id="{440ECC3B-B291-4724-B0E2-8A238B9D9132}"/>
              </a:ext>
            </a:extLst>
          </p:cNvPr>
          <p:cNvGrpSpPr>
            <a:grpSpLocks/>
          </p:cNvGrpSpPr>
          <p:nvPr/>
        </p:nvGrpSpPr>
        <p:grpSpPr bwMode="auto">
          <a:xfrm>
            <a:off x="4737100" y="2720975"/>
            <a:ext cx="1238250" cy="2089150"/>
            <a:chOff x="2984" y="1714"/>
            <a:chExt cx="780" cy="1316"/>
          </a:xfrm>
        </p:grpSpPr>
        <p:grpSp>
          <p:nvGrpSpPr>
            <p:cNvPr id="34821" name="Group 5">
              <a:extLst>
                <a:ext uri="{FF2B5EF4-FFF2-40B4-BE49-F238E27FC236}">
                  <a16:creationId xmlns:a16="http://schemas.microsoft.com/office/drawing/2014/main" id="{0A0A68D3-5D33-4B05-B9B5-999AFE3B95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4" y="1714"/>
              <a:ext cx="780" cy="1075"/>
              <a:chOff x="6204" y="7237"/>
              <a:chExt cx="1951" cy="2688"/>
            </a:xfrm>
          </p:grpSpPr>
          <p:pic>
            <p:nvPicPr>
              <p:cNvPr id="34822" name="Picture 6">
                <a:extLst>
                  <a:ext uri="{FF2B5EF4-FFF2-40B4-BE49-F238E27FC236}">
                    <a16:creationId xmlns:a16="http://schemas.microsoft.com/office/drawing/2014/main" id="{BC52AFDE-D007-4459-8E22-3A45B20CE4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4" y="7237"/>
                <a:ext cx="1951" cy="2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23" name="Rectangle 7">
                <a:extLst>
                  <a:ext uri="{FF2B5EF4-FFF2-40B4-BE49-F238E27FC236}">
                    <a16:creationId xmlns:a16="http://schemas.microsoft.com/office/drawing/2014/main" id="{5F04FB3F-0A93-4C67-9B84-85B281071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16" y="8796"/>
                <a:ext cx="540" cy="2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24" name="Line 8">
                <a:extLst>
                  <a:ext uri="{FF2B5EF4-FFF2-40B4-BE49-F238E27FC236}">
                    <a16:creationId xmlns:a16="http://schemas.microsoft.com/office/drawing/2014/main" id="{D1DE0BE8-0EA3-4C93-AD2B-96BF7D5BFF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04" y="8898"/>
                <a:ext cx="564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4826" name="Text Box 10">
              <a:extLst>
                <a:ext uri="{FF2B5EF4-FFF2-40B4-BE49-F238E27FC236}">
                  <a16:creationId xmlns:a16="http://schemas.microsoft.com/office/drawing/2014/main" id="{BB3030B6-C6A1-4912-AD80-C75E535261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7" y="2799"/>
              <a:ext cx="72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/>
                <a:t>canale </a:t>
              </a:r>
              <a:r>
                <a:rPr lang="it-IT" altLang="it-IT" i="1"/>
                <a:t>p</a:t>
              </a:r>
              <a:endParaRPr lang="fr-FR" altLang="it-IT"/>
            </a:p>
          </p:txBody>
        </p:sp>
      </p:grpSp>
      <p:pic>
        <p:nvPicPr>
          <p:cNvPr id="34827" name="Picture 11">
            <a:extLst>
              <a:ext uri="{FF2B5EF4-FFF2-40B4-BE49-F238E27FC236}">
                <a16:creationId xmlns:a16="http://schemas.microsoft.com/office/drawing/2014/main" id="{DB1ABE93-C86E-4F46-B23C-F2F6D68D4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2239963"/>
            <a:ext cx="5303838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0" name="AutoShape 14">
            <a:extLst>
              <a:ext uri="{FF2B5EF4-FFF2-40B4-BE49-F238E27FC236}">
                <a16:creationId xmlns:a16="http://schemas.microsoft.com/office/drawing/2014/main" id="{DA26953C-2738-4782-B0F0-1316E4F2A0A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8801" y="3095625"/>
            <a:ext cx="1111250" cy="1228725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gradFill rotWithShape="1">
            <a:gsLst>
              <a:gs pos="0">
                <a:srgbClr val="EEFD2D"/>
              </a:gs>
              <a:gs pos="100000">
                <a:srgbClr val="66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32" name="Rectangle 16">
            <a:extLst>
              <a:ext uri="{FF2B5EF4-FFF2-40B4-BE49-F238E27FC236}">
                <a16:creationId xmlns:a16="http://schemas.microsoft.com/office/drawing/2014/main" id="{476A1083-D065-468F-8F52-921D8DF86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34831" name="Object 15">
            <a:extLst>
              <a:ext uri="{FF2B5EF4-FFF2-40B4-BE49-F238E27FC236}">
                <a16:creationId xmlns:a16="http://schemas.microsoft.com/office/drawing/2014/main" id="{9492A772-0182-4DE0-B1E4-AF7A9A140F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92538" y="3840163"/>
          <a:ext cx="16510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7" name="Equation" r:id="rId5" imgW="736600" imgH="241300" progId="Equation.3">
                  <p:embed/>
                </p:oleObj>
              </mc:Choice>
              <mc:Fallback>
                <p:oleObj name="Equation" r:id="rId5" imgW="736600" imgH="241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8" y="3840163"/>
                        <a:ext cx="1651000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3" name="Line 17">
            <a:extLst>
              <a:ext uri="{FF2B5EF4-FFF2-40B4-BE49-F238E27FC236}">
                <a16:creationId xmlns:a16="http://schemas.microsoft.com/office/drawing/2014/main" id="{F513D97B-1894-4ECC-B2F4-A6F78D0DB5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2650" y="4379913"/>
            <a:ext cx="24098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4834" name="Picture 18">
            <a:extLst>
              <a:ext uri="{FF2B5EF4-FFF2-40B4-BE49-F238E27FC236}">
                <a16:creationId xmlns:a16="http://schemas.microsoft.com/office/drawing/2014/main" id="{7962E027-7A30-4229-B2F0-35BC3189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1641475"/>
            <a:ext cx="4405312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16983E-6 L -0.28837 -0.25105 " pathEditMode="relative" ptsTypes="AA">
                                      <p:cBhvr>
                                        <p:cTn id="6" dur="1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9.25497E-9 L 0.33316 -0.2563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-1281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AE1C35F-095F-48D1-8AE1-F0F82E0A98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MOSFET: limiti di utilizzo e precauzioni per l’uso</a:t>
            </a:r>
            <a:endParaRPr lang="fr-FR" altLang="it-IT" sz="4000"/>
          </a:p>
        </p:txBody>
      </p:sp>
      <p:pic>
        <p:nvPicPr>
          <p:cNvPr id="35844" name="Picture 4">
            <a:extLst>
              <a:ext uri="{FF2B5EF4-FFF2-40B4-BE49-F238E27FC236}">
                <a16:creationId xmlns:a16="http://schemas.microsoft.com/office/drawing/2014/main" id="{FFE57FE3-F4EF-40C6-98C1-2F2968460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1831975"/>
            <a:ext cx="5783262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5">
            <a:extLst>
              <a:ext uri="{FF2B5EF4-FFF2-40B4-BE49-F238E27FC236}">
                <a16:creationId xmlns:a16="http://schemas.microsoft.com/office/drawing/2014/main" id="{987B19E2-C579-4EBB-BAB5-FDC4A5CE8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3940175"/>
            <a:ext cx="2722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se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DS</a:t>
            </a:r>
            <a:r>
              <a:rPr lang="it-IT" altLang="it-IT" sz="2400" b="1" i="1">
                <a:latin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</a:rPr>
              <a:t>&gt; </a:t>
            </a:r>
            <a:r>
              <a:rPr lang="it-IT" altLang="it-IT" sz="2400" b="1" i="1">
                <a:latin typeface="Times New Roman" panose="02020603050405020304" pitchFamily="18" charset="0"/>
              </a:rPr>
              <a:t>20 V (circa)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5846" name="AutoShape 6">
            <a:extLst>
              <a:ext uri="{FF2B5EF4-FFF2-40B4-BE49-F238E27FC236}">
                <a16:creationId xmlns:a16="http://schemas.microsoft.com/office/drawing/2014/main" id="{1CAA891F-B8DE-4CD0-B6A3-3D9311B95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188" y="3963988"/>
            <a:ext cx="869950" cy="4810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66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DE9314BE-26F1-42E8-83A6-33B2F1D18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2113" y="3987800"/>
            <a:ext cx="2151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punch-through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5848" name="Text Box 8">
            <a:extLst>
              <a:ext uri="{FF2B5EF4-FFF2-40B4-BE49-F238E27FC236}">
                <a16:creationId xmlns:a16="http://schemas.microsoft.com/office/drawing/2014/main" id="{97962242-7CCF-4BB1-8655-4401A61EF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3940175"/>
            <a:ext cx="2722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se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GS</a:t>
            </a:r>
            <a:r>
              <a:rPr lang="it-IT" altLang="it-IT" sz="2400" b="1" i="1">
                <a:latin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</a:rPr>
              <a:t>&gt; </a:t>
            </a:r>
            <a:r>
              <a:rPr lang="it-IT" altLang="it-IT" sz="2400" b="1" i="1">
                <a:latin typeface="Times New Roman" panose="02020603050405020304" pitchFamily="18" charset="0"/>
              </a:rPr>
              <a:t>50 V (circa)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7E6280C7-5EDD-4983-B7E7-2980471D0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563" y="2290763"/>
            <a:ext cx="1171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6000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6000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DS</a:t>
            </a:r>
            <a:endParaRPr lang="fr-FR" altLang="it-IT" sz="60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50" name="Text Box 10">
            <a:extLst>
              <a:ext uri="{FF2B5EF4-FFF2-40B4-BE49-F238E27FC236}">
                <a16:creationId xmlns:a16="http://schemas.microsoft.com/office/drawing/2014/main" id="{48D55809-3959-4D26-8BC2-4B27B6F42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8738" y="2290763"/>
            <a:ext cx="1171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6000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6000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GS</a:t>
            </a:r>
            <a:endParaRPr lang="fr-FR" altLang="it-IT" sz="60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51" name="Text Box 11">
            <a:extLst>
              <a:ext uri="{FF2B5EF4-FFF2-40B4-BE49-F238E27FC236}">
                <a16:creationId xmlns:a16="http://schemas.microsoft.com/office/drawing/2014/main" id="{47DA7472-6C3E-4718-998D-927CED6F4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350" y="4000500"/>
            <a:ext cx="31718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latin typeface="Times New Roman" panose="02020603050405020304" pitchFamily="18" charset="0"/>
              </a:rPr>
              <a:t>rottura dell’ossido per </a:t>
            </a:r>
          </a:p>
          <a:p>
            <a:r>
              <a:rPr lang="it-IT" altLang="it-IT" sz="2400" b="1">
                <a:latin typeface="Times New Roman" panose="02020603050405020304" pitchFamily="18" charset="0"/>
              </a:rPr>
              <a:t>accumulo di carica </a:t>
            </a:r>
          </a:p>
          <a:p>
            <a:r>
              <a:rPr lang="it-IT" altLang="it-IT" sz="2400" b="1">
                <a:latin typeface="Times New Roman" panose="02020603050405020304" pitchFamily="18" charset="0"/>
              </a:rPr>
              <a:t>elettrostatica</a:t>
            </a:r>
            <a:endParaRPr lang="fr-FR" altLang="it-IT" sz="2400" b="1">
              <a:latin typeface="Times New Roman" panose="02020603050405020304" pitchFamily="18" charset="0"/>
            </a:endParaRP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9ED74BE6-7E53-4E5B-B47B-C03AAE702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1113" y="2616200"/>
            <a:ext cx="1317625" cy="774700"/>
          </a:xfrm>
          <a:prstGeom prst="rect">
            <a:avLst/>
          </a:prstGeom>
          <a:noFill/>
          <a:ln w="31750" cmpd="thickThin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decel="10000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7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7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decel="100000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7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7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decel="100000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7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decel="10000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7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decel="100000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7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5" grpId="1"/>
      <p:bldP spid="35845" grpId="2"/>
      <p:bldP spid="35847" grpId="0"/>
      <p:bldP spid="35847" grpId="1"/>
      <p:bldP spid="35847" grpId="2"/>
      <p:bldP spid="35848" grpId="0"/>
      <p:bldP spid="35848" grpId="1"/>
      <p:bldP spid="35849" grpId="0"/>
      <p:bldP spid="35849" grpId="1"/>
      <p:bldP spid="35850" grpId="0"/>
      <p:bldP spid="35850" grpId="1"/>
      <p:bldP spid="35851" grpId="0"/>
      <p:bldP spid="35851" grpId="1"/>
      <p:bldP spid="35851" grpId="2"/>
    </p:bldLst>
  </p:timing>
</p:sld>
</file>

<file path=ppt/theme/theme1.xml><?xml version="1.0" encoding="utf-8"?>
<a:theme xmlns:a="http://schemas.openxmlformats.org/drawingml/2006/main" name="Antenna satellitare">
  <a:themeElements>
    <a:clrScheme name="Antenna satellitare 11">
      <a:dk1>
        <a:srgbClr val="663300"/>
      </a:dk1>
      <a:lt1>
        <a:srgbClr val="9EFC8E"/>
      </a:lt1>
      <a:dk2>
        <a:srgbClr val="663300"/>
      </a:dk2>
      <a:lt2>
        <a:srgbClr val="687F07"/>
      </a:lt2>
      <a:accent1>
        <a:srgbClr val="68803E"/>
      </a:accent1>
      <a:accent2>
        <a:srgbClr val="556636"/>
      </a:accent2>
      <a:accent3>
        <a:srgbClr val="CCFDC6"/>
      </a:accent3>
      <a:accent4>
        <a:srgbClr val="562A00"/>
      </a:accent4>
      <a:accent5>
        <a:srgbClr val="B9C0AF"/>
      </a:accent5>
      <a:accent6>
        <a:srgbClr val="4C5C30"/>
      </a:accent6>
      <a:hlink>
        <a:srgbClr val="339933"/>
      </a:hlink>
      <a:folHlink>
        <a:srgbClr val="D9D400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3300"/>
        </a:dk1>
        <a:lt1>
          <a:srgbClr val="9EFC8E"/>
        </a:lt1>
        <a:dk2>
          <a:srgbClr val="663300"/>
        </a:dk2>
        <a:lt2>
          <a:srgbClr val="495630"/>
        </a:lt2>
        <a:accent1>
          <a:srgbClr val="68803E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663300"/>
        </a:dk1>
        <a:lt1>
          <a:srgbClr val="9EFC8E"/>
        </a:lt1>
        <a:dk2>
          <a:srgbClr val="663300"/>
        </a:dk2>
        <a:lt2>
          <a:srgbClr val="687F07"/>
        </a:lt2>
        <a:accent1>
          <a:srgbClr val="68803E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663300"/>
        </a:dk1>
        <a:lt1>
          <a:srgbClr val="9EFC8E"/>
        </a:lt1>
        <a:dk2>
          <a:srgbClr val="663300"/>
        </a:dk2>
        <a:lt2>
          <a:srgbClr val="D5F54B"/>
        </a:lt2>
        <a:accent1>
          <a:srgbClr val="68803E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3">
        <a:dk1>
          <a:srgbClr val="663300"/>
        </a:dk1>
        <a:lt1>
          <a:srgbClr val="9EFC8E"/>
        </a:lt1>
        <a:dk2>
          <a:srgbClr val="663300"/>
        </a:dk2>
        <a:lt2>
          <a:srgbClr val="D5F54B"/>
        </a:lt2>
        <a:accent1>
          <a:srgbClr val="97B464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C9D6B8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4">
        <a:dk1>
          <a:srgbClr val="663300"/>
        </a:dk1>
        <a:lt1>
          <a:srgbClr val="9EFC8E"/>
        </a:lt1>
        <a:dk2>
          <a:srgbClr val="663300"/>
        </a:dk2>
        <a:lt2>
          <a:srgbClr val="D5F54B"/>
        </a:lt2>
        <a:accent1>
          <a:srgbClr val="CDC74B"/>
        </a:accent1>
        <a:accent2>
          <a:srgbClr val="556636"/>
        </a:accent2>
        <a:accent3>
          <a:srgbClr val="CCFDC6"/>
        </a:accent3>
        <a:accent4>
          <a:srgbClr val="562A00"/>
        </a:accent4>
        <a:accent5>
          <a:srgbClr val="E3E0B1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0</TotalTime>
  <Words>340</Words>
  <Application>Microsoft Office PowerPoint</Application>
  <PresentationFormat>Presentazione su schermo (4:3)</PresentationFormat>
  <Paragraphs>102</Paragraphs>
  <Slides>14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Arial</vt:lpstr>
      <vt:lpstr>Symbol</vt:lpstr>
      <vt:lpstr>Times New Roman</vt:lpstr>
      <vt:lpstr>Verdana</vt:lpstr>
      <vt:lpstr>Wingdings</vt:lpstr>
      <vt:lpstr>Antenna satellitare</vt:lpstr>
      <vt:lpstr>Equation</vt:lpstr>
      <vt:lpstr>Presentazione standard di PowerPoint</vt:lpstr>
      <vt:lpstr>Modello intuitivo</vt:lpstr>
      <vt:lpstr>Tipi di FET</vt:lpstr>
      <vt:lpstr>Caratteristiche dei FET</vt:lpstr>
      <vt:lpstr>MOSFET ad arricchimento (enhancement MOSFET)</vt:lpstr>
      <vt:lpstr>MOSFET ad arricchimento: formazione del canale</vt:lpstr>
      <vt:lpstr>Caratteristiche I-V</vt:lpstr>
      <vt:lpstr>Caratteristiche I-V:  strozzamento del canale</vt:lpstr>
      <vt:lpstr>Caratteristiche I-V d’uscita</vt:lpstr>
      <vt:lpstr>Modulazione della lunghezza del canale</vt:lpstr>
      <vt:lpstr>MOSFET a svuotamento (depletion MOSFET)</vt:lpstr>
      <vt:lpstr>Presentazione standard di PowerPoint</vt:lpstr>
      <vt:lpstr>MOSFET a svuotamento</vt:lpstr>
      <vt:lpstr>MOSFET: limiti di utilizzo e precauzioni per l’uso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Mosca</dc:creator>
  <cp:lastModifiedBy>Mauro Mosca</cp:lastModifiedBy>
  <cp:revision>24</cp:revision>
  <dcterms:created xsi:type="dcterms:W3CDTF">2007-03-03T14:50:43Z</dcterms:created>
  <dcterms:modified xsi:type="dcterms:W3CDTF">2019-11-28T18:12:32Z</dcterms:modified>
</cp:coreProperties>
</file>